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8" r:id="rId5"/>
    <p:sldId id="276" r:id="rId6"/>
    <p:sldId id="293" r:id="rId7"/>
    <p:sldId id="294" r:id="rId8"/>
    <p:sldId id="334" r:id="rId9"/>
    <p:sldId id="335" r:id="rId10"/>
    <p:sldId id="337" r:id="rId11"/>
    <p:sldId id="340" r:id="rId12"/>
    <p:sldId id="341" r:id="rId13"/>
    <p:sldId id="338" r:id="rId14"/>
    <p:sldId id="339" r:id="rId15"/>
    <p:sldId id="343" r:id="rId16"/>
    <p:sldId id="346" r:id="rId17"/>
    <p:sldId id="344" r:id="rId18"/>
    <p:sldId id="345" r:id="rId19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492" autoAdjust="0"/>
  </p:normalViewPr>
  <p:slideViewPr>
    <p:cSldViewPr>
      <p:cViewPr>
        <p:scale>
          <a:sx n="81" d="100"/>
          <a:sy n="81" d="100"/>
        </p:scale>
        <p:origin x="-738" y="-33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E03B7-B591-4A2A-B695-014C5A39F13E}" type="datetimeFigureOut">
              <a:rPr lang="en-US"/>
              <a:pPr/>
              <a:t>6/20/2021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322BB-75AD-4A1E-9661-2724167329F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FBD7B-E4FB-4AA8-9540-FD148073ACB3}" type="datetimeFigureOut">
              <a:rPr lang="en-US"/>
              <a:pPr/>
              <a:t>6/20/2021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5B7DE-1198-4F2F-B574-CA8CAE34164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1135743"/>
            <a:ext cx="1622332" cy="799981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324" y="362396"/>
            <a:ext cx="9141619" cy="16764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2089595"/>
            <a:ext cx="9141619" cy="8863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9051-6E81-43E8-9099-FF6A0C3DCFE8}" type="datetime1">
              <a:rPr lang="en-US"/>
              <a:pPr/>
              <a:t>6/20/2021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75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AB04-7709-4C1E-A61A-74684A0170FC}" type="datetime1">
              <a:rPr lang="en-US"/>
              <a:pPr/>
              <a:t>6/20/2021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08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 rot="5400000">
            <a:off x="9583007" y="233864"/>
            <a:ext cx="1063300" cy="524046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5" name="bottom graphic"/>
          <p:cNvGrpSpPr/>
          <p:nvPr/>
        </p:nvGrpSpPr>
        <p:grpSpPr>
          <a:xfrm>
            <a:off x="0" y="5395517"/>
            <a:ext cx="12188825" cy="1462483"/>
            <a:chOff x="0" y="4046638"/>
            <a:chExt cx="9144000" cy="1096862"/>
          </a:xfrm>
        </p:grpSpPr>
        <p:sp>
          <p:nvSpPr>
            <p:cNvPr id="16" name="Freeform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1060" y="1150514"/>
            <a:ext cx="1828324" cy="502168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1150514"/>
            <a:ext cx="8227457" cy="502168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BD0D-E0B1-4CED-AC65-708AC79EB9CD}" type="datetime1">
              <a:rPr lang="en-US"/>
              <a:pPr/>
              <a:t>6/20/2021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6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EA6D-DF0B-4D4B-B359-5F1D1D0E30A4}" type="datetime1">
              <a:rPr lang="en-US"/>
              <a:pPr/>
              <a:t>6/20/2021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3124415"/>
            <a:ext cx="1622332" cy="805061"/>
            <a:chOff x="0" y="2343311"/>
            <a:chExt cx="1217066" cy="603796"/>
          </a:xfrm>
        </p:grpSpPr>
        <p:sp>
          <p:nvSpPr>
            <p:cNvPr id="8" name="Rounded Rectangle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9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0" name="Freeform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324" y="1932518"/>
            <a:ext cx="9141619" cy="2105367"/>
          </a:xfrm>
        </p:spPr>
        <p:txBody>
          <a:bodyPr anchor="b">
            <a:normAutofit/>
          </a:bodyPr>
          <a:lstStyle>
            <a:lvl1pPr algn="l">
              <a:defRPr sz="60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324" y="4084264"/>
            <a:ext cx="9141619" cy="93329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B99-15BC-4479-BAC5-1E502E66917A}" type="datetime1">
              <a:rPr lang="en-US"/>
              <a:pPr/>
              <a:t>6/20/2021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C2A3-CD19-48AB-9F64-ECCF75182EDD}" type="datetime1">
              <a:rPr lang="en-US"/>
              <a:pPr/>
              <a:t>6/20/2021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1524000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412" y="1524000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41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E8C1-7C87-4705-AB97-8CD17D208E3F}" type="datetime1">
              <a:rPr lang="en-US"/>
              <a:pPr/>
              <a:t>6/20/2021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24E-DF92-4841-B9B9-DD11AA239B85}" type="datetime1">
              <a:rPr lang="en-US"/>
              <a:pPr/>
              <a:t>6/20/2021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9" name="Freeform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AE1-4360-4D5B-BDBC-656B872DD533}" type="datetime1">
              <a:rPr lang="en-US"/>
              <a:pPr/>
              <a:t>6/20/2021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530" y="1600200"/>
            <a:ext cx="6094413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3453500" cy="457199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0708-46A4-4851-883E-8DFB8939107E}" type="datetime1">
              <a:rPr lang="en-US"/>
              <a:pPr/>
              <a:t>6/20/2021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218887" y="1600200"/>
            <a:ext cx="6703850" cy="3657600"/>
          </a:xfrm>
          <a:prstGeom prst="roundRect">
            <a:avLst>
              <a:gd name="adj" fmla="val 309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600200"/>
            <a:ext cx="2844059" cy="3759200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EFFC-86AE-4294-A319-CAFC2651994B}" type="datetime1">
              <a:rPr lang="en-US"/>
              <a:pPr/>
              <a:t>6/20/2021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1" name="Freeform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grpSp>
        <p:nvGrpSpPr>
          <p:cNvPr id="7" name="squares"/>
          <p:cNvGrpSpPr/>
          <p:nvPr/>
        </p:nvGrpSpPr>
        <p:grpSpPr>
          <a:xfrm>
            <a:off x="1" y="800551"/>
            <a:ext cx="1063023" cy="524183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600200"/>
            <a:ext cx="975106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29E8617-6EA8-4B97-A5E8-E18E98765EE2}" type="datetime1">
              <a:rPr lang="en-US"/>
              <a:pPr/>
              <a:t>6/20/2021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1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r" defTabSz="1218987" rtl="1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r" defTabSz="1218987" rtl="1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r" defTabSz="1218987" rtl="1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r" defTabSz="1218987" rtl="1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r" defTabSz="1218987" rtl="1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r" defTabSz="1218987" rtl="1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r" defTabSz="1218987" rtl="1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r" defTabSz="1218987" rtl="1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r" defTabSz="1218987" rtl="1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" name="Content Placeholder 5" descr="Shutter ARTP30 (405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3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12071077" cy="1728192"/>
          </a:xfrm>
        </p:spPr>
        <p:txBody>
          <a:bodyPr>
            <a:noAutofit/>
          </a:bodyPr>
          <a:lstStyle/>
          <a:p>
            <a:pPr algn="ctr"/>
            <a:r>
              <a:rPr lang="fa-IR" sz="5400" dirty="0" smtClean="0">
                <a:solidFill>
                  <a:srgbClr val="FF0000"/>
                </a:solidFill>
                <a:cs typeface="B Titr" panose="00000700000000000000" pitchFamily="2" charset="-78"/>
              </a:rPr>
              <a:t>مشاوره به افراد با بیماری های دیابت، فشارخون و چربی خو ن بالا</a:t>
            </a:r>
            <a:r>
              <a:rPr lang="fa-IR" sz="5400" dirty="0">
                <a:solidFill>
                  <a:srgbClr val="FF0000"/>
                </a:solidFill>
                <a:cs typeface="B Titr" panose="00000700000000000000" pitchFamily="2" charset="-78"/>
              </a:rPr>
              <a:t>-</a:t>
            </a:r>
            <a:r>
              <a:rPr lang="fa-IR" sz="5400" dirty="0" smtClean="0">
                <a:solidFill>
                  <a:srgbClr val="FF0000"/>
                </a:solidFill>
                <a:cs typeface="B Titr" panose="00000700000000000000" pitchFamily="2" charset="-78"/>
              </a:rPr>
              <a:t>گزارش علائم و نشانه ها</a:t>
            </a:r>
            <a:endParaRPr lang="fa-IR" sz="54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2050" name="Picture 2" descr="C:\Users\USER\AppData\Local\Temp\SNAGHTML1dc953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12203197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22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136" y="722"/>
            <a:ext cx="12071077" cy="1728192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fa-IR" sz="5400" dirty="0" smtClean="0">
                <a:solidFill>
                  <a:srgbClr val="FF0000"/>
                </a:solidFill>
                <a:cs typeface="B Titr" panose="00000700000000000000" pitchFamily="2" charset="-78"/>
              </a:rPr>
              <a:t>مشاوره به افراد دچار اضافه وزن و چاقی-گزارش تشخیص</a:t>
            </a:r>
            <a:endParaRPr lang="fa-IR" sz="54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3074" name="Picture 2" descr="C:\Users\USER\AppData\Local\Temp\SNAGHTML1dce12c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12188825" cy="52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98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071077" cy="3672408"/>
          </a:xfrm>
        </p:spPr>
        <p:txBody>
          <a:bodyPr>
            <a:noAutofit/>
          </a:bodyPr>
          <a:lstStyle/>
          <a:p>
            <a:pPr algn="ctr"/>
            <a:r>
              <a:rPr lang="fa-IR" sz="6000" dirty="0" smtClean="0">
                <a:solidFill>
                  <a:srgbClr val="00B050"/>
                </a:solidFill>
                <a:cs typeface="B Titr" panose="00000700000000000000" pitchFamily="2" charset="-78"/>
              </a:rPr>
              <a:t>نحوه پوشش مراقبت های تغذیه ای </a:t>
            </a:r>
            <a:br>
              <a:rPr lang="fa-IR" sz="6000" dirty="0" smtClean="0">
                <a:solidFill>
                  <a:srgbClr val="00B050"/>
                </a:solidFill>
                <a:cs typeface="B Titr" panose="00000700000000000000" pitchFamily="2" charset="-78"/>
              </a:rPr>
            </a:br>
            <a:r>
              <a:rPr lang="fa-IR" sz="6000" dirty="0" smtClean="0">
                <a:solidFill>
                  <a:srgbClr val="00B050"/>
                </a:solidFill>
                <a:cs typeface="B Titr" panose="00000700000000000000" pitchFamily="2" charset="-78"/>
              </a:rPr>
              <a:t>در سامانه سیب</a:t>
            </a:r>
            <a:endParaRPr lang="fa-IR" sz="6000" dirty="0">
              <a:solidFill>
                <a:srgbClr val="00B05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8566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697165"/>
              </p:ext>
            </p:extLst>
          </p:nvPr>
        </p:nvGraphicFramePr>
        <p:xfrm>
          <a:off x="1" y="-2"/>
          <a:ext cx="12188824" cy="6858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477695"/>
                <a:gridCol w="9711129"/>
              </a:tblGrid>
              <a:tr h="1143000"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 smtClean="0">
                          <a:cs typeface="B Titr" panose="00000700000000000000" pitchFamily="2" charset="-78"/>
                        </a:rPr>
                        <a:t>گروه سنی</a:t>
                      </a:r>
                      <a:endParaRPr lang="fa-IR" sz="32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 smtClean="0">
                          <a:cs typeface="B Titr" panose="00000700000000000000" pitchFamily="2" charset="-78"/>
                        </a:rPr>
                        <a:t>عنوان مراقبت</a:t>
                      </a:r>
                      <a:endParaRPr lang="fa-IR" sz="32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</a:tr>
              <a:tr h="114300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itr" panose="00000700000000000000" pitchFamily="2" charset="-78"/>
                        </a:rPr>
                        <a:t>نوجوانان</a:t>
                      </a:r>
                      <a:endParaRPr lang="fa-IR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غربالگری تغذیه و پایش رشد نوجوان- غیرپزشک</a:t>
                      </a:r>
                      <a:endParaRPr lang="fa-IR" sz="2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</a:tr>
              <a:tr h="114300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itr" panose="00000700000000000000" pitchFamily="2" charset="-78"/>
                        </a:rPr>
                        <a:t>جوانان</a:t>
                      </a:r>
                      <a:endParaRPr lang="fa-IR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ارزيابي نمایه توده بدنی (</a:t>
                      </a:r>
                      <a:r>
                        <a:rPr lang="en-US" sz="2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BMI</a:t>
                      </a:r>
                      <a:r>
                        <a:rPr lang="fa-IR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) جوانان (18 تا 29 سال)</a:t>
                      </a:r>
                      <a:endParaRPr lang="fa-IR" sz="2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</a:tr>
              <a:tr h="114300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itr" panose="00000700000000000000" pitchFamily="2" charset="-78"/>
                        </a:rPr>
                        <a:t>میانسالان</a:t>
                      </a:r>
                      <a:endParaRPr lang="fa-IR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تن سنجی و ارزیابی الگوی تغذیه- غیر پزشک</a:t>
                      </a:r>
                      <a:endParaRPr lang="fa-IR" sz="2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</a:tr>
              <a:tr h="114300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itr" panose="00000700000000000000" pitchFamily="2" charset="-78"/>
                        </a:rPr>
                        <a:t>سالمندان</a:t>
                      </a:r>
                      <a:endParaRPr lang="fa-IR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غربالگری تغذیه در سالمندان- غیرپزشک</a:t>
                      </a:r>
                      <a:endParaRPr lang="fa-IR" sz="2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</a:tr>
              <a:tr h="114300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itr" panose="00000700000000000000" pitchFamily="2" charset="-78"/>
                        </a:rPr>
                        <a:t>مادران باردار</a:t>
                      </a:r>
                      <a:endParaRPr lang="fa-IR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18987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Titr" panose="00000700000000000000" pitchFamily="2" charset="-78"/>
                        </a:rPr>
                        <a:t>غربالگری تغذیه مادران باردار (غیرپزشک)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582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816" y="-359557"/>
            <a:ext cx="10729192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fa-IR" sz="5400" dirty="0" smtClean="0">
                <a:solidFill>
                  <a:srgbClr val="FF0000"/>
                </a:solidFill>
                <a:cs typeface="B Titr" panose="00000700000000000000" pitchFamily="2" charset="-78"/>
              </a:rPr>
              <a:t>صورت کسر درصد پوشش مراقبت های تغذیه ای</a:t>
            </a:r>
            <a:endParaRPr lang="fa-IR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AppData\Local\Temp\SNAGHTML1db3cc3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12188825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0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816" y="-359557"/>
            <a:ext cx="10729192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fa-IR" sz="5400" dirty="0" smtClean="0">
                <a:solidFill>
                  <a:srgbClr val="FF0000"/>
                </a:solidFill>
                <a:cs typeface="B Titr" panose="00000700000000000000" pitchFamily="2" charset="-78"/>
              </a:rPr>
              <a:t>مخرج کسر درصد پوشش مراقبت های تغذیه ای</a:t>
            </a:r>
            <a:endParaRPr lang="fa-IR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32" y="935843"/>
            <a:ext cx="12188119" cy="522946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6165304"/>
            <a:ext cx="11927060" cy="692696"/>
          </a:xfrm>
          <a:prstGeom prst="rect">
            <a:avLst/>
          </a:prstGeom>
        </p:spPr>
        <p:txBody>
          <a:bodyPr vert="horz" lIns="121899" tIns="60949" rIns="121899" bIns="60949" rtlCol="0" anchor="b">
            <a:normAutofit fontScale="82500" lnSpcReduction="10000"/>
          </a:bodyPr>
          <a:lstStyle>
            <a:lvl1pPr algn="l" defTabSz="1218987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3500" dirty="0" smtClean="0">
                <a:solidFill>
                  <a:srgbClr val="FF0000"/>
                </a:solidFill>
                <a:cs typeface="B Titr" panose="00000700000000000000" pitchFamily="2" charset="-78"/>
              </a:rPr>
              <a:t>مخرج کسر از طریق فوق برای کلیه گروه های سنی به جز مادران باردار کاربرد دارد.</a:t>
            </a:r>
            <a:endParaRPr lang="fa-IR" sz="3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40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772" y="1124744"/>
            <a:ext cx="11737304" cy="3960440"/>
          </a:xfrm>
        </p:spPr>
        <p:txBody>
          <a:bodyPr>
            <a:noAutofit/>
          </a:bodyPr>
          <a:lstStyle/>
          <a:p>
            <a:pPr algn="ctr"/>
            <a:r>
              <a:rPr lang="fa-IR" sz="9600" dirty="0" smtClean="0">
                <a:solidFill>
                  <a:srgbClr val="00B050"/>
                </a:solidFill>
                <a:cs typeface="B Titr" panose="00000700000000000000" pitchFamily="2" charset="-78"/>
              </a:rPr>
              <a:t>نحوه استخراج شاخص های تغذیه ای در سامانه سیب</a:t>
            </a:r>
            <a:endParaRPr lang="fa-IR" sz="9600" dirty="0">
              <a:solidFill>
                <a:srgbClr val="00B05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3720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1425"/>
          <a:stretch/>
        </p:blipFill>
        <p:spPr>
          <a:xfrm>
            <a:off x="0" y="-22538"/>
            <a:ext cx="12188825" cy="688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64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020" y="0"/>
            <a:ext cx="975106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fa-IR" sz="5400" dirty="0">
                <a:solidFill>
                  <a:srgbClr val="FF0000"/>
                </a:solidFill>
                <a:cs typeface="B Titr" panose="00000700000000000000" pitchFamily="2" charset="-78"/>
              </a:rPr>
              <a:t>صورت کسر شاخص های تغذیه </a:t>
            </a:r>
            <a:r>
              <a:rPr lang="fa-IR" sz="5400" dirty="0" smtClean="0">
                <a:solidFill>
                  <a:srgbClr val="FF0000"/>
                </a:solidFill>
                <a:cs typeface="B Titr" panose="00000700000000000000" pitchFamily="2" charset="-78"/>
              </a:rPr>
              <a:t>ای</a:t>
            </a:r>
            <a:r>
              <a:rPr lang="fa-IR" dirty="0">
                <a:solidFill>
                  <a:srgbClr val="FF0000"/>
                </a:solidFill>
              </a:rPr>
              <a:t/>
            </a:r>
            <a:br>
              <a:rPr lang="fa-IR" dirty="0">
                <a:solidFill>
                  <a:srgbClr val="FF0000"/>
                </a:solidFill>
              </a:rPr>
            </a:br>
            <a:endParaRPr lang="fa-IR" dirty="0">
              <a:solidFill>
                <a:srgbClr val="FF0000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36712"/>
            <a:ext cx="12287100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63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020" y="0"/>
            <a:ext cx="975106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fa-IR" sz="5400" dirty="0" smtClean="0">
                <a:solidFill>
                  <a:srgbClr val="FF0000"/>
                </a:solidFill>
                <a:cs typeface="B Titr" panose="00000700000000000000" pitchFamily="2" charset="-78"/>
              </a:rPr>
              <a:t>مخرج کسر </a:t>
            </a:r>
            <a:r>
              <a:rPr lang="fa-IR" sz="5400" dirty="0">
                <a:solidFill>
                  <a:srgbClr val="FF0000"/>
                </a:solidFill>
                <a:cs typeface="B Titr" panose="00000700000000000000" pitchFamily="2" charset="-78"/>
              </a:rPr>
              <a:t>شاخص های تغذیه </a:t>
            </a:r>
            <a:r>
              <a:rPr lang="fa-IR" sz="5400" dirty="0" smtClean="0">
                <a:solidFill>
                  <a:srgbClr val="FF0000"/>
                </a:solidFill>
                <a:cs typeface="B Titr" panose="00000700000000000000" pitchFamily="2" charset="-78"/>
              </a:rPr>
              <a:t>ای</a:t>
            </a:r>
            <a:r>
              <a:rPr lang="fa-IR" dirty="0">
                <a:solidFill>
                  <a:srgbClr val="FF0000"/>
                </a:solidFill>
              </a:rPr>
              <a:t/>
            </a:r>
            <a:br>
              <a:rPr lang="fa-IR" dirty="0">
                <a:solidFill>
                  <a:srgbClr val="FF0000"/>
                </a:solidFill>
              </a:rPr>
            </a:br>
            <a:endParaRPr lang="fa-IR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AppData\Local\Temp\SNAGHTML1db3cc3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12188825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0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Titr" panose="00000700000000000000" pitchFamily="2" charset="-78"/>
              </a:rPr>
              <a:t>نحوه استخراج شاخص های تغذیه ای</a:t>
            </a:r>
            <a:endParaRPr lang="fa-IR" dirty="0">
              <a:cs typeface="B Titr" panose="00000700000000000000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6181515"/>
              </p:ext>
            </p:extLst>
          </p:nvPr>
        </p:nvGraphicFramePr>
        <p:xfrm>
          <a:off x="335520" y="1700808"/>
          <a:ext cx="11692894" cy="413250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554766"/>
                <a:gridCol w="4468176"/>
                <a:gridCol w="4669952"/>
              </a:tblGrid>
              <a:tr h="612068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itr" panose="00000700000000000000" pitchFamily="2" charset="-78"/>
                        </a:rPr>
                        <a:t>عنوان شاخص</a:t>
                      </a:r>
                      <a:endParaRPr lang="fa-IR" dirty="0">
                        <a:cs typeface="B Titr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itr" panose="00000700000000000000" pitchFamily="2" charset="-78"/>
                        </a:rPr>
                        <a:t>صورت</a:t>
                      </a:r>
                      <a:r>
                        <a:rPr lang="fa-IR" baseline="0" dirty="0" smtClean="0">
                          <a:cs typeface="B Titr" panose="00000700000000000000" pitchFamily="2" charset="-78"/>
                        </a:rPr>
                        <a:t> کسر (از قسمت اداره تغذیه)</a:t>
                      </a:r>
                      <a:endParaRPr lang="fa-IR" dirty="0">
                        <a:cs typeface="B Titr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itr" panose="00000700000000000000" pitchFamily="2" charset="-78"/>
                        </a:rPr>
                        <a:t>مخرج (از قسمت فعالیت کاربران سامانه)</a:t>
                      </a:r>
                      <a:endParaRPr lang="fa-IR" dirty="0">
                        <a:cs typeface="B Titr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2068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شاخص های نوجوانان</a:t>
                      </a:r>
                      <a:endParaRPr lang="fa-IR" dirty="0"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300" dirty="0" smtClean="0">
                          <a:cs typeface="B Nazanin" panose="00000400000000000000" pitchFamily="2" charset="-78"/>
                        </a:rPr>
                        <a:t>گزارش قد/ وزن و وزن به قد نوجوانان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باکس خدمت: تايپ كلمه (غربالگری تغذیه و پایش رشد نوجوان- غیرپزشک)6882</a:t>
                      </a:r>
                      <a:endParaRPr lang="fa-IR" sz="2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2068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شاخص های</a:t>
                      </a:r>
                      <a:r>
                        <a:rPr lang="fa-IR" baseline="0" dirty="0" smtClean="0">
                          <a:cs typeface="B Nazanin" panose="00000400000000000000" pitchFamily="2" charset="-78"/>
                        </a:rPr>
                        <a:t> جوانان</a:t>
                      </a:r>
                      <a:endParaRPr lang="fa-IR" dirty="0"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300" dirty="0" smtClean="0">
                          <a:cs typeface="B Nazanin" panose="00000400000000000000" pitchFamily="2" charset="-78"/>
                        </a:rPr>
                        <a:t>گزارش نمایه توده بدنی جوانان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باکس خدمت</a:t>
                      </a:r>
                      <a:r>
                        <a:rPr lang="en-US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: </a:t>
                      </a:r>
                      <a:r>
                        <a:rPr lang="fa-IR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تايپ كلمه (ارزيابي نمایه توده بدنی (</a:t>
                      </a:r>
                      <a:r>
                        <a:rPr lang="en-US" sz="2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BMI</a:t>
                      </a:r>
                      <a:r>
                        <a:rPr lang="fa-IR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) جوانان (18 تا 29 سال)غیر پزشک کد6664</a:t>
                      </a:r>
                      <a:endParaRPr lang="fa-IR" sz="2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2068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شاخص های میانسالان</a:t>
                      </a:r>
                      <a:endParaRPr lang="fa-IR" dirty="0"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300" dirty="0" smtClean="0">
                          <a:cs typeface="B Nazanin" panose="00000400000000000000" pitchFamily="2" charset="-78"/>
                        </a:rPr>
                        <a:t>گزارش نمایه توده بدنی میانسالان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باکس خدمت</a:t>
                      </a:r>
                      <a:r>
                        <a:rPr lang="en-US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:</a:t>
                      </a:r>
                      <a:r>
                        <a:rPr lang="fa-IR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تايپ كلمه (تن سنجی و ارزیابی الگوی تغذیه- غیر پزشک)کد7982</a:t>
                      </a:r>
                      <a:endParaRPr lang="fa-IR" sz="2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2068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شاخص های سالمندان</a:t>
                      </a:r>
                      <a:endParaRPr lang="fa-IR" dirty="0"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300" dirty="0" smtClean="0">
                          <a:cs typeface="B Nazanin" panose="00000400000000000000" pitchFamily="2" charset="-78"/>
                        </a:rPr>
                        <a:t>گزارش نمایه توده بدنی سالمندان</a:t>
                      </a:r>
                      <a:endParaRPr lang="fa-IR" sz="2300" dirty="0"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باکس خدمت: تايپ كلمه (غربالگری تغذیه در سالمندان- </a:t>
                      </a:r>
                      <a:r>
                        <a:rPr lang="fa-IR" sz="23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غیرپزشک</a:t>
                      </a:r>
                      <a:r>
                        <a:rPr lang="fa-IR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)6423</a:t>
                      </a:r>
                      <a:endParaRPr lang="fa-IR" sz="2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327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071077" cy="4248472"/>
          </a:xfrm>
        </p:spPr>
        <p:txBody>
          <a:bodyPr>
            <a:noAutofit/>
          </a:bodyPr>
          <a:lstStyle/>
          <a:p>
            <a:pPr algn="ctr"/>
            <a:r>
              <a:rPr lang="fa-IR" sz="6000" dirty="0" smtClean="0">
                <a:solidFill>
                  <a:srgbClr val="00B050"/>
                </a:solidFill>
                <a:cs typeface="B Titr" panose="00000700000000000000" pitchFamily="2" charset="-78"/>
              </a:rPr>
              <a:t>نحوه استخراج تعداد مشاوره کارشناس تغذیه به افراد دچار اضافه وزن و چاقی </a:t>
            </a:r>
            <a:br>
              <a:rPr lang="fa-IR" sz="6000" dirty="0" smtClean="0">
                <a:solidFill>
                  <a:srgbClr val="00B050"/>
                </a:solidFill>
                <a:cs typeface="B Titr" panose="00000700000000000000" pitchFamily="2" charset="-78"/>
              </a:rPr>
            </a:br>
            <a:r>
              <a:rPr lang="fa-IR" sz="6000" dirty="0" smtClean="0">
                <a:solidFill>
                  <a:srgbClr val="00B050"/>
                </a:solidFill>
                <a:cs typeface="B Titr" panose="00000700000000000000" pitchFamily="2" charset="-78"/>
              </a:rPr>
              <a:t>و بیماری ها</a:t>
            </a:r>
            <a:endParaRPr lang="fa-IR" sz="6000" dirty="0">
              <a:solidFill>
                <a:srgbClr val="00B05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3102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612539"/>
              </p:ext>
            </p:extLst>
          </p:nvPr>
        </p:nvGraphicFramePr>
        <p:xfrm>
          <a:off x="1" y="-2"/>
          <a:ext cx="12188824" cy="6858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477695"/>
                <a:gridCol w="9711129"/>
              </a:tblGrid>
              <a:tr h="1143000"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 smtClean="0">
                          <a:cs typeface="B Titr" panose="00000700000000000000" pitchFamily="2" charset="-78"/>
                        </a:rPr>
                        <a:t>گروه سنی</a:t>
                      </a:r>
                      <a:endParaRPr lang="fa-IR" sz="32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 smtClean="0">
                          <a:cs typeface="B Titr" panose="00000700000000000000" pitchFamily="2" charset="-78"/>
                        </a:rPr>
                        <a:t>عنوان مراقبت</a:t>
                      </a:r>
                      <a:endParaRPr lang="fa-IR" sz="32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</a:tr>
              <a:tr h="114300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itr" panose="00000700000000000000" pitchFamily="2" charset="-78"/>
                        </a:rPr>
                        <a:t>نوجوانان</a:t>
                      </a:r>
                      <a:endParaRPr lang="fa-IR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itr" panose="00000700000000000000" pitchFamily="2" charset="-78"/>
                        </a:rPr>
                        <a:t>7351 - مراقبت تغذیه ای نوجوانان (5-18 سال) - کارشناس تغذیه</a:t>
                      </a:r>
                    </a:p>
                  </a:txBody>
                  <a:tcPr anchor="ctr"/>
                </a:tc>
              </a:tr>
              <a:tr h="114300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itr" panose="00000700000000000000" pitchFamily="2" charset="-78"/>
                        </a:rPr>
                        <a:t>جوانان</a:t>
                      </a:r>
                      <a:endParaRPr lang="fa-IR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18987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Titr" panose="00000700000000000000" pitchFamily="2" charset="-78"/>
                        </a:rPr>
                        <a:t>7447 - مراقبت تغذیه ای جوانان (18-29 سال) - کارشناس تغذیه</a:t>
                      </a:r>
                    </a:p>
                  </a:txBody>
                  <a:tcPr anchor="ctr"/>
                </a:tc>
              </a:tr>
              <a:tr h="114300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itr" panose="00000700000000000000" pitchFamily="2" charset="-78"/>
                        </a:rPr>
                        <a:t>میانسالان</a:t>
                      </a:r>
                      <a:endParaRPr lang="fa-IR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18987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Titr" panose="00000700000000000000" pitchFamily="2" charset="-78"/>
                        </a:rPr>
                        <a:t>7443 - مراقبت تغذیه ای - کارشناس تغذیه</a:t>
                      </a:r>
                    </a:p>
                  </a:txBody>
                  <a:tcPr anchor="ctr"/>
                </a:tc>
              </a:tr>
              <a:tr h="114300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itr" panose="00000700000000000000" pitchFamily="2" charset="-78"/>
                        </a:rPr>
                        <a:t>سالمندان</a:t>
                      </a:r>
                      <a:endParaRPr lang="fa-IR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18987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Titr" panose="00000700000000000000" pitchFamily="2" charset="-78"/>
                        </a:rPr>
                        <a:t>7448 - مراقبت تغذیه ای سالمندان (60 سال و بالاتر) - کارشناس تغذیه</a:t>
                      </a:r>
                    </a:p>
                  </a:txBody>
                  <a:tcPr anchor="ctr"/>
                </a:tc>
              </a:tr>
              <a:tr h="114300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itr" panose="00000700000000000000" pitchFamily="2" charset="-78"/>
                        </a:rPr>
                        <a:t>مادران باردار</a:t>
                      </a:r>
                      <a:endParaRPr lang="fa-IR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18987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Titr" panose="00000700000000000000" pitchFamily="2" charset="-78"/>
                        </a:rPr>
                        <a:t>8103 - ارزیابی وضعیت تغذیه مادر باردار (کارشناس تغذیه)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427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oking 16x9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resh food presentation (widescreen).potx" id="{63DD3034-9CB5-4B6F-BCA0-530A5E267AB2}" vid="{9783A5E3-1DF2-4F3C-8902-0C2EB8A188D6}"/>
    </a:ext>
  </a:extLst>
</a:theme>
</file>

<file path=ppt/theme/theme2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14945D-DABB-422F-9B28-D299995C92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700CCB-20BA-4760-AB9F-AC3B63ED32E0}">
  <ds:schemaRefs>
    <ds:schemaRef ds:uri="http://schemas.microsoft.com/office/2006/metadata/properties"/>
    <ds:schemaRef ds:uri="http://schemas.microsoft.com/office/2006/documentManagement/types"/>
    <ds:schemaRef ds:uri="a4f35948-e619-41b3-aa29-22878b09cfd2"/>
    <ds:schemaRef ds:uri="http://purl.org/dc/dcmitype/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40262f94-9f35-4ac3-9a90-690165a166b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08942AA-0721-4324-BC2C-A3CB43F24E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Fresh food presentation (widescreen)</Template>
  <TotalTime>1051</TotalTime>
  <Words>340</Words>
  <Application>Microsoft Office PowerPoint</Application>
  <PresentationFormat>Custom</PresentationFormat>
  <Paragraphs>50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Cooking 16x9</vt:lpstr>
      <vt:lpstr>PowerPoint Presentation</vt:lpstr>
      <vt:lpstr>نحوه استخراج شاخص های تغذیه ای در سامانه سیب</vt:lpstr>
      <vt:lpstr>PowerPoint Presentation</vt:lpstr>
      <vt:lpstr>صورت کسر شاخص های تغذیه ای </vt:lpstr>
      <vt:lpstr>مخرج کسر شاخص های تغذیه ای </vt:lpstr>
      <vt:lpstr>نحوه استخراج شاخص های تغذیه ای</vt:lpstr>
      <vt:lpstr>نحوه استخراج تعداد مشاوره کارشناس تغذیه به افراد دچار اضافه وزن و چاقی  و بیماری ها</vt:lpstr>
      <vt:lpstr>PowerPoint Presentation</vt:lpstr>
      <vt:lpstr>PowerPoint Presentation</vt:lpstr>
      <vt:lpstr>مشاوره به افراد با بیماری های دیابت، فشارخون و چربی خو ن بالا-گزارش علائم و نشانه ها</vt:lpstr>
      <vt:lpstr>مشاوره به افراد دچار اضافه وزن و چاقی-گزارش تشخیص</vt:lpstr>
      <vt:lpstr>نحوه پوشش مراقبت های تغذیه ای  در سامانه سیب</vt:lpstr>
      <vt:lpstr>PowerPoint Presentation</vt:lpstr>
      <vt:lpstr>صورت کسر درصد پوشش مراقبت های تغذیه ای</vt:lpstr>
      <vt:lpstr>مخرج کسر درصد پوشش مراقبت های تغذیه ای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 T530</dc:creator>
  <cp:lastModifiedBy>Windows User</cp:lastModifiedBy>
  <cp:revision>62</cp:revision>
  <dcterms:created xsi:type="dcterms:W3CDTF">2019-11-08T13:46:27Z</dcterms:created>
  <dcterms:modified xsi:type="dcterms:W3CDTF">2021-06-20T06:09:44Z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