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76" r:id="rId6"/>
    <p:sldId id="293" r:id="rId7"/>
    <p:sldId id="294" r:id="rId8"/>
    <p:sldId id="334" r:id="rId9"/>
    <p:sldId id="335" r:id="rId10"/>
    <p:sldId id="337" r:id="rId11"/>
    <p:sldId id="340" r:id="rId12"/>
    <p:sldId id="341" r:id="rId13"/>
    <p:sldId id="338" r:id="rId14"/>
    <p:sldId id="339" r:id="rId15"/>
    <p:sldId id="343" r:id="rId16"/>
    <p:sldId id="346" r:id="rId17"/>
    <p:sldId id="344" r:id="rId18"/>
    <p:sldId id="345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92" autoAdjust="0"/>
  </p:normalViewPr>
  <p:slideViewPr>
    <p:cSldViewPr>
      <p:cViewPr>
        <p:scale>
          <a:sx n="81" d="100"/>
          <a:sy n="81" d="100"/>
        </p:scale>
        <p:origin x="-162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6/14/2021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6/14/2021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pPr/>
              <a:t>6/14/2021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pPr/>
              <a:t>6/14/2021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pPr/>
              <a:t>6/14/2021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pPr/>
              <a:t>6/14/2021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pPr/>
              <a:t>6/14/2021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pPr/>
              <a:t>6/14/2021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pPr/>
              <a:t>6/14/2021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pPr/>
              <a:t>6/14/2021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pPr/>
              <a:t>6/14/2021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pPr/>
              <a:t>6/14/2021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pPr/>
              <a:t>6/14/2021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6/14/2021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1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r" defTabSz="1218987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r" defTabSz="1218987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5" descr="Shutter ARTP30 (405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12071077" cy="1728192"/>
          </a:xfrm>
        </p:spPr>
        <p:txBody>
          <a:bodyPr>
            <a:noAutofit/>
          </a:bodyPr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مشاوره به افراد با بیماری های دیابت، فشارخون و چربی خو ن بالا</a:t>
            </a:r>
            <a:r>
              <a:rPr lang="fa-IR" sz="5400" dirty="0">
                <a:solidFill>
                  <a:srgbClr val="FF0000"/>
                </a:solidFill>
                <a:cs typeface="B Titr" panose="00000700000000000000" pitchFamily="2" charset="-78"/>
              </a:rPr>
              <a:t>-</a:t>
            </a: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گزارش علائم و نشانه ها</a:t>
            </a:r>
            <a:endParaRPr lang="fa-IR" sz="5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050" name="Picture 2" descr="C:\Users\USER\AppData\Local\Temp\SNAGHTML1dc953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12203197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36" y="722"/>
            <a:ext cx="12071077" cy="172819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مشاوره به افراد دچار اضافه وزن و چاقی-گزارش تشخیص</a:t>
            </a:r>
            <a:endParaRPr lang="fa-IR" sz="5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074" name="Picture 2" descr="C:\Users\USER\AppData\Local\Temp\SNAGHTML1dce12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12188825" cy="5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071077" cy="3672408"/>
          </a:xfrm>
        </p:spPr>
        <p:txBody>
          <a:bodyPr>
            <a:noAutofit/>
          </a:bodyPr>
          <a:lstStyle/>
          <a:p>
            <a:pPr algn="ctr"/>
            <a: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  <a:t>نحوه پوشش مراقبت های تغذیه ای </a:t>
            </a:r>
            <a:b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</a:br>
            <a: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  <a:t>در سامانه سیب</a:t>
            </a:r>
            <a:endParaRPr lang="fa-IR" sz="60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56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97165"/>
              </p:ext>
            </p:extLst>
          </p:nvPr>
        </p:nvGraphicFramePr>
        <p:xfrm>
          <a:off x="1" y="-2"/>
          <a:ext cx="12188824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77695"/>
                <a:gridCol w="9711129"/>
              </a:tblGrid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Titr" panose="00000700000000000000" pitchFamily="2" charset="-78"/>
                        </a:rPr>
                        <a:t>گروه سنی</a:t>
                      </a:r>
                      <a:endParaRPr lang="fa-IR" sz="32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Titr" panose="00000700000000000000" pitchFamily="2" charset="-78"/>
                        </a:rPr>
                        <a:t>عنوان مراقبت</a:t>
                      </a:r>
                      <a:endParaRPr lang="fa-IR" sz="32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نوجوانان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غربالگری تغذیه و پایش رشد نوجوان- غیرپزشک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جوانان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ارزيابي نمایه توده بدنی (</a:t>
                      </a:r>
                      <a:r>
                        <a:rPr lang="en-US" sz="2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BMI</a:t>
                      </a:r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) جوانان (18 تا 29 سال)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میانسالان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تن سنجی و ارزیابی الگوی تغذیه- غیر پزشک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سالمندان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غربالگری تغذیه در سالمندان- غیرپزشک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مادران باردار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غربالگری تغذیه مادران باردار (غیرپزشک)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8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16" y="-359557"/>
            <a:ext cx="10729192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صورت کسر درصد پوشش مراقبت های تغذیه ای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AppData\Local\Temp\SNAGHTML1db3cc3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2188825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16" y="-359557"/>
            <a:ext cx="10729192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مخرج کسر درصد پوشش مراقبت های تغذیه ای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" y="935843"/>
            <a:ext cx="12188119" cy="52294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165304"/>
            <a:ext cx="11927060" cy="692696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82500" lnSpcReduction="10000"/>
          </a:bodyPr>
          <a:lstStyle>
            <a:lvl1pPr algn="l" defTabSz="1218987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5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مخرج کسر از طریق فوق برای کلیه گروه های سنی به جز مادران باردار کاربرد دارد.</a:t>
            </a:r>
            <a:endParaRPr lang="fa-IR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1124744"/>
            <a:ext cx="11737304" cy="3960440"/>
          </a:xfrm>
        </p:spPr>
        <p:txBody>
          <a:bodyPr>
            <a:noAutofit/>
          </a:bodyPr>
          <a:lstStyle/>
          <a:p>
            <a:pPr algn="ctr"/>
            <a:r>
              <a:rPr lang="fa-IR" sz="9600" dirty="0" smtClean="0">
                <a:solidFill>
                  <a:srgbClr val="00B050"/>
                </a:solidFill>
                <a:cs typeface="B Titr" panose="00000700000000000000" pitchFamily="2" charset="-78"/>
              </a:rPr>
              <a:t>نحوه استخراج شاخص های تغذیه ای در سامانه سیب</a:t>
            </a:r>
            <a:endParaRPr lang="fa-IR" sz="96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72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425"/>
          <a:stretch/>
        </p:blipFill>
        <p:spPr>
          <a:xfrm>
            <a:off x="0" y="-22538"/>
            <a:ext cx="12188825" cy="68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020" y="0"/>
            <a:ext cx="975106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>
                <a:solidFill>
                  <a:srgbClr val="FF0000"/>
                </a:solidFill>
                <a:cs typeface="B Titr" panose="00000700000000000000" pitchFamily="2" charset="-78"/>
              </a:rPr>
              <a:t>صورت کسر شاخص های تغذیه </a:t>
            </a: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ای</a:t>
            </a:r>
            <a:r>
              <a:rPr lang="fa-IR" dirty="0">
                <a:solidFill>
                  <a:srgbClr val="FF0000"/>
                </a:solidFill>
              </a:rPr>
              <a:t/>
            </a:r>
            <a:br>
              <a:rPr lang="fa-IR" dirty="0">
                <a:solidFill>
                  <a:srgbClr val="FF0000"/>
                </a:solidFill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6712"/>
            <a:ext cx="122871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020" y="0"/>
            <a:ext cx="975106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مخرج کسر </a:t>
            </a:r>
            <a:r>
              <a:rPr lang="fa-IR" sz="5400" dirty="0">
                <a:solidFill>
                  <a:srgbClr val="FF0000"/>
                </a:solidFill>
                <a:cs typeface="B Titr" panose="00000700000000000000" pitchFamily="2" charset="-78"/>
              </a:rPr>
              <a:t>شاخص های تغذیه </a:t>
            </a: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ای</a:t>
            </a:r>
            <a:r>
              <a:rPr lang="fa-IR" dirty="0">
                <a:solidFill>
                  <a:srgbClr val="FF0000"/>
                </a:solidFill>
              </a:rPr>
              <a:t/>
            </a:r>
            <a:br>
              <a:rPr lang="fa-IR" dirty="0">
                <a:solidFill>
                  <a:srgbClr val="FF0000"/>
                </a:solidFill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AppData\Local\Temp\SNAGHTML1db3cc3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2188825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نحوه استخراج شاخص های تغذیه ای</a:t>
            </a:r>
            <a:endParaRPr lang="fa-IR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181515"/>
              </p:ext>
            </p:extLst>
          </p:nvPr>
        </p:nvGraphicFramePr>
        <p:xfrm>
          <a:off x="335520" y="1700808"/>
          <a:ext cx="11692894" cy="41325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54766"/>
                <a:gridCol w="4468176"/>
                <a:gridCol w="4669952"/>
              </a:tblGrid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عنوان شاخص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صورت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کسر (از قسمت اداره تغذیه)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مخرج (از قسمت فعالیت کاربران سامانه)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شاخص های نوجوانان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dirty="0" smtClean="0">
                          <a:cs typeface="B Nazanin" panose="00000400000000000000" pitchFamily="2" charset="-78"/>
                        </a:rPr>
                        <a:t>گزارش قد/ وزن و وزن به قد نوجوانان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باکس خدمت: تايپ كلمه (غربالگری تغذیه و پایش رشد نوجوان- غیرپزشک)6882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شاخص های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جوانان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dirty="0" smtClean="0">
                          <a:cs typeface="B Nazanin" panose="00000400000000000000" pitchFamily="2" charset="-78"/>
                        </a:rPr>
                        <a:t>گزارش نمایه توده بدنی جوانان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باکس خدمت</a:t>
                      </a:r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: </a:t>
                      </a:r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تايپ كلمه (ارزيابي نمایه توده بدنی (</a:t>
                      </a:r>
                      <a:r>
                        <a:rPr lang="en-US" sz="2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BMI</a:t>
                      </a:r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 جوانان (18 تا 29 سال)غیر پزشک کد6664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شاخص های میانسالان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dirty="0" smtClean="0">
                          <a:cs typeface="B Nazanin" panose="00000400000000000000" pitchFamily="2" charset="-78"/>
                        </a:rPr>
                        <a:t>گزارش نمایه توده بدنی میانسالان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باکس خدمت</a:t>
                      </a:r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:</a:t>
                      </a:r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تايپ كلمه (تن سنجی و ارزیابی الگوی تغذیه- غیر پزشک)کد7982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شاخص های سالمندان</a:t>
                      </a: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dirty="0" smtClean="0">
                          <a:cs typeface="B Nazanin" panose="00000400000000000000" pitchFamily="2" charset="-78"/>
                        </a:rPr>
                        <a:t>گزارش نمایه توده بدنی سالمندان</a:t>
                      </a:r>
                      <a:endParaRPr lang="fa-IR" sz="2300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باکس خدمت: تايپ كلمه (غربالگری تغذیه در سالمندان- </a:t>
                      </a:r>
                      <a:r>
                        <a:rPr lang="fa-IR" sz="2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غیرپزشک</a:t>
                      </a:r>
                      <a:r>
                        <a:rPr lang="fa-IR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)6423</a:t>
                      </a:r>
                      <a:endParaRPr lang="fa-IR" sz="2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2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071077" cy="4248472"/>
          </a:xfrm>
        </p:spPr>
        <p:txBody>
          <a:bodyPr>
            <a:noAutofit/>
          </a:bodyPr>
          <a:lstStyle/>
          <a:p>
            <a:pPr algn="ctr"/>
            <a: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  <a:t>نحوه استخراج تعداد مشاوره کارشناس تغذیه به افراد دچار اضافه وزن و چاقی </a:t>
            </a:r>
            <a:b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</a:br>
            <a:r>
              <a:rPr lang="fa-IR" sz="6000" dirty="0" smtClean="0">
                <a:solidFill>
                  <a:srgbClr val="00B050"/>
                </a:solidFill>
                <a:cs typeface="B Titr" panose="00000700000000000000" pitchFamily="2" charset="-78"/>
              </a:rPr>
              <a:t>و بیماری ها</a:t>
            </a:r>
            <a:endParaRPr lang="fa-IR" sz="60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10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12539"/>
              </p:ext>
            </p:extLst>
          </p:nvPr>
        </p:nvGraphicFramePr>
        <p:xfrm>
          <a:off x="1" y="-2"/>
          <a:ext cx="12188824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77695"/>
                <a:gridCol w="9711129"/>
              </a:tblGrid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Titr" panose="00000700000000000000" pitchFamily="2" charset="-78"/>
                        </a:rPr>
                        <a:t>گروه سنی</a:t>
                      </a:r>
                      <a:endParaRPr lang="fa-IR" sz="32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 smtClean="0">
                          <a:cs typeface="B Titr" panose="00000700000000000000" pitchFamily="2" charset="-78"/>
                        </a:rPr>
                        <a:t>عنوان مراقبت</a:t>
                      </a:r>
                      <a:endParaRPr lang="fa-IR" sz="32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نوجوانان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7351 - مراقبت تغذیه ای نوجوانان (5-18 سال) - کارشناس تغذیه</a:t>
                      </a: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جوانان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7447 - مراقبت تغذیه ای جوانان (18-29 سال) - کارشناس تغذیه</a:t>
                      </a: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میانسالان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7443 - مراقبت تغذیه ای - کارشناس تغذیه</a:t>
                      </a: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سالمندان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7448 - مراقبت تغذیه ای سالمندان (60 سال و بالاتر) - کارشناس تغذیه</a:t>
                      </a: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مادران باردار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8103 - ارزیابی وضعیت تغذیه مادر باردار (کارشناس تغذیه)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schemas.microsoft.com/office/2006/metadata/properties"/>
    <ds:schemaRef ds:uri="http://schemas.microsoft.com/office/2006/documentManagement/types"/>
    <ds:schemaRef ds:uri="a4f35948-e619-41b3-aa29-22878b09cfd2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0262f94-9f35-4ac3-9a90-690165a166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1050</TotalTime>
  <Words>340</Words>
  <Application>Microsoft Office PowerPoint</Application>
  <PresentationFormat>Custom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Cooking 16x9</vt:lpstr>
      <vt:lpstr>PowerPoint Presentation</vt:lpstr>
      <vt:lpstr>نحوه استخراج شاخص های تغذیه ای در سامانه سیب</vt:lpstr>
      <vt:lpstr>PowerPoint Presentation</vt:lpstr>
      <vt:lpstr>صورت کسر شاخص های تغذیه ای </vt:lpstr>
      <vt:lpstr>مخرج کسر شاخص های تغذیه ای </vt:lpstr>
      <vt:lpstr>نحوه استخراج شاخص های تغذیه ای</vt:lpstr>
      <vt:lpstr>نحوه استخراج تعداد مشاوره کارشناس تغذیه به افراد دچار اضافه وزن و چاقی  و بیماری ها</vt:lpstr>
      <vt:lpstr>PowerPoint Presentation</vt:lpstr>
      <vt:lpstr>PowerPoint Presentation</vt:lpstr>
      <vt:lpstr>مشاوره به افراد با بیماری های دیابت، فشارخون و چربی خو ن بالا-گزارش علائم و نشانه ها</vt:lpstr>
      <vt:lpstr>مشاوره به افراد دچار اضافه وزن و چاقی-گزارش تشخیص</vt:lpstr>
      <vt:lpstr>نحوه پوشش مراقبت های تغذیه ای  در سامانه سیب</vt:lpstr>
      <vt:lpstr>PowerPoint Presentation</vt:lpstr>
      <vt:lpstr>صورت کسر درصد پوشش مراقبت های تغذیه ای</vt:lpstr>
      <vt:lpstr>مخرج کسر درصد پوشش مراقبت های تغذیه ای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T530</dc:creator>
  <cp:lastModifiedBy>monireh moshiri</cp:lastModifiedBy>
  <cp:revision>61</cp:revision>
  <dcterms:created xsi:type="dcterms:W3CDTF">2019-11-08T13:46:27Z</dcterms:created>
  <dcterms:modified xsi:type="dcterms:W3CDTF">2021-06-14T08:50:06Z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