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20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91" r:id="rId9"/>
    <p:sldId id="263" r:id="rId10"/>
    <p:sldId id="264" r:id="rId11"/>
    <p:sldId id="266" r:id="rId12"/>
    <p:sldId id="267" r:id="rId13"/>
    <p:sldId id="268" r:id="rId14"/>
    <p:sldId id="290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5" r:id="rId31"/>
    <p:sldId id="286" r:id="rId32"/>
    <p:sldId id="289" r:id="rId33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0066"/>
    <a:srgbClr val="00CC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84380"/>
    <p:restoredTop sz="94660"/>
  </p:normalViewPr>
  <p:slideViewPr>
    <p:cSldViewPr snapToGrid="0">
      <p:cViewPr varScale="1">
        <p:scale>
          <a:sx n="84" d="100"/>
          <a:sy n="84" d="100"/>
        </p:scale>
        <p:origin x="-74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F281AB9-179E-427E-96AE-D58E2D1F7BF0}" type="datetimeFigureOut">
              <a:rPr lang="fa-IR" smtClean="0"/>
              <a:pPr/>
              <a:t>1442/11/06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44A3F03-C8C9-4A55-93B4-1D6B41A8C7E7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2759211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A3F03-C8C9-4A55-93B4-1D6B41A8C7E7}" type="slidenum">
              <a:rPr lang="fa-IR" smtClean="0"/>
              <a:pPr/>
              <a:t>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1472132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6ABEF-3846-4F8C-9A29-67988486B0E7}" type="datetime8">
              <a:rPr lang="fa-IR" smtClean="0"/>
              <a:pPr/>
              <a:t>21/ژوئن/15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609CA-CF0E-447E-9E86-8E18AC9F1378}" type="slidenum">
              <a:rPr lang="fa-IR" smtClean="0"/>
              <a:pPr/>
              <a:t>‹#›</a:t>
            </a:fld>
            <a:endParaRPr lang="fa-I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3881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125EF-D0B2-4E82-9AAD-3D201266448F}" type="datetime8">
              <a:rPr lang="fa-IR" smtClean="0"/>
              <a:pPr/>
              <a:t>21/ژوئن/15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609CA-CF0E-447E-9E86-8E18AC9F1378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1893591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328F4-D2F9-407C-AA94-67198AAEBBCD}" type="datetime8">
              <a:rPr lang="fa-IR" smtClean="0"/>
              <a:pPr/>
              <a:t>21/ژوئن/15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609CA-CF0E-447E-9E86-8E18AC9F1378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2875674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79266-91B4-4EB7-BB9A-D169FD633A70}" type="datetime8">
              <a:rPr lang="fa-IR" smtClean="0"/>
              <a:pPr/>
              <a:t>21/ژوئن/15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609CA-CF0E-447E-9E86-8E18AC9F1378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2950422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19A66-3246-46A2-B249-1499FC789253}" type="datetime8">
              <a:rPr lang="fa-IR" smtClean="0"/>
              <a:pPr/>
              <a:t>21/ژوئن/15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609CA-CF0E-447E-9E86-8E18AC9F1378}" type="slidenum">
              <a:rPr lang="fa-IR" smtClean="0"/>
              <a:pPr/>
              <a:t>‹#›</a:t>
            </a:fld>
            <a:endParaRPr lang="fa-I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07517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0AB80-204C-4125-BD24-451DD28A13E9}" type="datetime8">
              <a:rPr lang="fa-IR" smtClean="0"/>
              <a:pPr/>
              <a:t>21/ژوئن/15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609CA-CF0E-447E-9E86-8E18AC9F1378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172756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50EB3-5CAD-4ED9-A319-5ED403F71E23}" type="datetime8">
              <a:rPr lang="fa-IR" smtClean="0"/>
              <a:pPr/>
              <a:t>21/ژوئن/15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609CA-CF0E-447E-9E86-8E18AC9F1378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3607868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C74FA-C54D-4CBC-8519-6B6A3E50F086}" type="datetime8">
              <a:rPr lang="fa-IR" smtClean="0"/>
              <a:pPr/>
              <a:t>21/ژوئن/15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609CA-CF0E-447E-9E86-8E18AC9F1378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2341309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34321-B7E7-4F67-8B54-88EAFBF53EA2}" type="datetime8">
              <a:rPr lang="fa-IR" smtClean="0"/>
              <a:pPr/>
              <a:t>21/ژوئن/15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609CA-CF0E-447E-9E86-8E18AC9F1378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798061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2995C93-513A-48EB-A273-1012501B58A5}" type="datetime8">
              <a:rPr lang="fa-IR" smtClean="0"/>
              <a:pPr/>
              <a:t>21/ژوئن/15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FD609CA-CF0E-447E-9E86-8E18AC9F1378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4147430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D0897-B6D1-4B3E-8E0F-28779282F59D}" type="datetime8">
              <a:rPr lang="fa-IR" smtClean="0"/>
              <a:pPr/>
              <a:t>21/ژوئن/15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609CA-CF0E-447E-9E86-8E18AC9F1378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664177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645F854-8989-4FD7-BA89-76780116143F}" type="datetime8">
              <a:rPr lang="fa-IR" smtClean="0"/>
              <a:pPr/>
              <a:t>21/ژوئن/15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FD609CA-CF0E-447E-9E86-8E18AC9F1378}" type="slidenum">
              <a:rPr lang="fa-IR" smtClean="0"/>
              <a:pPr/>
              <a:t>‹#›</a:t>
            </a:fld>
            <a:endParaRPr lang="fa-I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95027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33275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609CA-CF0E-447E-9E86-8E18AC9F1378}" type="slidenum">
              <a:rPr lang="fa-IR" smtClean="0"/>
              <a:pPr/>
              <a:t>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392574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882" y="0"/>
            <a:ext cx="7440118" cy="24983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2123"/>
          <a:stretch/>
        </p:blipFill>
        <p:spPr>
          <a:xfrm>
            <a:off x="29980" y="14990"/>
            <a:ext cx="3402768" cy="62958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0308" y="2878112"/>
            <a:ext cx="4032354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lnSpc>
                <a:spcPct val="200000"/>
              </a:lnSpc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fa-IR" b="1" dirty="0" smtClean="0">
                <a:solidFill>
                  <a:srgbClr val="FF0066"/>
                </a:solidFill>
                <a:cs typeface="B Titr" panose="00000700000000000000" pitchFamily="2" charset="-78"/>
              </a:rPr>
              <a:t>ناشناخته</a:t>
            </a:r>
          </a:p>
          <a:p>
            <a:pPr marL="285750" indent="-285750">
              <a:lnSpc>
                <a:spcPct val="200000"/>
              </a:lnSpc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fa-IR" b="1" dirty="0" smtClean="0">
                <a:solidFill>
                  <a:srgbClr val="FF0066"/>
                </a:solidFill>
                <a:cs typeface="B Titr" panose="00000700000000000000" pitchFamily="2" charset="-78"/>
              </a:rPr>
              <a:t>علل فامیلی</a:t>
            </a:r>
          </a:p>
          <a:p>
            <a:pPr marL="285750" indent="-285750">
              <a:lnSpc>
                <a:spcPct val="200000"/>
              </a:lnSpc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fa-IR" b="1" dirty="0" smtClean="0">
                <a:solidFill>
                  <a:srgbClr val="FF0066"/>
                </a:solidFill>
                <a:cs typeface="B Titr" panose="00000700000000000000" pitchFamily="2" charset="-78"/>
              </a:rPr>
              <a:t>اختلال در ترشح هورمون های تخمدانی</a:t>
            </a:r>
          </a:p>
          <a:p>
            <a:pPr marL="285750" indent="-285750">
              <a:lnSpc>
                <a:spcPct val="200000"/>
              </a:lnSpc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fa-IR" b="1" dirty="0" smtClean="0">
                <a:solidFill>
                  <a:srgbClr val="FF0066"/>
                </a:solidFill>
                <a:cs typeface="B Titr" panose="00000700000000000000" pitchFamily="2" charset="-78"/>
              </a:rPr>
              <a:t>مقاومت به انسولین</a:t>
            </a:r>
            <a:endParaRPr lang="fa-IR" b="1" dirty="0">
              <a:solidFill>
                <a:srgbClr val="FF0066"/>
              </a:solidFill>
              <a:cs typeface="B Titr" panose="000007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609CA-CF0E-447E-9E86-8E18AC9F1378}" type="slidenum">
              <a:rPr lang="fa-IR" smtClean="0"/>
              <a:pPr/>
              <a:t>10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126626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1685" y="0"/>
            <a:ext cx="7140315" cy="22876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99" y="2747258"/>
            <a:ext cx="8862771" cy="257424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609CA-CF0E-447E-9E86-8E18AC9F1378}" type="slidenum">
              <a:rPr lang="fa-IR" smtClean="0"/>
              <a:pPr/>
              <a:t>11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74917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0762" y="3988726"/>
            <a:ext cx="5480779" cy="18927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1959"/>
          <a:stretch/>
        </p:blipFill>
        <p:spPr>
          <a:xfrm>
            <a:off x="0" y="0"/>
            <a:ext cx="6610662" cy="37146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9797" y="230160"/>
            <a:ext cx="3515907" cy="2995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609CA-CF0E-447E-9E86-8E18AC9F1378}" type="slidenum">
              <a:rPr lang="fa-IR" smtClean="0"/>
              <a:pPr/>
              <a:t>12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270799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585" y="347272"/>
            <a:ext cx="8222833" cy="24558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7149" r="1474" b="19496"/>
          <a:stretch/>
        </p:blipFill>
        <p:spPr>
          <a:xfrm>
            <a:off x="209862" y="2878110"/>
            <a:ext cx="5306518" cy="341228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609CA-CF0E-447E-9E86-8E18AC9F1378}" type="slidenum">
              <a:rPr lang="fa-IR" smtClean="0"/>
              <a:pPr/>
              <a:t>13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8476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472" y="294459"/>
            <a:ext cx="7125969" cy="57437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16" y="3533669"/>
            <a:ext cx="2127977" cy="222255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609CA-CF0E-447E-9E86-8E18AC9F1378}" type="slidenum">
              <a:rPr lang="fa-IR" smtClean="0"/>
              <a:pPr/>
              <a:t>14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268331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07121" cy="248836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609CA-CF0E-447E-9E86-8E18AC9F1378}" type="slidenum">
              <a:rPr lang="fa-IR" smtClean="0"/>
              <a:pPr/>
              <a:t>15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51534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3871"/>
          <a:stretch/>
        </p:blipFill>
        <p:spPr>
          <a:xfrm>
            <a:off x="3246133" y="419413"/>
            <a:ext cx="8596095" cy="1859092"/>
          </a:xfrm>
          <a:prstGeom prst="rect">
            <a:avLst/>
          </a:prstGeom>
          <a:ln w="228600" cap="sq" cmpd="thickThin">
            <a:solidFill>
              <a:srgbClr val="FFCCC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689" r="7058"/>
          <a:stretch/>
        </p:blipFill>
        <p:spPr>
          <a:xfrm>
            <a:off x="539647" y="3519167"/>
            <a:ext cx="7225260" cy="2162097"/>
          </a:xfrm>
          <a:prstGeom prst="rect">
            <a:avLst/>
          </a:prstGeom>
          <a:ln w="228600" cap="sq" cmpd="thickThin">
            <a:solidFill>
              <a:srgbClr val="FFCCC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609CA-CF0E-447E-9E86-8E18AC9F1378}" type="slidenum">
              <a:rPr lang="fa-IR" smtClean="0"/>
              <a:pPr/>
              <a:t>16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363422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18" r="3916"/>
          <a:stretch/>
        </p:blipFill>
        <p:spPr>
          <a:xfrm>
            <a:off x="2998033" y="446035"/>
            <a:ext cx="8139659" cy="1937401"/>
          </a:xfrm>
          <a:prstGeom prst="rect">
            <a:avLst/>
          </a:prstGeom>
          <a:ln w="228600" cap="sq" cmpd="thickThin">
            <a:solidFill>
              <a:srgbClr val="FFCCC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30" y="3250444"/>
            <a:ext cx="8857383" cy="1711299"/>
          </a:xfrm>
          <a:prstGeom prst="rect">
            <a:avLst/>
          </a:prstGeom>
          <a:ln w="228600" cap="sq" cmpd="thickThin">
            <a:solidFill>
              <a:srgbClr val="FFCCC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609CA-CF0E-447E-9E86-8E18AC9F1378}" type="slidenum">
              <a:rPr lang="fa-IR" smtClean="0"/>
              <a:pPr/>
              <a:t>17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380523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801" r="8170"/>
          <a:stretch/>
        </p:blipFill>
        <p:spPr>
          <a:xfrm>
            <a:off x="3971084" y="890665"/>
            <a:ext cx="7241559" cy="1192968"/>
          </a:xfrm>
          <a:prstGeom prst="rect">
            <a:avLst/>
          </a:prstGeom>
          <a:ln w="228600" cap="sq" cmpd="thickThin">
            <a:solidFill>
              <a:srgbClr val="FFCCC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56" y="3087577"/>
            <a:ext cx="8819216" cy="1904148"/>
          </a:xfrm>
          <a:prstGeom prst="rect">
            <a:avLst/>
          </a:prstGeom>
          <a:ln w="228600" cap="sq" cmpd="thickThin">
            <a:solidFill>
              <a:srgbClr val="FFCCC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609CA-CF0E-447E-9E86-8E18AC9F1378}" type="slidenum">
              <a:rPr lang="fa-IR" smtClean="0"/>
              <a:pPr/>
              <a:t>18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234765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821" y="434559"/>
            <a:ext cx="6882740" cy="2008838"/>
          </a:xfrm>
          <a:prstGeom prst="rect">
            <a:avLst/>
          </a:prstGeom>
          <a:ln w="228600" cap="sq" cmpd="thickThin">
            <a:solidFill>
              <a:srgbClr val="FFCCC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81" y="3396443"/>
            <a:ext cx="7446910" cy="2079447"/>
          </a:xfrm>
          <a:prstGeom prst="rect">
            <a:avLst/>
          </a:prstGeom>
          <a:ln w="228600" cap="sq" cmpd="thickThin">
            <a:solidFill>
              <a:srgbClr val="FFCCC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609CA-CF0E-447E-9E86-8E18AC9F1378}" type="slidenum">
              <a:rPr lang="fa-IR" smtClean="0"/>
              <a:pPr/>
              <a:t>19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300089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54439" y="1219245"/>
            <a:ext cx="10388183" cy="22159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fa-IR" sz="13800" b="1" dirty="0" smtClean="0">
                <a:solidFill>
                  <a:srgbClr val="FF0066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تخمدان   پلی کیستیک    و    ناباروری</a:t>
            </a:r>
            <a:endParaRPr lang="fa-IR" sz="13800" b="1" dirty="0">
              <a:solidFill>
                <a:srgbClr val="FF0066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601" y="4232848"/>
            <a:ext cx="2857500" cy="16002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609CA-CF0E-447E-9E86-8E18AC9F1378}" type="slidenum">
              <a:rPr lang="fa-IR" smtClean="0"/>
              <a:pPr/>
              <a:t>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428722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223"/>
          <a:stretch/>
        </p:blipFill>
        <p:spPr>
          <a:xfrm>
            <a:off x="3627620" y="0"/>
            <a:ext cx="8564380" cy="572652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609CA-CF0E-447E-9E86-8E18AC9F1378}" type="slidenum">
              <a:rPr lang="fa-IR" smtClean="0"/>
              <a:pPr/>
              <a:t>20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87154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495" y="421910"/>
            <a:ext cx="8660646" cy="2009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003" y="3612160"/>
            <a:ext cx="3247909" cy="2061616"/>
          </a:xfrm>
          <a:prstGeom prst="rect">
            <a:avLst/>
          </a:prstGeom>
          <a:ln w="228600" cap="sq" cmpd="thickThin">
            <a:solidFill>
              <a:srgbClr val="FF006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22868"/>
          <a:stretch/>
        </p:blipFill>
        <p:spPr>
          <a:xfrm>
            <a:off x="5918850" y="3612160"/>
            <a:ext cx="4439353" cy="2061616"/>
          </a:xfrm>
          <a:prstGeom prst="rect">
            <a:avLst/>
          </a:prstGeom>
          <a:ln w="228600" cap="sq" cmpd="thickThin">
            <a:solidFill>
              <a:srgbClr val="FF006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609CA-CF0E-447E-9E86-8E18AC9F1378}" type="slidenum">
              <a:rPr lang="fa-IR" smtClean="0"/>
              <a:pPr/>
              <a:t>21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138040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43"/>
          <a:stretch/>
        </p:blipFill>
        <p:spPr>
          <a:xfrm>
            <a:off x="29981" y="-1"/>
            <a:ext cx="7968758" cy="42721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151" t="1235" r="2649" b="2206"/>
          <a:stretch/>
        </p:blipFill>
        <p:spPr>
          <a:xfrm>
            <a:off x="8784236" y="2683239"/>
            <a:ext cx="2383436" cy="2953064"/>
          </a:xfrm>
          <a:prstGeom prst="rect">
            <a:avLst/>
          </a:prstGeom>
          <a:ln w="2286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609CA-CF0E-447E-9E86-8E18AC9F1378}" type="slidenum">
              <a:rPr lang="fa-IR" smtClean="0"/>
              <a:pPr/>
              <a:t>22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50625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714" y="132553"/>
            <a:ext cx="6967048" cy="44694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08" y="2713220"/>
            <a:ext cx="2405374" cy="319152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609CA-CF0E-447E-9E86-8E18AC9F1378}" type="slidenum">
              <a:rPr lang="fa-IR" smtClean="0"/>
              <a:pPr/>
              <a:t>23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139993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3155"/>
          <a:stretch/>
        </p:blipFill>
        <p:spPr>
          <a:xfrm>
            <a:off x="0" y="0"/>
            <a:ext cx="7184535" cy="61459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2571"/>
          <a:stretch/>
        </p:blipFill>
        <p:spPr>
          <a:xfrm>
            <a:off x="8142030" y="2128604"/>
            <a:ext cx="2665878" cy="2360434"/>
          </a:xfrm>
          <a:prstGeom prst="rect">
            <a:avLst/>
          </a:prstGeom>
          <a:ln w="228600" cap="sq" cmpd="thickThin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609CA-CF0E-447E-9E86-8E18AC9F1378}" type="slidenum">
              <a:rPr lang="fa-IR" smtClean="0"/>
              <a:pPr/>
              <a:t>24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90582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222"/>
          <a:stretch/>
        </p:blipFill>
        <p:spPr>
          <a:xfrm>
            <a:off x="4008071" y="359763"/>
            <a:ext cx="7639287" cy="31074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11" y="3467255"/>
            <a:ext cx="2899366" cy="256019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609CA-CF0E-447E-9E86-8E18AC9F1378}" type="slidenum">
              <a:rPr lang="fa-IR" smtClean="0"/>
              <a:pPr/>
              <a:t>25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390323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4633" y="0"/>
            <a:ext cx="5467367" cy="14690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3889"/>
            <a:ext cx="7458509" cy="42122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9726"/>
          <a:stretch/>
        </p:blipFill>
        <p:spPr>
          <a:xfrm>
            <a:off x="7780794" y="3538536"/>
            <a:ext cx="4038989" cy="206778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609CA-CF0E-447E-9E86-8E18AC9F1378}" type="slidenum">
              <a:rPr lang="fa-IR" smtClean="0"/>
              <a:pPr/>
              <a:t>26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269953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649"/>
          <a:stretch/>
        </p:blipFill>
        <p:spPr>
          <a:xfrm>
            <a:off x="2245700" y="152946"/>
            <a:ext cx="9776411" cy="19306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346" y="2686517"/>
            <a:ext cx="6823880" cy="332945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609CA-CF0E-447E-9E86-8E18AC9F1378}" type="slidenum">
              <a:rPr lang="fa-IR" smtClean="0"/>
              <a:pPr/>
              <a:t>27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106512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564"/>
          <a:stretch/>
        </p:blipFill>
        <p:spPr>
          <a:xfrm>
            <a:off x="6086007" y="120467"/>
            <a:ext cx="6105993" cy="21100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14" y="2682899"/>
            <a:ext cx="8019738" cy="355420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609CA-CF0E-447E-9E86-8E18AC9F1378}" type="slidenum">
              <a:rPr lang="fa-IR" smtClean="0"/>
              <a:pPr/>
              <a:t>28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253472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00604" y="959371"/>
            <a:ext cx="4347147" cy="29546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200000"/>
              </a:lnSpc>
            </a:pPr>
            <a:r>
              <a:rPr lang="fa-IR" sz="2400" b="1" dirty="0" smtClean="0">
                <a:solidFill>
                  <a:srgbClr val="0070C0"/>
                </a:solidFill>
                <a:cs typeface="B Titr" panose="00000700000000000000" pitchFamily="2" charset="-78"/>
              </a:rPr>
              <a:t>کاهش وزن اساس کنترل بیماری است</a:t>
            </a:r>
          </a:p>
          <a:p>
            <a:pPr>
              <a:lnSpc>
                <a:spcPct val="200000"/>
              </a:lnSpc>
            </a:pPr>
            <a:r>
              <a:rPr lang="fa-IR" sz="2400" b="1" dirty="0" smtClean="0">
                <a:solidFill>
                  <a:srgbClr val="0070C0"/>
                </a:solidFill>
                <a:cs typeface="B Titr" panose="00000700000000000000" pitchFamily="2" charset="-78"/>
              </a:rPr>
              <a:t>رژیم غذایی مناسب</a:t>
            </a:r>
          </a:p>
          <a:p>
            <a:pPr>
              <a:lnSpc>
                <a:spcPct val="200000"/>
              </a:lnSpc>
            </a:pPr>
            <a:r>
              <a:rPr lang="fa-IR" sz="2400" b="1" dirty="0" smtClean="0">
                <a:solidFill>
                  <a:srgbClr val="0070C0"/>
                </a:solidFill>
                <a:cs typeface="B Titr" panose="00000700000000000000" pitchFamily="2" charset="-78"/>
              </a:rPr>
              <a:t>فعالیت بدنی</a:t>
            </a:r>
          </a:p>
          <a:p>
            <a:pPr>
              <a:lnSpc>
                <a:spcPct val="200000"/>
              </a:lnSpc>
            </a:pPr>
            <a:r>
              <a:rPr lang="fa-IR" sz="2400" b="1" dirty="0" smtClean="0">
                <a:solidFill>
                  <a:srgbClr val="0070C0"/>
                </a:solidFill>
                <a:cs typeface="B Titr" panose="00000700000000000000" pitchFamily="2" charset="-78"/>
              </a:rPr>
              <a:t>استفاده از قرص های ترکیبی</a:t>
            </a:r>
            <a:endParaRPr lang="fa-IR" sz="2400" b="1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43" y="2399542"/>
            <a:ext cx="4229100" cy="35147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92D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609CA-CF0E-447E-9E86-8E18AC9F1378}" type="slidenum">
              <a:rPr lang="fa-IR" smtClean="0"/>
              <a:pPr/>
              <a:t>29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25377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6600"/>
          <a:stretch/>
        </p:blipFill>
        <p:spPr>
          <a:xfrm>
            <a:off x="0" y="1281640"/>
            <a:ext cx="9452595" cy="47893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2928"/>
          <a:stretch/>
        </p:blipFill>
        <p:spPr>
          <a:xfrm>
            <a:off x="9416307" y="4542020"/>
            <a:ext cx="2345895" cy="1528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64692" b="61069"/>
          <a:stretch/>
        </p:blipFill>
        <p:spPr>
          <a:xfrm>
            <a:off x="9084431" y="102057"/>
            <a:ext cx="2677771" cy="235916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609CA-CF0E-447E-9E86-8E18AC9F1378}" type="slidenum">
              <a:rPr lang="fa-IR" smtClean="0"/>
              <a:pPr/>
              <a:t>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51025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2913"/>
          <a:stretch/>
        </p:blipFill>
        <p:spPr>
          <a:xfrm>
            <a:off x="7724931" y="134209"/>
            <a:ext cx="4467069" cy="17397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4259" y="2548560"/>
            <a:ext cx="7405646" cy="292284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609CA-CF0E-447E-9E86-8E18AC9F1378}" type="slidenum">
              <a:rPr lang="fa-IR" smtClean="0"/>
              <a:pPr/>
              <a:t>30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263263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38" y="2038662"/>
            <a:ext cx="8343574" cy="37518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2195"/>
          <a:stretch/>
        </p:blipFill>
        <p:spPr>
          <a:xfrm>
            <a:off x="7690188" y="188751"/>
            <a:ext cx="4501812" cy="174360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609CA-CF0E-447E-9E86-8E18AC9F1378}" type="slidenum">
              <a:rPr lang="fa-IR" smtClean="0"/>
              <a:pPr/>
              <a:t>31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75064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253" y="594053"/>
            <a:ext cx="6640641" cy="5006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C0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557" y="2075591"/>
            <a:ext cx="1847850" cy="246697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609CA-CF0E-447E-9E86-8E18AC9F1378}" type="slidenum">
              <a:rPr lang="fa-IR" smtClean="0"/>
              <a:pPr/>
              <a:t>32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181278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900" r="1423"/>
          <a:stretch/>
        </p:blipFill>
        <p:spPr>
          <a:xfrm>
            <a:off x="2608291" y="-1"/>
            <a:ext cx="6622460" cy="634083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609CA-CF0E-447E-9E86-8E18AC9F1378}" type="slidenum">
              <a:rPr lang="fa-IR" smtClean="0"/>
              <a:pPr/>
              <a:t>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390116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309" t="1442" r="1103" b="4824"/>
          <a:stretch/>
        </p:blipFill>
        <p:spPr>
          <a:xfrm>
            <a:off x="929389" y="0"/>
            <a:ext cx="10073392" cy="629586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609CA-CF0E-447E-9E86-8E18AC9F1378}" type="slidenum">
              <a:rPr lang="fa-IR" smtClean="0"/>
              <a:pPr/>
              <a:t>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146224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88"/>
          <a:stretch/>
        </p:blipFill>
        <p:spPr>
          <a:xfrm>
            <a:off x="-1" y="0"/>
            <a:ext cx="12172449" cy="39274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609CA-CF0E-447E-9E86-8E18AC9F1378}" type="slidenum">
              <a:rPr lang="fa-IR" smtClean="0"/>
              <a:pPr/>
              <a:t>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407873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2353" y="2605013"/>
            <a:ext cx="2240014" cy="23084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77325" y="420969"/>
            <a:ext cx="3822491" cy="5632311"/>
          </a:xfrm>
          <a:prstGeom prst="rect">
            <a:avLst/>
          </a:prstGeom>
          <a:solidFill>
            <a:srgbClr val="FFCCCC"/>
          </a:solidFill>
        </p:spPr>
        <p:txBody>
          <a:bodyPr wrap="square" rtlCol="1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000" b="1" dirty="0" smtClean="0">
                <a:cs typeface="B Titr" panose="00000700000000000000" pitchFamily="2" charset="-78"/>
              </a:rPr>
              <a:t>اختلالات قاعدگی:</a:t>
            </a:r>
          </a:p>
          <a:p>
            <a:pPr>
              <a:lnSpc>
                <a:spcPct val="150000"/>
              </a:lnSpc>
            </a:pPr>
            <a:r>
              <a:rPr lang="fa-IR" sz="2000" b="1" dirty="0" smtClean="0">
                <a:solidFill>
                  <a:srgbClr val="FF0000"/>
                </a:solidFill>
                <a:cs typeface="B Titr" panose="00000700000000000000" pitchFamily="2" charset="-78"/>
              </a:rPr>
              <a:t>بی نظمی</a:t>
            </a:r>
          </a:p>
          <a:p>
            <a:pPr>
              <a:lnSpc>
                <a:spcPct val="150000"/>
              </a:lnSpc>
            </a:pPr>
            <a:r>
              <a:rPr lang="fa-IR" sz="2000" b="1" dirty="0" smtClean="0">
                <a:solidFill>
                  <a:srgbClr val="FF0000"/>
                </a:solidFill>
                <a:cs typeface="B Titr" panose="00000700000000000000" pitchFamily="2" charset="-78"/>
              </a:rPr>
              <a:t>سیکل طولانی</a:t>
            </a:r>
          </a:p>
          <a:p>
            <a:pPr>
              <a:lnSpc>
                <a:spcPct val="150000"/>
              </a:lnSpc>
            </a:pPr>
            <a:r>
              <a:rPr lang="fa-IR" sz="2000" b="1" dirty="0" smtClean="0">
                <a:solidFill>
                  <a:srgbClr val="FF0000"/>
                </a:solidFill>
                <a:cs typeface="B Titr" panose="00000700000000000000" pitchFamily="2" charset="-78"/>
              </a:rPr>
              <a:t>خونریزی زیاد</a:t>
            </a:r>
          </a:p>
          <a:p>
            <a:pPr>
              <a:lnSpc>
                <a:spcPct val="150000"/>
              </a:lnSpc>
            </a:pPr>
            <a:r>
              <a:rPr lang="fa-IR" sz="2000" b="1" dirty="0" smtClean="0">
                <a:solidFill>
                  <a:srgbClr val="FF0000"/>
                </a:solidFill>
                <a:cs typeface="B Titr" panose="00000700000000000000" pitchFamily="2" charset="-78"/>
              </a:rPr>
              <a:t>عدم قاعدگی بیشتر از شش ماه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000" b="1" dirty="0" smtClean="0">
                <a:cs typeface="B Titr" panose="00000700000000000000" pitchFamily="2" charset="-78"/>
              </a:rPr>
              <a:t>رشد موهای زاید:</a:t>
            </a:r>
          </a:p>
          <a:p>
            <a:pPr>
              <a:lnSpc>
                <a:spcPct val="150000"/>
              </a:lnSpc>
            </a:pPr>
            <a:r>
              <a:rPr lang="fa-IR" sz="2000" b="1" dirty="0" smtClean="0">
                <a:solidFill>
                  <a:srgbClr val="FF0000"/>
                </a:solidFill>
                <a:cs typeface="B Titr" panose="00000700000000000000" pitchFamily="2" charset="-78"/>
              </a:rPr>
              <a:t>در صورت ، پشت، شکم، نوک پستان ها، ران ها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000" b="1" dirty="0" smtClean="0">
                <a:cs typeface="B Titr" panose="00000700000000000000" pitchFamily="2" charset="-78"/>
              </a:rPr>
              <a:t>نازک شدن و ریزش موهای سر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000" b="1" dirty="0" smtClean="0">
                <a:cs typeface="B Titr" panose="00000700000000000000" pitchFamily="2" charset="-78"/>
              </a:rPr>
              <a:t>پوست چرب و آکنه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000" b="1" dirty="0" smtClean="0">
                <a:cs typeface="B Titr" panose="00000700000000000000" pitchFamily="2" charset="-78"/>
              </a:rPr>
              <a:t>افزایش وزن و چاقی شکمی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000" b="1" dirty="0" smtClean="0">
                <a:cs typeface="B Titr" panose="00000700000000000000" pitchFamily="2" charset="-78"/>
              </a:rPr>
              <a:t>تاخیر در باردار شدن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84" y="329535"/>
            <a:ext cx="2003147" cy="19813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328" y="4801382"/>
            <a:ext cx="1770604" cy="12546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0980" y="495919"/>
            <a:ext cx="1469037" cy="18149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1381" y="5169885"/>
            <a:ext cx="1340448" cy="11245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784" y="2700125"/>
            <a:ext cx="2003147" cy="1728925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609CA-CF0E-447E-9E86-8E18AC9F1378}" type="slidenum">
              <a:rPr lang="fa-IR" smtClean="0"/>
              <a:pPr/>
              <a:t>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246010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450" y="138468"/>
            <a:ext cx="5977520" cy="5977520"/>
          </a:xfrm>
          <a:prstGeom prst="rect">
            <a:avLst/>
          </a:prstGeom>
          <a:ln w="2286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609CA-CF0E-447E-9E86-8E18AC9F1378}" type="slidenum">
              <a:rPr lang="fa-IR" smtClean="0"/>
              <a:pPr/>
              <a:t>8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334721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043" y="255295"/>
            <a:ext cx="6521427" cy="5934289"/>
          </a:xfrm>
          <a:prstGeom prst="rect">
            <a:avLst/>
          </a:prstGeom>
          <a:ln w="38100">
            <a:solidFill>
              <a:srgbClr val="FF0066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609CA-CF0E-447E-9E86-8E18AC9F1378}" type="slidenum">
              <a:rPr lang="fa-IR" smtClean="0"/>
              <a:pPr/>
              <a:t>9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288521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1165</TotalTime>
  <Words>117</Words>
  <Application>Microsoft Office PowerPoint</Application>
  <PresentationFormat>Custom</PresentationFormat>
  <Paragraphs>53</Paragraphs>
  <Slides>32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Retrospect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Win7</cp:lastModifiedBy>
  <cp:revision>22</cp:revision>
  <dcterms:created xsi:type="dcterms:W3CDTF">2021-06-09T13:48:00Z</dcterms:created>
  <dcterms:modified xsi:type="dcterms:W3CDTF">2021-06-15T06:47:14Z</dcterms:modified>
</cp:coreProperties>
</file>