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4"/>
  </p:notesMasterIdLst>
  <p:sldIdLst>
    <p:sldId id="256" r:id="rId3"/>
    <p:sldId id="318" r:id="rId4"/>
    <p:sldId id="361" r:id="rId5"/>
    <p:sldId id="357" r:id="rId6"/>
    <p:sldId id="356" r:id="rId7"/>
    <p:sldId id="360" r:id="rId8"/>
    <p:sldId id="352" r:id="rId9"/>
    <p:sldId id="367" r:id="rId10"/>
    <p:sldId id="364" r:id="rId11"/>
    <p:sldId id="365" r:id="rId12"/>
    <p:sldId id="366" r:id="rId13"/>
    <p:sldId id="362" r:id="rId14"/>
    <p:sldId id="363" r:id="rId15"/>
    <p:sldId id="359" r:id="rId16"/>
    <p:sldId id="351" r:id="rId17"/>
    <p:sldId id="373" r:id="rId18"/>
    <p:sldId id="375" r:id="rId19"/>
    <p:sldId id="374" r:id="rId20"/>
    <p:sldId id="381" r:id="rId21"/>
    <p:sldId id="371" r:id="rId22"/>
    <p:sldId id="350" r:id="rId23"/>
    <p:sldId id="376" r:id="rId24"/>
    <p:sldId id="347" r:id="rId25"/>
    <p:sldId id="377" r:id="rId26"/>
    <p:sldId id="378" r:id="rId27"/>
    <p:sldId id="379" r:id="rId28"/>
    <p:sldId id="345" r:id="rId29"/>
    <p:sldId id="370" r:id="rId30"/>
    <p:sldId id="380" r:id="rId31"/>
    <p:sldId id="372" r:id="rId32"/>
    <p:sldId id="257" r:id="rId3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33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A56A3-F39B-427C-ADB5-665F2BF85C82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14B26-C10F-4FC9-918A-1E951010A5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7800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9768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353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182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244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0871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009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146943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922808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595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5133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043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5802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879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051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.molaei@arums.ac.ir" TargetMode="External"/><Relationship Id="rId2" Type="http://schemas.openxmlformats.org/officeDocument/2006/relationships/hyperlink" Target="mailto:b.molaei.b@g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b.molaei.b@gmail.co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b.molaei@arums.ac.ir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5009"/>
            <a:ext cx="85689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tr-TR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Assis. Prof. Dr. </a:t>
            </a:r>
            <a:r>
              <a:rPr lang="en-US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tr-TR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Molaei</a:t>
            </a:r>
            <a:endParaRPr lang="fa-IR" altLang="en-US" sz="2400" b="1" dirty="0">
              <a:ln w="12700">
                <a:solidFill>
                  <a:schemeClr val="tx2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en-US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2"/>
              </a:rPr>
              <a:t>molaei</a:t>
            </a:r>
            <a:r>
              <a:rPr lang="tr-TR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2"/>
              </a:rPr>
              <a:t>.b</a:t>
            </a:r>
            <a:r>
              <a:rPr lang="en-US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2"/>
              </a:rPr>
              <a:t>@</a:t>
            </a:r>
            <a:r>
              <a:rPr lang="tr-TR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2"/>
              </a:rPr>
              <a:t>gmail.com</a:t>
            </a:r>
            <a:r>
              <a:rPr lang="tr-TR" altLang="en-US" i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tr-TR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&amp; </a:t>
            </a:r>
            <a:r>
              <a:rPr lang="en-US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3"/>
              </a:rPr>
              <a:t>b.molaei@arums.ac.ir</a:t>
            </a:r>
            <a:endParaRPr lang="tr-TR" altLang="en-US" i="1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07504" y="2499742"/>
            <a:ext cx="885698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fa-IR" altLang="en-US" sz="4400" b="1" dirty="0" smtClean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آسیب شناسی روابط دختر و پسر قبل از ازدواج</a:t>
            </a:r>
            <a:endParaRPr lang="en-US" altLang="en-US" sz="4400" b="1" dirty="0" smtClean="0">
              <a:ln w="12700">
                <a:solidFill>
                  <a:schemeClr val="tx2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Pre-Marital Relationship Between Boys and Girls</a:t>
            </a:r>
          </a:p>
          <a:p>
            <a:endParaRPr lang="fa-IR" altLang="en-US" sz="2400" b="1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 descr="arm_daneshgah_nonam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75606"/>
            <a:ext cx="702529" cy="61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98368" y="1923678"/>
            <a:ext cx="221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800" b="1" dirty="0" smtClean="0">
                <a:cs typeface="Times New Roman" panose="02020603050405020304" pitchFamily="18" charset="0"/>
              </a:rPr>
              <a:t>Ardabil </a:t>
            </a:r>
            <a:r>
              <a:rPr lang="en-US" altLang="en-US" sz="800" b="1" dirty="0">
                <a:cs typeface="Times New Roman" panose="02020603050405020304" pitchFamily="18" charset="0"/>
              </a:rPr>
              <a:t>University of Medical </a:t>
            </a:r>
            <a:r>
              <a:rPr lang="en-US" altLang="en-US" sz="800" b="1" dirty="0" smtClean="0">
                <a:cs typeface="Times New Roman" panose="02020603050405020304" pitchFamily="18" charset="0"/>
              </a:rPr>
              <a:t>Sciences</a:t>
            </a:r>
          </a:p>
          <a:p>
            <a:pPr algn="ctr"/>
            <a:r>
              <a:rPr lang="en-US" altLang="en-US" sz="800" b="1" dirty="0" smtClean="0">
                <a:cs typeface="Times New Roman" panose="02020603050405020304" pitchFamily="18" charset="0"/>
              </a:rPr>
              <a:t>Department </a:t>
            </a:r>
            <a:r>
              <a:rPr lang="tr-TR" altLang="en-US" sz="800" b="1" dirty="0">
                <a:cs typeface="Times New Roman" panose="02020603050405020304" pitchFamily="18" charset="0"/>
              </a:rPr>
              <a:t>of </a:t>
            </a:r>
            <a:r>
              <a:rPr lang="tr-TR" altLang="en-US" sz="800" b="1" dirty="0" smtClean="0">
                <a:cs typeface="Times New Roman" panose="02020603050405020304" pitchFamily="18" charset="0"/>
              </a:rPr>
              <a:t>Psychiatry </a:t>
            </a:r>
            <a:endParaRPr lang="en-US" altLang="en-US" sz="8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4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1434425"/>
            <a:ext cx="8424936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 smtClean="0"/>
              <a:t>برخورد </a:t>
            </a:r>
            <a:r>
              <a:rPr lang="fa-IR" altLang="en-US" sz="2400" b="1" dirty="0"/>
              <a:t>خشک و محدود </a:t>
            </a:r>
          </a:p>
          <a:p>
            <a:pPr algn="r" rtl="1">
              <a:spcBef>
                <a:spcPct val="50000"/>
              </a:spcBef>
            </a:pPr>
            <a:r>
              <a:rPr lang="fa-IR" altLang="en-US" dirty="0"/>
              <a:t>این رفتار از حدود شرع و عرف نیز فراتر رفته و باعث میشود ، روابط به شکل </a:t>
            </a:r>
            <a:r>
              <a:rPr lang="fa-IR" altLang="en-US" dirty="0" smtClean="0"/>
              <a:t>قهرآمیز </a:t>
            </a:r>
            <a:r>
              <a:rPr lang="fa-IR" altLang="en-US" dirty="0"/>
              <a:t>و خشن تجلی یابد .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 smtClean="0"/>
              <a:t>برخورد </a:t>
            </a:r>
            <a:r>
              <a:rPr lang="fa-IR" altLang="en-US" sz="2400" b="1" dirty="0"/>
              <a:t>مبتنی بر پرخاشگری </a:t>
            </a:r>
          </a:p>
          <a:p>
            <a:pPr algn="r" rtl="1">
              <a:spcBef>
                <a:spcPct val="50000"/>
              </a:spcBef>
            </a:pPr>
            <a:r>
              <a:rPr lang="fa-IR" altLang="en-US" dirty="0" smtClean="0"/>
              <a:t>پرخاشگری </a:t>
            </a:r>
            <a:r>
              <a:rPr lang="fa-IR" altLang="en-US" dirty="0"/>
              <a:t>عمل یا گفتاری است که به منظور آسیب رسانیدن به شخص یا شئ دیگری انجام </a:t>
            </a:r>
            <a:r>
              <a:rPr lang="fa-IR" altLang="en-US" dirty="0" smtClean="0"/>
              <a:t>میگیرد، </a:t>
            </a:r>
            <a:endParaRPr lang="fa-IR" altLang="en-US" dirty="0"/>
          </a:p>
          <a:p>
            <a:pPr marL="285750" indent="-28575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/>
              <a:t> </a:t>
            </a:r>
            <a:r>
              <a:rPr lang="fa-IR" altLang="en-US" sz="2400" b="1" dirty="0" smtClean="0"/>
              <a:t>روابط </a:t>
            </a:r>
            <a:r>
              <a:rPr lang="fa-IR" altLang="en-US" sz="2400" b="1" dirty="0"/>
              <a:t>پنهانی </a:t>
            </a:r>
          </a:p>
          <a:p>
            <a:pPr algn="r" rtl="1">
              <a:spcBef>
                <a:spcPct val="50000"/>
              </a:spcBef>
            </a:pPr>
            <a:r>
              <a:rPr lang="fa-IR" altLang="en-US" dirty="0" smtClean="0"/>
              <a:t>مشکل رایج اکثر مدارس </a:t>
            </a:r>
            <a:r>
              <a:rPr lang="fa-IR" altLang="en-US" dirty="0"/>
              <a:t>راهنمایی و دبیرستان های </a:t>
            </a:r>
            <a:r>
              <a:rPr lang="fa-IR" altLang="en-US" dirty="0" smtClean="0"/>
              <a:t>دخترانه،  </a:t>
            </a:r>
            <a:endParaRPr lang="fa-IR" altLang="en-US" dirty="0"/>
          </a:p>
          <a:p>
            <a:pPr algn="r" rtl="1">
              <a:spcBef>
                <a:spcPct val="50000"/>
              </a:spcBef>
            </a:pPr>
            <a:endParaRPr lang="en-US" altLang="en-US" sz="2400" b="1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75656" y="228600"/>
            <a:ext cx="74397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fa-IR" altLang="en-US" sz="3600" b="1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انواع برخورد های اجتماعی بین دختر و پسر </a:t>
            </a:r>
            <a:endParaRPr lang="en-US" altLang="en-US" sz="3600" b="1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484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1434425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/>
              <a:t> </a:t>
            </a:r>
            <a:r>
              <a:rPr lang="fa-IR" altLang="en-US" sz="2400" b="1" dirty="0" smtClean="0"/>
              <a:t>برخوردهای </a:t>
            </a:r>
            <a:r>
              <a:rPr lang="fa-IR" altLang="en-US" sz="2400" b="1" dirty="0"/>
              <a:t>غیر عادی و ناپخته </a:t>
            </a:r>
          </a:p>
          <a:p>
            <a:pPr algn="r" rtl="1">
              <a:spcBef>
                <a:spcPct val="50000"/>
              </a:spcBef>
            </a:pPr>
            <a:r>
              <a:rPr lang="fa-IR" altLang="en-US" sz="2000" dirty="0" smtClean="0"/>
              <a:t>متلک گویی، </a:t>
            </a:r>
            <a:r>
              <a:rPr lang="fa-IR" altLang="en-US" sz="2000" dirty="0"/>
              <a:t>مزاحمتهای </a:t>
            </a:r>
            <a:r>
              <a:rPr lang="fa-IR" altLang="en-US" sz="2000" dirty="0" smtClean="0"/>
              <a:t>تلفنی، </a:t>
            </a:r>
            <a:r>
              <a:rPr lang="fa-IR" altLang="en-US" sz="2000" dirty="0"/>
              <a:t>خبر </a:t>
            </a:r>
            <a:r>
              <a:rPr lang="fa-IR" altLang="en-US" sz="2000" dirty="0" smtClean="0"/>
              <a:t>چینی، </a:t>
            </a:r>
            <a:r>
              <a:rPr lang="fa-IR" altLang="en-US" sz="2000" dirty="0"/>
              <a:t>تهمت </a:t>
            </a:r>
            <a:r>
              <a:rPr lang="fa-IR" altLang="en-US" sz="2000" dirty="0" smtClean="0"/>
              <a:t>زدن، </a:t>
            </a:r>
            <a:r>
              <a:rPr lang="fa-IR" altLang="en-US" sz="2000" dirty="0"/>
              <a:t>غیبت </a:t>
            </a:r>
            <a:r>
              <a:rPr lang="fa-IR" altLang="en-US" sz="2000" dirty="0" smtClean="0"/>
              <a:t>کردن، </a:t>
            </a:r>
            <a:r>
              <a:rPr lang="fa-IR" altLang="en-US" sz="2000" dirty="0"/>
              <a:t>ولگردی و ...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/>
              <a:t> </a:t>
            </a:r>
            <a:r>
              <a:rPr lang="fa-IR" altLang="en-US" sz="2400" b="1" dirty="0" smtClean="0"/>
              <a:t>افراط </a:t>
            </a:r>
            <a:r>
              <a:rPr lang="fa-IR" altLang="en-US" sz="2400" b="1" dirty="0"/>
              <a:t>در معاشرت </a:t>
            </a:r>
          </a:p>
          <a:p>
            <a:pPr algn="r" rtl="1">
              <a:spcBef>
                <a:spcPct val="50000"/>
              </a:spcBef>
            </a:pPr>
            <a:r>
              <a:rPr lang="fa-IR" altLang="en-US" sz="2000" dirty="0" smtClean="0"/>
              <a:t>غرب گرایی و معاشرت </a:t>
            </a:r>
            <a:r>
              <a:rPr lang="fa-IR" altLang="en-US" sz="2000" dirty="0"/>
              <a:t>های کنترل نشده و بی قید و </a:t>
            </a:r>
            <a:r>
              <a:rPr lang="fa-IR" altLang="en-US" sz="2000" dirty="0" smtClean="0"/>
              <a:t>بند،</a:t>
            </a:r>
            <a:endParaRPr lang="en-US" altLang="en-US" sz="2400" b="1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75656" y="228600"/>
            <a:ext cx="74397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fa-IR" altLang="en-US" sz="3600" b="1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انواع برخورد های اجتماعی بین دختر و پسر </a:t>
            </a:r>
            <a:endParaRPr lang="en-US" altLang="en-US" sz="3600" b="1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63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" y="1619251"/>
            <a:ext cx="8892479" cy="3112740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  Personal appearance</a:t>
            </a:r>
            <a:endParaRPr lang="fa-IR" dirty="0" smtClean="0">
              <a:solidFill>
                <a:schemeClr val="tx1"/>
              </a:solidFill>
            </a:endParaRPr>
          </a:p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Posture and gait</a:t>
            </a:r>
            <a:r>
              <a:rPr lang="fa-IR" dirty="0" smtClean="0">
                <a:solidFill>
                  <a:schemeClr val="tx1"/>
                </a:solidFill>
              </a:rPr>
              <a:t>  </a:t>
            </a:r>
            <a:endParaRPr lang="fa-IR" b="1" dirty="0" smtClean="0">
              <a:solidFill>
                <a:schemeClr val="tx1"/>
              </a:solidFill>
            </a:endParaRPr>
          </a:p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  Facial expression</a:t>
            </a:r>
            <a:endParaRPr lang="fa-IR" b="1" dirty="0" smtClean="0">
              <a:solidFill>
                <a:schemeClr val="tx1"/>
              </a:solidFill>
            </a:endParaRPr>
          </a:p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  Eye contact</a:t>
            </a:r>
            <a:endParaRPr lang="fa-IR" b="1" dirty="0" smtClean="0">
              <a:solidFill>
                <a:schemeClr val="tx1"/>
              </a:solidFill>
            </a:endParaRPr>
          </a:p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  Gestures</a:t>
            </a:r>
            <a:endParaRPr lang="fa-IR" b="1" dirty="0" smtClean="0">
              <a:solidFill>
                <a:schemeClr val="tx1"/>
              </a:solidFill>
            </a:endParaRPr>
          </a:p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Sounds</a:t>
            </a:r>
            <a:r>
              <a:rPr lang="fa-IR" dirty="0" smtClean="0">
                <a:solidFill>
                  <a:schemeClr val="tx1"/>
                </a:solidFill>
              </a:rPr>
              <a:t>  </a:t>
            </a:r>
            <a:endParaRPr lang="fa-IR" b="1" dirty="0" smtClean="0">
              <a:solidFill>
                <a:schemeClr val="tx1"/>
              </a:solidFill>
            </a:endParaRPr>
          </a:p>
          <a:p>
            <a:pPr marL="548640" indent="-411480" algn="r" rtl="1">
              <a:lnSpc>
                <a:spcPct val="150000"/>
              </a:lnSpc>
              <a:buFont typeface="Wingdings 2"/>
              <a:buChar char=""/>
              <a:defRPr/>
            </a:pPr>
            <a:r>
              <a:rPr lang="en-US" dirty="0" smtClean="0">
                <a:solidFill>
                  <a:schemeClr val="tx1"/>
                </a:solidFill>
              </a:rPr>
              <a:t>  Territoriality and personal space</a:t>
            </a:r>
            <a:endParaRPr lang="en-US" b="1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74663" y="188640"/>
            <a:ext cx="8229600" cy="1214446"/>
          </a:xfrm>
        </p:spPr>
        <p:txBody>
          <a:bodyPr>
            <a:normAutofit/>
          </a:bodyPr>
          <a:lstStyle/>
          <a:p>
            <a:pPr marL="342900" indent="-342900" algn="ctr" rtl="1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ar-SA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 </a:t>
            </a:r>
            <a:r>
              <a:rPr lang="ar-SA" altLang="ar-SA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ar-SA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Nonverbal</a:t>
            </a:r>
            <a:endParaRPr 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724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86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600200" y="4198776"/>
            <a:ext cx="6172200" cy="857250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1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1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2pPr>
            <a:lvl3pPr algn="ctr" rtl="1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3pPr>
            <a:lvl4pPr algn="ctr" rtl="1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4pPr>
            <a:lvl5pPr algn="ctr" rtl="1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Lucida Sans" pitchFamily="34" charset="0"/>
                <a:cs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a-IR" sz="3600" dirty="0">
                <a:solidFill>
                  <a:srgbClr val="FFFF00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  <a:latin typeface="Arial" pitchFamily="34" charset="0"/>
              </a:rPr>
              <a:t>Zones of Personal Space</a:t>
            </a:r>
            <a:endParaRPr lang="en-US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459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روابط دختر و پسر در دین اسلام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827584" y="1131590"/>
            <a:ext cx="8075240" cy="4392488"/>
          </a:xfrm>
        </p:spPr>
        <p:txBody>
          <a:bodyPr/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عامل پرده دری و از بین بردن عفت نیست،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توجه به ارتباط دختر و پسر 19 بار در قران کریم،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تاکید قران بر ارتباط مبتنی بر </a:t>
            </a:r>
            <a:r>
              <a:rPr lang="fa-IR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تعهد و رعایت معروفات و هنجارهای جامعه،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تاکید بر مودت و رحمت و ضرورت تشکیل خانواده در قران کریم</a:t>
            </a:r>
          </a:p>
          <a:p>
            <a:pPr algn="r" rtl="1"/>
            <a:r>
              <a:rPr lang="fa-IR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    (</a:t>
            </a:r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وَمِنْ آیَاتِهِ أَنْ خَلَقَ لَکُم مِّنْ أَنفُسِکُمْ أَزْوَاجًا لِّتَسْکُنُوا إِلَیْهَا وَجَعَلَ بَیْنَکُم مَّوَدَّةً وَرَحْمَةً</a:t>
            </a:r>
            <a:r>
              <a:rPr lang="fa-I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)</a:t>
            </a:r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 سوره روم، آیه 21</a:t>
            </a:r>
          </a:p>
          <a:p>
            <a:pPr algn="r" rtl="1"/>
            <a:r>
              <a:rPr lang="fa-I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   (</a:t>
            </a:r>
            <a:r>
              <a:rPr lang="fa-IR" sz="12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و از آیات خداوندی است که برای شما از جنس خودتان جفتی بیافرید، که در کنار او آرامش یابید، و میان شما عشق و محبّت و مهربانی قرار داد</a:t>
            </a:r>
            <a:r>
              <a:rPr lang="fa-IR" sz="1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،</a:t>
            </a:r>
            <a:r>
              <a:rPr lang="fa-I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)</a:t>
            </a:r>
          </a:p>
          <a:p>
            <a:pPr algn="r" rtl="1"/>
            <a:r>
              <a:rPr lang="fa-IR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 </a:t>
            </a:r>
            <a:r>
              <a:rPr lang="fa-IR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    </a:t>
            </a:r>
            <a:endParaRPr lang="fa-IR" altLang="en-US" sz="2400" dirty="0" smtClean="0">
              <a:solidFill>
                <a:srgbClr val="000000"/>
              </a:solidFill>
              <a:cs typeface="B Nazanin" pitchFamily="2" charset="0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fa-IR" altLang="en-US" sz="2200" dirty="0" smtClean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fa-IR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fa-IR" altLang="en-US" sz="2200" dirty="0" smtClean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75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آسیب شناسی روابط دختر و پسر 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611560" y="1419622"/>
            <a:ext cx="8291264" cy="3528391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 smtClean="0">
                <a:solidFill>
                  <a:schemeClr val="tx1"/>
                </a:solidFill>
              </a:rPr>
              <a:t>نوجوان </a:t>
            </a:r>
            <a:r>
              <a:rPr lang="fa-IR" altLang="en-US" sz="2400" b="1" dirty="0">
                <a:solidFill>
                  <a:schemeClr val="tx1"/>
                </a:solidFill>
              </a:rPr>
              <a:t>و افکار غیر واقعی او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>
                <a:solidFill>
                  <a:schemeClr val="tx1"/>
                </a:solidFill>
              </a:rPr>
              <a:t> </a:t>
            </a:r>
            <a:r>
              <a:rPr lang="fa-IR" altLang="en-US" sz="2000" dirty="0" smtClean="0">
                <a:solidFill>
                  <a:schemeClr val="tx1"/>
                </a:solidFill>
              </a:rPr>
              <a:t>خیالپردازی و فانتزیهای مختلف در نوجوان،</a:t>
            </a:r>
            <a:endParaRPr lang="fa-IR" altLang="en-US" sz="2000" dirty="0">
              <a:solidFill>
                <a:schemeClr val="tx1"/>
              </a:solidFill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>
                <a:solidFill>
                  <a:schemeClr val="tx1"/>
                </a:solidFill>
              </a:rPr>
              <a:t> اکثر باورهای نوجوانان در مورد جنس مخالف </a:t>
            </a:r>
            <a:r>
              <a:rPr lang="fa-IR" altLang="en-US" sz="2000" dirty="0" smtClean="0">
                <a:solidFill>
                  <a:schemeClr val="tx1"/>
                </a:solidFill>
              </a:rPr>
              <a:t>تحت تاثیر کوریکولوم پنهان شکل می گیرد.</a:t>
            </a:r>
            <a:endParaRPr lang="fa-IR" altLang="en-US" sz="2000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334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آسیب شناسی روابط دختر و پسر 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539552" y="1419622"/>
            <a:ext cx="8363272" cy="3528391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000" b="1" dirty="0">
                <a:solidFill>
                  <a:schemeClr val="tx1"/>
                </a:solidFill>
              </a:rPr>
              <a:t>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خانواده و جامعه و </a:t>
            </a:r>
            <a:r>
              <a:rPr lang="fa-IR" altLang="en-US" sz="2400" b="1" dirty="0">
                <a:solidFill>
                  <a:schemeClr val="tx1"/>
                </a:solidFill>
              </a:rPr>
              <a:t>شیوه های برخورد با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نوجوان </a:t>
            </a:r>
            <a:endParaRPr lang="fa-IR" altLang="en-US" sz="2400" b="1" dirty="0">
              <a:solidFill>
                <a:schemeClr val="tx1"/>
              </a:solidFill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محدود ساختن: معمولا </a:t>
            </a:r>
            <a:r>
              <a:rPr lang="fa-IR" altLang="en-US" sz="2000" dirty="0">
                <a:solidFill>
                  <a:schemeClr val="tx1"/>
                </a:solidFill>
              </a:rPr>
              <a:t>نتیجه عکس </a:t>
            </a:r>
            <a:r>
              <a:rPr lang="fa-IR" altLang="en-US" sz="2000" dirty="0" smtClean="0">
                <a:solidFill>
                  <a:schemeClr val="tx1"/>
                </a:solidFill>
              </a:rPr>
              <a:t>حاصل می شود. </a:t>
            </a:r>
            <a:endParaRPr lang="fa-IR" altLang="en-US" sz="2000" dirty="0">
              <a:solidFill>
                <a:schemeClr val="tx1"/>
              </a:solidFill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آزادی </a:t>
            </a:r>
            <a:r>
              <a:rPr lang="fa-IR" altLang="en-US" sz="2000" dirty="0">
                <a:solidFill>
                  <a:schemeClr val="tx1"/>
                </a:solidFill>
              </a:rPr>
              <a:t>بیش از </a:t>
            </a:r>
            <a:r>
              <a:rPr lang="fa-IR" altLang="en-US" sz="2000" dirty="0" smtClean="0">
                <a:solidFill>
                  <a:schemeClr val="tx1"/>
                </a:solidFill>
              </a:rPr>
              <a:t>حد: زمینه </a:t>
            </a:r>
            <a:r>
              <a:rPr lang="fa-IR" altLang="en-US" sz="2000" dirty="0">
                <a:solidFill>
                  <a:schemeClr val="tx1"/>
                </a:solidFill>
              </a:rPr>
              <a:t>ساز </a:t>
            </a:r>
            <a:r>
              <a:rPr lang="fa-IR" altLang="en-US" sz="2000" dirty="0" smtClean="0">
                <a:solidFill>
                  <a:schemeClr val="tx1"/>
                </a:solidFill>
              </a:rPr>
              <a:t>ارتباط </a:t>
            </a:r>
            <a:r>
              <a:rPr lang="fa-IR" altLang="en-US" sz="2000" dirty="0">
                <a:solidFill>
                  <a:schemeClr val="tx1"/>
                </a:solidFill>
              </a:rPr>
              <a:t>های بی قید و بند و </a:t>
            </a:r>
            <a:r>
              <a:rPr lang="fa-IR" altLang="en-US" sz="2000" dirty="0" smtClean="0">
                <a:solidFill>
                  <a:schemeClr val="tx1"/>
                </a:solidFill>
              </a:rPr>
              <a:t>روابط نامشروع،</a:t>
            </a:r>
            <a:endParaRPr lang="fa-IR" altLang="en-US" sz="2000" dirty="0">
              <a:solidFill>
                <a:schemeClr val="tx1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fa-IR" altLang="en-US" sz="2000" dirty="0">
                <a:solidFill>
                  <a:schemeClr val="tx1"/>
                </a:solidFill>
              </a:rPr>
              <a:t> </a:t>
            </a: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1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پیامدهای منفی روابط دختر و پسر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259632" y="1079952"/>
            <a:ext cx="7643192" cy="3868062"/>
          </a:xfrm>
        </p:spPr>
        <p:txBody>
          <a:bodyPr/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اختلالات هیجانی و عاطفی خصوصا در دختران،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تهدید سلامت جسم و روان؛ خودکشی، ...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تحریف هویت،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بدبینی و سوءظن،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گرایش به مصرف مواد،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افت عملکرد تحصیلی، ترک تحصیل،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tr-TR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683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پیامدهای منفی روابط دختر و پسر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259632" y="1275606"/>
            <a:ext cx="7643192" cy="3672408"/>
          </a:xfrm>
        </p:spPr>
        <p:txBody>
          <a:bodyPr/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ارتکاب جرم و بزهکاری،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بیکاری و مشکلات اقتصادی،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تعارضات درون فردی و احساس گناه،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تعارضات درون خانواده، درگیریهای خانوادگی،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تنوع طلبی، دلزدگی و خیانت،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عدم تمایل به ازدواج،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tr-TR" altLang="en-US" sz="2200" dirty="0" smtClean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73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آسیبهای روابط دختر و پسر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259632" y="1275606"/>
            <a:ext cx="7643192" cy="3672408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آسیب جسمی،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آسیب روانی،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آسیب اجتماعی،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آسیب شغلی و اقتصادی،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آسیب معنوی،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آسیب تربیتی،</a:t>
            </a:r>
          </a:p>
          <a:p>
            <a:pPr algn="r" rtl="1"/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 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و نهایتا عدم رشد کمالات انسانی و فضیلتهای اخلاقی ...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tr-TR" altLang="en-US" sz="2200" dirty="0" smtClean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1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روابط دختر و پسر قبل از ازدواج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611560" y="1419622"/>
            <a:ext cx="8291264" cy="3528391"/>
          </a:xfrm>
        </p:spPr>
        <p:txBody>
          <a:bodyPr/>
          <a:lstStyle/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solidFill>
                  <a:schemeClr val="tx1"/>
                </a:solidFill>
              </a:rPr>
              <a:t>گسترده‌تر شدن </a:t>
            </a:r>
            <a:r>
              <a:rPr lang="fa-IR" sz="2400" dirty="0" smtClean="0">
                <a:solidFill>
                  <a:schemeClr val="tx1"/>
                </a:solidFill>
              </a:rPr>
              <a:t>روابط در عصر ارتباطات،</a:t>
            </a:r>
            <a:endParaRPr lang="fa-IR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solidFill>
                  <a:schemeClr val="tx1"/>
                </a:solidFill>
              </a:rPr>
              <a:t>گسترش پدیده های خانوادگی و اجتماعی جدید، </a:t>
            </a:r>
          </a:p>
          <a:p>
            <a:pPr algn="just" rtl="1">
              <a:defRPr/>
            </a:pPr>
            <a:r>
              <a:rPr lang="fa-IR" sz="1050" dirty="0" smtClean="0">
                <a:solidFill>
                  <a:schemeClr val="tx1"/>
                </a:solidFill>
              </a:rPr>
              <a:t>          </a:t>
            </a:r>
            <a:r>
              <a:rPr lang="fa-IR" sz="1050" dirty="0">
                <a:solidFill>
                  <a:schemeClr val="tx1"/>
                </a:solidFill>
              </a:rPr>
              <a:t>(روابط نوجوانان دختر و پسر قبل از ازدواج)</a:t>
            </a:r>
            <a:r>
              <a:rPr lang="tr-TR" sz="1050" dirty="0">
                <a:solidFill>
                  <a:schemeClr val="tx1"/>
                </a:solidFill>
              </a:rPr>
              <a:t>  </a:t>
            </a:r>
            <a:r>
              <a:rPr lang="fa-IR" sz="1050" dirty="0">
                <a:solidFill>
                  <a:schemeClr val="tx1"/>
                </a:solidFill>
              </a:rPr>
              <a:t>(هرچقدر تعدد شریک جنسی بیشتر، اعتماد به نفس بیشتر)</a:t>
            </a:r>
            <a:endParaRPr lang="fa-IR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r>
              <a:rPr lang="fa-IR" altLang="en-US" sz="2400" dirty="0">
                <a:solidFill>
                  <a:schemeClr val="tx1"/>
                </a:solidFill>
              </a:rPr>
              <a:t>دسترسی به شبکه های اجتماعی با جعبه کوچک جادویی،</a:t>
            </a:r>
            <a:endParaRPr lang="fa-IR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r>
              <a:rPr lang="fa-IR" sz="2400" dirty="0" smtClean="0">
                <a:solidFill>
                  <a:schemeClr val="tx1"/>
                </a:solidFill>
              </a:rPr>
              <a:t>رواج </a:t>
            </a:r>
            <a:r>
              <a:rPr lang="fa-IR" sz="2400" dirty="0">
                <a:solidFill>
                  <a:schemeClr val="tx1"/>
                </a:solidFill>
              </a:rPr>
              <a:t>سوء مصرف مواد، </a:t>
            </a:r>
            <a:r>
              <a:rPr lang="fa-IR" sz="2400" dirty="0" smtClean="0">
                <a:solidFill>
                  <a:schemeClr val="tx1"/>
                </a:solidFill>
              </a:rPr>
              <a:t>الکل، مخدرها و داروها،</a:t>
            </a:r>
            <a:endParaRPr lang="en-US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solidFill>
                  <a:schemeClr val="tx1"/>
                </a:solidFill>
              </a:rPr>
              <a:t>استرس و شیوع اختلالات روانی،</a:t>
            </a:r>
          </a:p>
          <a:p>
            <a:pPr marL="342900" lvl="1" indent="-342900" algn="just" rtl="1">
              <a:buFont typeface="Wingdings" panose="05000000000000000000" pitchFamily="2" charset="2"/>
              <a:buChar char="§"/>
              <a:defRPr/>
            </a:pPr>
            <a:r>
              <a:rPr lang="fa-IR" altLang="en-US" sz="2400" dirty="0">
                <a:latin typeface="Arial" pitchFamily="34" charset="0"/>
                <a:cs typeface="Arial" pitchFamily="34" charset="0"/>
              </a:rPr>
              <a:t>ارتباط ناسالم ریشه </a:t>
            </a:r>
            <a:r>
              <a:rPr lang="ar-SA" altLang="en-US" sz="2400" dirty="0">
                <a:latin typeface="Arial" pitchFamily="34" charset="0"/>
                <a:cs typeface="Arial" pitchFamily="34" charset="0"/>
              </a:rPr>
              <a:t>تمامي آسيب</a:t>
            </a:r>
            <a:r>
              <a:rPr lang="fa-IR" altLang="en-US" sz="2400" dirty="0">
                <a:latin typeface="Arial" pitchFamily="34" charset="0"/>
                <a:cs typeface="Arial" pitchFamily="34" charset="0"/>
              </a:rPr>
              <a:t>‌</a:t>
            </a:r>
            <a:r>
              <a:rPr lang="ar-SA" altLang="en-US" sz="2400" dirty="0">
                <a:latin typeface="Arial" pitchFamily="34" charset="0"/>
                <a:cs typeface="Arial" pitchFamily="34" charset="0"/>
              </a:rPr>
              <a:t>هاي فردي و اجتماع</a:t>
            </a:r>
            <a:r>
              <a:rPr lang="fa-IR" altLang="en-US" sz="2400" dirty="0">
                <a:latin typeface="Arial" pitchFamily="34" charset="0"/>
                <a:cs typeface="Arial" pitchFamily="34" charset="0"/>
              </a:rPr>
              <a:t>ی،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endParaRPr lang="fa-IR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endParaRPr lang="fa-IR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  <a:defRPr/>
            </a:pPr>
            <a:endParaRPr lang="en-US" altLang="en-US" sz="2400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45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1203598"/>
            <a:ext cx="8820472" cy="1944216"/>
          </a:xfrm>
        </p:spPr>
        <p:txBody>
          <a:bodyPr/>
          <a:lstStyle/>
          <a:p>
            <a:pPr algn="ctr"/>
            <a:r>
              <a:rPr lang="fa-IR" altLang="en-US" sz="4800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مطلوب </a:t>
            </a:r>
            <a:r>
              <a:rPr lang="fa-IR" altLang="en-US" sz="4800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a-IR" altLang="en-US" sz="4800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a-IR" altLang="en-US" sz="4800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در روابط </a:t>
            </a:r>
            <a:r>
              <a:rPr lang="fa-IR" altLang="en-US" sz="4800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دختر و پسر</a:t>
            </a:r>
            <a:endParaRPr lang="en-US" altLang="en-US" sz="4800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38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195486"/>
            <a:ext cx="85689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467544" y="1419622"/>
            <a:ext cx="8435280" cy="3528391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000" dirty="0">
                <a:solidFill>
                  <a:schemeClr val="tx1"/>
                </a:solidFill>
              </a:rPr>
              <a:t>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شناخت واقعیتهای </a:t>
            </a:r>
            <a:r>
              <a:rPr lang="fa-IR" altLang="en-US" sz="2400" b="1" dirty="0">
                <a:solidFill>
                  <a:schemeClr val="tx1"/>
                </a:solidFill>
              </a:rPr>
              <a:t>جنس مخالف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000" dirty="0">
                <a:solidFill>
                  <a:schemeClr val="tx1"/>
                </a:solidFill>
              </a:rPr>
              <a:t>هر یک از دختران و پسران باید بدانند که جنس </a:t>
            </a:r>
            <a:r>
              <a:rPr lang="fa-IR" altLang="en-US" sz="2000" dirty="0" smtClean="0">
                <a:solidFill>
                  <a:schemeClr val="tx1"/>
                </a:solidFill>
              </a:rPr>
              <a:t>مخالف، </a:t>
            </a:r>
            <a:r>
              <a:rPr lang="fa-IR" altLang="en-US" sz="2000" dirty="0">
                <a:solidFill>
                  <a:schemeClr val="tx1"/>
                </a:solidFill>
              </a:rPr>
              <a:t>همچون خود </a:t>
            </a:r>
            <a:r>
              <a:rPr lang="fa-IR" altLang="en-US" sz="2000" dirty="0" smtClean="0">
                <a:solidFill>
                  <a:schemeClr val="tx1"/>
                </a:solidFill>
              </a:rPr>
              <a:t>آنان، </a:t>
            </a:r>
            <a:r>
              <a:rPr lang="fa-IR" altLang="en-US" sz="2000" dirty="0">
                <a:solidFill>
                  <a:schemeClr val="tx1"/>
                </a:solidFill>
              </a:rPr>
              <a:t>دارای ویژگی های مثبت و منفی گوناگونی </a:t>
            </a:r>
            <a:r>
              <a:rPr lang="fa-IR" altLang="en-US" sz="2000" dirty="0" smtClean="0">
                <a:solidFill>
                  <a:schemeClr val="tx1"/>
                </a:solidFill>
              </a:rPr>
              <a:t>هستند.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نباید </a:t>
            </a:r>
            <a:r>
              <a:rPr lang="fa-IR" altLang="en-US" sz="2000" dirty="0">
                <a:solidFill>
                  <a:schemeClr val="tx1"/>
                </a:solidFill>
              </a:rPr>
              <a:t>دلگیری های ما از </a:t>
            </a:r>
            <a:r>
              <a:rPr lang="fa-IR" altLang="en-US" sz="2000" dirty="0" smtClean="0">
                <a:solidFill>
                  <a:schemeClr val="tx1"/>
                </a:solidFill>
              </a:rPr>
              <a:t>خانواده، </a:t>
            </a:r>
            <a:r>
              <a:rPr lang="fa-IR" altLang="en-US" sz="2000" dirty="0">
                <a:solidFill>
                  <a:schemeClr val="tx1"/>
                </a:solidFill>
              </a:rPr>
              <a:t>مارا به سمتی بکشاند که یک تصور ایده آل و غیر واقعی از افراد غیر هم جنس داشته باشیم . </a:t>
            </a:r>
            <a:endParaRPr lang="en-US" altLang="en-US" sz="2000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41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323528" y="1419622"/>
            <a:ext cx="8579296" cy="3528391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اجتناب </a:t>
            </a:r>
            <a:r>
              <a:rPr lang="fa-IR" altLang="en-US" sz="2400" b="1" dirty="0">
                <a:solidFill>
                  <a:schemeClr val="tx1"/>
                </a:solidFill>
              </a:rPr>
              <a:t>از خیال پردازی و تصور رویایی در مورد جنس مخالف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تصور </a:t>
            </a:r>
            <a:r>
              <a:rPr lang="fa-IR" altLang="en-US" sz="2000" dirty="0">
                <a:solidFill>
                  <a:schemeClr val="tx1"/>
                </a:solidFill>
              </a:rPr>
              <a:t>یک موجود </a:t>
            </a:r>
            <a:r>
              <a:rPr lang="fa-IR" altLang="en-US" sz="2000" dirty="0" smtClean="0">
                <a:solidFill>
                  <a:schemeClr val="tx1"/>
                </a:solidFill>
              </a:rPr>
              <a:t>ماورائی، مانند فرشته </a:t>
            </a:r>
            <a:r>
              <a:rPr lang="fa-IR" altLang="en-US" sz="2000" dirty="0">
                <a:solidFill>
                  <a:schemeClr val="tx1"/>
                </a:solidFill>
              </a:rPr>
              <a:t>در مورد جنس مخالف </a:t>
            </a:r>
            <a:r>
              <a:rPr lang="fa-IR" altLang="en-US" sz="2000" dirty="0" smtClean="0">
                <a:solidFill>
                  <a:schemeClr val="tx1"/>
                </a:solidFill>
              </a:rPr>
              <a:t>نشانگر </a:t>
            </a:r>
            <a:r>
              <a:rPr lang="fa-IR" altLang="en-US" sz="2000" dirty="0">
                <a:solidFill>
                  <a:schemeClr val="tx1"/>
                </a:solidFill>
              </a:rPr>
              <a:t>ضعف بینش واقع بینانه ماست . </a:t>
            </a:r>
            <a:endParaRPr lang="fa-IR" altLang="en-US" sz="2000" dirty="0" smtClean="0">
              <a:solidFill>
                <a:schemeClr val="tx1"/>
              </a:solidFill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انسان </a:t>
            </a:r>
            <a:r>
              <a:rPr lang="fa-IR" altLang="en-US" sz="2000" dirty="0">
                <a:solidFill>
                  <a:schemeClr val="tx1"/>
                </a:solidFill>
              </a:rPr>
              <a:t>سالم به آسانی میتواند بین تخیلات خویش و واقعیت ها تفکیک قائل شود .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endParaRPr lang="en-US" altLang="en-US" sz="2400" b="1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7544" y="195486"/>
            <a:ext cx="85689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87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323528" y="1419622"/>
            <a:ext cx="8579296" cy="3528391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 smtClean="0">
                <a:solidFill>
                  <a:schemeClr val="tx1"/>
                </a:solidFill>
              </a:rPr>
              <a:t>از </a:t>
            </a:r>
            <a:r>
              <a:rPr lang="fa-IR" altLang="en-US" sz="2400" b="1" dirty="0">
                <a:solidFill>
                  <a:schemeClr val="tx1"/>
                </a:solidFill>
              </a:rPr>
              <a:t>بین بردن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ترسها، </a:t>
            </a:r>
            <a:r>
              <a:rPr lang="fa-IR" altLang="en-US" sz="2400" b="1" dirty="0">
                <a:solidFill>
                  <a:schemeClr val="tx1"/>
                </a:solidFill>
              </a:rPr>
              <a:t>دلهره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ها، هیجانها، </a:t>
            </a:r>
            <a:r>
              <a:rPr lang="fa-IR" altLang="en-US" sz="2400" b="1" dirty="0">
                <a:solidFill>
                  <a:schemeClr val="tx1"/>
                </a:solidFill>
              </a:rPr>
              <a:t>احساس خصومت و خشونت نسبت به جنس مخالف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000" dirty="0">
                <a:solidFill>
                  <a:schemeClr val="tx1"/>
                </a:solidFill>
              </a:rPr>
              <a:t>باید هرگونه پیش داوری را که ایجاد نوعی هیجان منفی نسبت به جنس مخالف </a:t>
            </a:r>
            <a:r>
              <a:rPr lang="fa-IR" altLang="en-US" sz="2000" dirty="0" smtClean="0">
                <a:solidFill>
                  <a:schemeClr val="tx1"/>
                </a:solidFill>
              </a:rPr>
              <a:t>میکند، </a:t>
            </a:r>
            <a:r>
              <a:rPr lang="fa-IR" altLang="en-US" sz="2000" dirty="0">
                <a:solidFill>
                  <a:schemeClr val="tx1"/>
                </a:solidFill>
              </a:rPr>
              <a:t>از ذهن خود دور کنیم . </a:t>
            </a:r>
            <a:endParaRPr lang="fa-IR" altLang="en-US" sz="2000" dirty="0" smtClean="0">
              <a:solidFill>
                <a:schemeClr val="tx1"/>
              </a:solidFill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داشتن </a:t>
            </a:r>
            <a:r>
              <a:rPr lang="fa-IR" altLang="en-US" sz="2000" dirty="0">
                <a:solidFill>
                  <a:schemeClr val="tx1"/>
                </a:solidFill>
              </a:rPr>
              <a:t>افکار </a:t>
            </a:r>
            <a:r>
              <a:rPr lang="fa-IR" altLang="en-US" sz="2000" dirty="0" smtClean="0">
                <a:solidFill>
                  <a:schemeClr val="tx1"/>
                </a:solidFill>
              </a:rPr>
              <a:t>ایده آل گرایانه و کلیشه ایی و </a:t>
            </a:r>
            <a:r>
              <a:rPr lang="fa-IR" altLang="en-US" sz="2000" dirty="0">
                <a:solidFill>
                  <a:schemeClr val="tx1"/>
                </a:solidFill>
              </a:rPr>
              <a:t>تعمیم دادن </a:t>
            </a:r>
            <a:r>
              <a:rPr lang="fa-IR" altLang="en-US" sz="2000" dirty="0" smtClean="0">
                <a:solidFill>
                  <a:schemeClr val="tx1"/>
                </a:solidFill>
              </a:rPr>
              <a:t>آن،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endParaRPr lang="en-US" altLang="en-US" sz="2400" b="1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7544" y="195486"/>
            <a:ext cx="85689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1556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467544" y="1635647"/>
            <a:ext cx="8435280" cy="1800200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 smtClean="0">
                <a:solidFill>
                  <a:schemeClr val="tx1"/>
                </a:solidFill>
              </a:rPr>
              <a:t>کنترل </a:t>
            </a:r>
            <a:r>
              <a:rPr lang="fa-IR" altLang="en-US" sz="2400" b="1" dirty="0">
                <a:solidFill>
                  <a:schemeClr val="tx1"/>
                </a:solidFill>
              </a:rPr>
              <a:t>خونسردی و صلابت شخصیت به هنگام برخورد با جنس مخالف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000" dirty="0">
                <a:solidFill>
                  <a:schemeClr val="tx1"/>
                </a:solidFill>
              </a:rPr>
              <a:t>دختران و پسران باید با خونسردی تمام و نیز حفظ ارزش </a:t>
            </a:r>
            <a:r>
              <a:rPr lang="fa-IR" altLang="en-US" sz="2000" dirty="0" smtClean="0">
                <a:solidFill>
                  <a:schemeClr val="tx1"/>
                </a:solidFill>
              </a:rPr>
              <a:t>شخصی خویش، </a:t>
            </a:r>
            <a:r>
              <a:rPr lang="fa-IR" altLang="en-US" sz="2000" dirty="0">
                <a:solidFill>
                  <a:schemeClr val="tx1"/>
                </a:solidFill>
              </a:rPr>
              <a:t>بدون خرد کردن شخصیت خود و یا </a:t>
            </a:r>
            <a:r>
              <a:rPr lang="fa-IR" altLang="en-US" sz="2000" dirty="0" smtClean="0">
                <a:solidFill>
                  <a:schemeClr val="tx1"/>
                </a:solidFill>
              </a:rPr>
              <a:t>دیگران، </a:t>
            </a:r>
            <a:r>
              <a:rPr lang="fa-IR" altLang="en-US" sz="2000" dirty="0">
                <a:solidFill>
                  <a:schemeClr val="tx1"/>
                </a:solidFill>
              </a:rPr>
              <a:t>با جنس مخالف برخورد کنند .</a:t>
            </a:r>
          </a:p>
          <a:p>
            <a:pPr algn="r" rtl="1"/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95536" y="195263"/>
            <a:ext cx="8640514" cy="884237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44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79512" y="1635646"/>
            <a:ext cx="8856538" cy="3312367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 smtClean="0">
                <a:solidFill>
                  <a:schemeClr val="tx1"/>
                </a:solidFill>
              </a:rPr>
              <a:t>برخورد </a:t>
            </a:r>
            <a:r>
              <a:rPr lang="fa-IR" altLang="en-US" sz="2400" b="1" dirty="0">
                <a:solidFill>
                  <a:schemeClr val="tx1"/>
                </a:solidFill>
              </a:rPr>
              <a:t>مبتنی بر احترام با مراعات حدود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شرعی، </a:t>
            </a:r>
            <a:r>
              <a:rPr lang="fa-IR" altLang="en-US" sz="2400" b="1" dirty="0">
                <a:solidFill>
                  <a:schemeClr val="tx1"/>
                </a:solidFill>
              </a:rPr>
              <a:t>در مورد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محرم، نامحرم، </a:t>
            </a:r>
            <a:r>
              <a:rPr lang="fa-IR" altLang="en-US" sz="2400" b="1" dirty="0">
                <a:solidFill>
                  <a:schemeClr val="tx1"/>
                </a:solidFill>
              </a:rPr>
              <a:t>حلال و حرام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000" dirty="0">
                <a:solidFill>
                  <a:schemeClr val="tx1"/>
                </a:solidFill>
              </a:rPr>
              <a:t>الگوهایی که بدون توجه به حدود شرعی در مورد محرم و نامحرم در اندیشه مراعات احترام فرد مقابل </a:t>
            </a:r>
            <a:r>
              <a:rPr lang="fa-IR" altLang="en-US" sz="2000" dirty="0" smtClean="0">
                <a:solidFill>
                  <a:schemeClr val="tx1"/>
                </a:solidFill>
              </a:rPr>
              <a:t>هستند، </a:t>
            </a:r>
            <a:r>
              <a:rPr lang="fa-IR" altLang="en-US" sz="2000" dirty="0">
                <a:solidFill>
                  <a:schemeClr val="tx1"/>
                </a:solidFill>
              </a:rPr>
              <a:t>در جامعه ما مقبولیت نداشته و میتوانند موجب اختلال و آشفتگی در روابط اجتماعی باشند . </a:t>
            </a: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95536" y="195263"/>
            <a:ext cx="8640514" cy="884237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129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323528" y="1563638"/>
            <a:ext cx="8579296" cy="3384375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400" b="1" dirty="0" smtClean="0">
                <a:solidFill>
                  <a:schemeClr val="tx1"/>
                </a:solidFill>
              </a:rPr>
              <a:t>فقدان </a:t>
            </a:r>
            <a:r>
              <a:rPr lang="fa-IR" altLang="en-US" sz="2400" b="1" dirty="0">
                <a:solidFill>
                  <a:schemeClr val="tx1"/>
                </a:solidFill>
              </a:rPr>
              <a:t>روابط پنهانی با جنس مخالف و مشورت با والدین در این گونه موارد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برقرار </a:t>
            </a:r>
            <a:r>
              <a:rPr lang="fa-IR" altLang="en-US" sz="2000" dirty="0">
                <a:solidFill>
                  <a:schemeClr val="tx1"/>
                </a:solidFill>
              </a:rPr>
              <a:t>ساختن روابط پنهانی رفتاری نا مطلوب در روابط بین دو جنس تلقی </a:t>
            </a:r>
            <a:r>
              <a:rPr lang="fa-IR" altLang="en-US" sz="2000" dirty="0" smtClean="0">
                <a:solidFill>
                  <a:schemeClr val="tx1"/>
                </a:solidFill>
              </a:rPr>
              <a:t>میشود.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ازدواج </a:t>
            </a:r>
            <a:r>
              <a:rPr lang="fa-IR" altLang="en-US" sz="2000" dirty="0">
                <a:solidFill>
                  <a:schemeClr val="tx1"/>
                </a:solidFill>
              </a:rPr>
              <a:t>هایی که بر اساس برقراری روابط پنهانی بین دو جنس صورت </a:t>
            </a:r>
            <a:r>
              <a:rPr lang="fa-IR" altLang="en-US" sz="2000" dirty="0" smtClean="0">
                <a:solidFill>
                  <a:schemeClr val="tx1"/>
                </a:solidFill>
              </a:rPr>
              <a:t>می گیرد </a:t>
            </a:r>
            <a:r>
              <a:rPr lang="fa-IR" altLang="en-US" sz="2000" dirty="0">
                <a:solidFill>
                  <a:schemeClr val="tx1"/>
                </a:solidFill>
              </a:rPr>
              <a:t>در اکثرموارد منجر به شکست در زندگی میشود . </a:t>
            </a:r>
          </a:p>
          <a:p>
            <a:pPr algn="r" rtl="1"/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7544" y="195263"/>
            <a:ext cx="8568506" cy="884237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424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323528" y="1419622"/>
            <a:ext cx="8579296" cy="3528391"/>
          </a:xfrm>
        </p:spPr>
        <p:txBody>
          <a:bodyPr/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b="1" dirty="0" smtClean="0">
                <a:solidFill>
                  <a:schemeClr val="tx1"/>
                </a:solidFill>
              </a:rPr>
              <a:t>اجتناب </a:t>
            </a:r>
            <a:r>
              <a:rPr lang="fa-IR" altLang="en-US" sz="2400" b="1" dirty="0">
                <a:solidFill>
                  <a:schemeClr val="tx1"/>
                </a:solidFill>
              </a:rPr>
              <a:t>از برقراری روابط صمیمانه با جنس مخالف قبل از عقد شرعی 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>
                <a:solidFill>
                  <a:schemeClr val="tx1"/>
                </a:solidFill>
              </a:rPr>
              <a:t> </a:t>
            </a:r>
            <a:r>
              <a:rPr lang="fa-IR" altLang="en-US" sz="2000" dirty="0">
                <a:solidFill>
                  <a:schemeClr val="tx1"/>
                </a:solidFill>
              </a:rPr>
              <a:t>عقد نقطه ای است که از آن به بعد دختر و پسر میتوانند نزدیکترین روابط را با یکدیگر داشته باشد . </a:t>
            </a:r>
            <a:endParaRPr lang="fa-IR" altLang="en-US" sz="2000" dirty="0" smtClean="0">
              <a:solidFill>
                <a:schemeClr val="tx1"/>
              </a:solidFill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chemeClr val="tx1"/>
                </a:solidFill>
              </a:rPr>
              <a:t>عشق </a:t>
            </a:r>
            <a:r>
              <a:rPr lang="fa-IR" altLang="en-US" sz="2000" dirty="0">
                <a:solidFill>
                  <a:schemeClr val="tx1"/>
                </a:solidFill>
              </a:rPr>
              <a:t>واقعی و علاقه مندی </a:t>
            </a:r>
            <a:r>
              <a:rPr lang="fa-IR" altLang="en-US" sz="2000" dirty="0" smtClean="0">
                <a:solidFill>
                  <a:schemeClr val="tx1"/>
                </a:solidFill>
              </a:rPr>
              <a:t>حقیقی، </a:t>
            </a:r>
            <a:r>
              <a:rPr lang="fa-IR" altLang="en-US" sz="2000" dirty="0">
                <a:solidFill>
                  <a:schemeClr val="tx1"/>
                </a:solidFill>
              </a:rPr>
              <a:t>بین دو </a:t>
            </a:r>
            <a:r>
              <a:rPr lang="fa-IR" altLang="en-US" sz="2000" dirty="0" smtClean="0">
                <a:solidFill>
                  <a:schemeClr val="tx1"/>
                </a:solidFill>
              </a:rPr>
              <a:t>جنس </a:t>
            </a:r>
            <a:r>
              <a:rPr lang="fa-IR" altLang="en-US" sz="2000" dirty="0">
                <a:solidFill>
                  <a:schemeClr val="tx1"/>
                </a:solidFill>
              </a:rPr>
              <a:t>زمانی ایجاد می شود که دو جنس ارتباط </a:t>
            </a:r>
            <a:r>
              <a:rPr lang="fa-IR" altLang="en-US" sz="2000" dirty="0" smtClean="0">
                <a:solidFill>
                  <a:schemeClr val="tx1"/>
                </a:solidFill>
              </a:rPr>
              <a:t>با هم را تزلزل </a:t>
            </a:r>
            <a:r>
              <a:rPr lang="fa-IR" altLang="en-US" sz="2000" dirty="0">
                <a:solidFill>
                  <a:schemeClr val="tx1"/>
                </a:solidFill>
              </a:rPr>
              <a:t>پذیر ندانند . </a:t>
            </a:r>
            <a:endParaRPr lang="fa-IR" altLang="en-US" sz="2000" dirty="0" smtClean="0">
              <a:solidFill>
                <a:schemeClr val="tx1"/>
              </a:solidFill>
            </a:endParaRPr>
          </a:p>
          <a:p>
            <a:pPr algn="r" rtl="1">
              <a:spcBef>
                <a:spcPct val="50000"/>
              </a:spcBef>
            </a:pPr>
            <a:endParaRPr lang="en-US" altLang="en-US" sz="2400" b="1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7544" y="195263"/>
            <a:ext cx="8568506" cy="884237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65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1856170"/>
            <a:ext cx="81369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000" dirty="0"/>
              <a:t> </a:t>
            </a:r>
            <a:r>
              <a:rPr lang="fa-IR" altLang="en-US" sz="2400" dirty="0" smtClean="0">
                <a:latin typeface="Arial" pitchFamily="34" charset="0"/>
                <a:cs typeface="Arial" pitchFamily="34" charset="0"/>
              </a:rPr>
              <a:t>درمان الگوهای فکری ناسازگار، خود </a:t>
            </a:r>
            <a:r>
              <a:rPr lang="fa-IR" altLang="en-US" sz="2400" dirty="0">
                <a:latin typeface="Arial" pitchFamily="34" charset="0"/>
                <a:cs typeface="Arial" pitchFamily="34" charset="0"/>
              </a:rPr>
              <a:t>نمایی و جلب توجه جنس </a:t>
            </a:r>
            <a:r>
              <a:rPr lang="fa-IR" altLang="en-US" sz="2400" dirty="0" smtClean="0">
                <a:latin typeface="Arial" pitchFamily="34" charset="0"/>
                <a:cs typeface="Arial" pitchFamily="34" charset="0"/>
              </a:rPr>
              <a:t>مخالف،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latin typeface="Arial" pitchFamily="34" charset="0"/>
                <a:cs typeface="Arial" pitchFamily="34" charset="0"/>
              </a:rPr>
              <a:t>آموزش مهارتهای مختلف زندگی خصوصا مهارتهای ارتباطی،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latin typeface="Arial" pitchFamily="34" charset="0"/>
                <a:cs typeface="Arial" pitchFamily="34" charset="0"/>
              </a:rPr>
              <a:t>مهارت جرات ورزی و نه گفتن،</a:t>
            </a:r>
          </a:p>
          <a:p>
            <a:pPr algn="r" rtl="1">
              <a:spcBef>
                <a:spcPct val="50000"/>
              </a:spcBef>
            </a:pPr>
            <a:endParaRPr lang="fa-I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7544" y="195486"/>
            <a:ext cx="85689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61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1856170"/>
            <a:ext cx="81369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000" dirty="0"/>
              <a:t> </a:t>
            </a:r>
            <a:r>
              <a:rPr lang="fa-IR" altLang="en-US" sz="2400" dirty="0">
                <a:latin typeface="Arial" pitchFamily="34" charset="0"/>
              </a:rPr>
              <a:t>تقویت عزت نفس و خودانگاره، خودباوری و دوست داشتن خود</a:t>
            </a:r>
            <a:r>
              <a:rPr lang="fa-IR" altLang="en-US" sz="2400" dirty="0" smtClean="0">
                <a:latin typeface="Arial" pitchFamily="34" charset="0"/>
              </a:rPr>
              <a:t>،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latin typeface="Arial" pitchFamily="34" charset="0"/>
              </a:rPr>
              <a:t>نقش مهم خانواده ها در ایجاد و حفظ رابطه سالم،</a:t>
            </a:r>
            <a:endParaRPr lang="fa-IR" altLang="en-US" sz="2400" dirty="0">
              <a:latin typeface="Arial" pitchFamily="34" charset="0"/>
            </a:endParaRP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latin typeface="Arial" pitchFamily="34" charset="0"/>
                <a:cs typeface="Arial" pitchFamily="34" charset="0"/>
              </a:rPr>
              <a:t>تبیین انگیزه برقراری ارتباط سالم با جنس مخالف،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latin typeface="Arial" pitchFamily="34" charset="0"/>
                <a:cs typeface="Arial" pitchFamily="34" charset="0"/>
              </a:rPr>
              <a:t>برنامه ریزی برای سبک زندگی سالم برای نوجوان و جوان،</a:t>
            </a:r>
          </a:p>
          <a:p>
            <a:pPr marL="342900" indent="-342900" algn="r" rtl="1">
              <a:spcBef>
                <a:spcPct val="50000"/>
              </a:spcBef>
              <a:buFont typeface="Wingdings" panose="05000000000000000000" pitchFamily="2" charset="2"/>
              <a:buChar char="v"/>
            </a:pPr>
            <a:endParaRPr lang="fa-IR" altLang="en-US" sz="2400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spcBef>
                <a:spcPct val="50000"/>
              </a:spcBef>
            </a:pPr>
            <a:endParaRPr lang="fa-I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67544" y="195486"/>
            <a:ext cx="8568952" cy="884466"/>
          </a:xfrm>
        </p:spPr>
        <p:txBody>
          <a:bodyPr/>
          <a:lstStyle/>
          <a:p>
            <a:pPr algn="ctr"/>
            <a:r>
              <a:rPr lang="fa-IR" altLang="en-US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راهکارهای ایجاد وضعیت </a:t>
            </a:r>
            <a:r>
              <a:rPr lang="fa-IR" altLang="en-US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مطلوب در روابط دختر و پسر</a:t>
            </a:r>
            <a:endParaRPr lang="ko-KR" altLang="en-US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884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0"/>
            <a:ext cx="7596336" cy="5143500"/>
          </a:xfrm>
        </p:spPr>
      </p:pic>
    </p:spTree>
    <p:extLst>
      <p:ext uri="{BB962C8B-B14F-4D97-AF65-F5344CB8AC3E}">
        <p14:creationId xmlns:p14="http://schemas.microsoft.com/office/powerpoint/2010/main" xmlns="" val="95681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115616" y="1203599"/>
            <a:ext cx="7787208" cy="3456384"/>
          </a:xfrm>
        </p:spPr>
        <p:txBody>
          <a:bodyPr/>
          <a:lstStyle/>
          <a:p>
            <a:pPr algn="ctr" rtl="1">
              <a:spcBef>
                <a:spcPct val="0"/>
              </a:spcBef>
            </a:pPr>
            <a:r>
              <a:rPr lang="fa-IR" altLang="en-US" sz="2000" dirty="0">
                <a:solidFill>
                  <a:schemeClr val="tx1"/>
                </a:solidFill>
              </a:rPr>
              <a:t>آنکه با زندگی می </a:t>
            </a:r>
            <a:r>
              <a:rPr lang="fa-IR" altLang="en-US" sz="2000" dirty="0" smtClean="0">
                <a:solidFill>
                  <a:schemeClr val="tx1"/>
                </a:solidFill>
              </a:rPr>
              <a:t>سازد، </a:t>
            </a:r>
            <a:r>
              <a:rPr lang="fa-IR" altLang="en-US" sz="2000" dirty="0">
                <a:solidFill>
                  <a:schemeClr val="tx1"/>
                </a:solidFill>
              </a:rPr>
              <a:t>زندگی را می بازد. </a:t>
            </a:r>
          </a:p>
          <a:p>
            <a:pPr algn="ctr" rtl="1">
              <a:spcBef>
                <a:spcPct val="0"/>
              </a:spcBef>
            </a:pPr>
            <a:endParaRPr lang="fa-IR" altLang="en-US" sz="2000" dirty="0">
              <a:solidFill>
                <a:schemeClr val="tx1"/>
              </a:solidFill>
            </a:endParaRPr>
          </a:p>
          <a:p>
            <a:pPr algn="ctr" rtl="1">
              <a:spcBef>
                <a:spcPct val="0"/>
              </a:spcBef>
            </a:pPr>
            <a:r>
              <a:rPr lang="fa-IR" altLang="en-US" sz="2000" dirty="0">
                <a:solidFill>
                  <a:schemeClr val="tx1"/>
                </a:solidFill>
              </a:rPr>
              <a:t>با زندگی </a:t>
            </a:r>
            <a:r>
              <a:rPr lang="fa-IR" altLang="en-US" sz="2000" dirty="0" smtClean="0">
                <a:solidFill>
                  <a:schemeClr val="tx1"/>
                </a:solidFill>
              </a:rPr>
              <a:t>نساز، </a:t>
            </a:r>
            <a:endParaRPr lang="fa-IR" altLang="en-US" sz="2000" dirty="0">
              <a:solidFill>
                <a:schemeClr val="tx1"/>
              </a:solidFill>
            </a:endParaRPr>
          </a:p>
          <a:p>
            <a:pPr algn="ctr" rtl="1">
              <a:spcBef>
                <a:spcPct val="0"/>
              </a:spcBef>
            </a:pPr>
            <a:endParaRPr lang="fa-IR" altLang="en-US" sz="2000" dirty="0">
              <a:solidFill>
                <a:schemeClr val="tx1"/>
              </a:solidFill>
            </a:endParaRPr>
          </a:p>
          <a:p>
            <a:pPr algn="ctr" rtl="1">
              <a:spcBef>
                <a:spcPct val="0"/>
              </a:spcBef>
            </a:pPr>
            <a:r>
              <a:rPr lang="fa-IR" altLang="en-US" sz="6000" dirty="0" smtClean="0">
                <a:solidFill>
                  <a:schemeClr val="tx1"/>
                </a:solidFill>
              </a:rPr>
              <a:t>زندگی </a:t>
            </a:r>
            <a:r>
              <a:rPr lang="fa-IR" altLang="en-US" sz="6000" dirty="0">
                <a:solidFill>
                  <a:schemeClr val="tx1"/>
                </a:solidFill>
              </a:rPr>
              <a:t>را بساز...</a:t>
            </a:r>
          </a:p>
          <a:p>
            <a:pPr algn="ctr" rtl="1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94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arm_daneshgah_nonam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7503" y="1275606"/>
            <a:ext cx="702529" cy="61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419872" y="1923678"/>
            <a:ext cx="221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800" b="1" dirty="0" smtClean="0">
                <a:cs typeface="Times New Roman" panose="02020603050405020304" pitchFamily="18" charset="0"/>
              </a:rPr>
              <a:t>Ardabil </a:t>
            </a:r>
            <a:r>
              <a:rPr lang="en-US" altLang="en-US" sz="800" b="1" dirty="0">
                <a:cs typeface="Times New Roman" panose="02020603050405020304" pitchFamily="18" charset="0"/>
              </a:rPr>
              <a:t>University of Medical </a:t>
            </a:r>
            <a:r>
              <a:rPr lang="en-US" altLang="en-US" sz="800" b="1" dirty="0" smtClean="0">
                <a:cs typeface="Times New Roman" panose="02020603050405020304" pitchFamily="18" charset="0"/>
              </a:rPr>
              <a:t>Sciences</a:t>
            </a:r>
          </a:p>
          <a:p>
            <a:pPr algn="ctr"/>
            <a:r>
              <a:rPr lang="en-US" altLang="en-US" sz="800" b="1" dirty="0" smtClean="0">
                <a:cs typeface="Times New Roman" panose="02020603050405020304" pitchFamily="18" charset="0"/>
              </a:rPr>
              <a:t>Department </a:t>
            </a:r>
            <a:r>
              <a:rPr lang="tr-TR" altLang="en-US" sz="800" b="1" dirty="0">
                <a:cs typeface="Times New Roman" panose="02020603050405020304" pitchFamily="18" charset="0"/>
              </a:rPr>
              <a:t>of </a:t>
            </a:r>
            <a:r>
              <a:rPr lang="tr-TR" altLang="en-US" sz="800" b="1" dirty="0" smtClean="0">
                <a:cs typeface="Times New Roman" panose="02020603050405020304" pitchFamily="18" charset="0"/>
              </a:rPr>
              <a:t>Psychiatry </a:t>
            </a:r>
            <a:endParaRPr lang="en-US" altLang="en-US" sz="800" b="1" dirty="0"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045009"/>
            <a:ext cx="85689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tr-TR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Assis. Prof. Dr. </a:t>
            </a:r>
            <a:r>
              <a:rPr lang="en-US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tr-TR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altLang="en-US" sz="2400" b="1" dirty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Molaei</a:t>
            </a:r>
            <a:endParaRPr lang="fa-IR" altLang="en-US" sz="2400" b="1" dirty="0">
              <a:ln w="12700">
                <a:solidFill>
                  <a:schemeClr val="tx2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en-US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3"/>
              </a:rPr>
              <a:t>molaei</a:t>
            </a:r>
            <a:r>
              <a:rPr lang="tr-TR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3"/>
              </a:rPr>
              <a:t>.b</a:t>
            </a:r>
            <a:r>
              <a:rPr lang="en-US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3"/>
              </a:rPr>
              <a:t>@</a:t>
            </a:r>
            <a:r>
              <a:rPr lang="tr-TR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3"/>
              </a:rPr>
              <a:t>gmail.com</a:t>
            </a:r>
            <a:r>
              <a:rPr lang="tr-TR" altLang="en-US" i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tr-TR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&amp; </a:t>
            </a:r>
            <a:r>
              <a:rPr lang="en-US" alt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  <a:hlinkClick r:id="rId4"/>
              </a:rPr>
              <a:t>b.molaei@arums.ac.ir</a:t>
            </a:r>
            <a:endParaRPr lang="tr-TR" altLang="en-US" i="1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07504" y="2499742"/>
            <a:ext cx="885698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fa-IR" altLang="en-US" sz="4400" b="1" dirty="0" smtClean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آسیب شناسی روابط دختر و پسر قبل از ازدواج</a:t>
            </a:r>
            <a:endParaRPr lang="en-US" altLang="en-US" sz="4400" b="1" dirty="0" smtClean="0">
              <a:ln w="12700">
                <a:solidFill>
                  <a:schemeClr val="tx2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Pre-Marital Relationship Between Boys and Girls</a:t>
            </a:r>
          </a:p>
          <a:p>
            <a:endParaRPr lang="fa-IR" altLang="en-US" sz="2400" b="1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59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روابط دختر و پسر قبل از ازدواج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683568" y="1419622"/>
            <a:ext cx="8219256" cy="3528391"/>
          </a:xfrm>
        </p:spPr>
        <p:txBody>
          <a:bodyPr/>
          <a:lstStyle/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/>
                </a:solidFill>
              </a:rPr>
              <a:t>تغییر در سبک زندگی و ارزشها،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/>
                </a:solidFill>
              </a:rPr>
              <a:t>تغییر در ساختار خانواده و الگوهای ارتباطی،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/>
                </a:solidFill>
              </a:rPr>
              <a:t>تضاد ارزشها و ﻧﮕﺮشﻫﺎی سنتی و ﻣﺪرن و سرگردانی نوجوان و جوان، 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/>
                </a:solidFill>
              </a:rPr>
              <a:t>جایگزینی شبکه‌های اجتماعی و ماهواره</a:t>
            </a:r>
            <a:r>
              <a:rPr lang="en-US" altLang="en-US" sz="2400" dirty="0">
                <a:solidFill>
                  <a:schemeClr val="tx1"/>
                </a:solidFill>
              </a:rPr>
              <a:t> </a:t>
            </a:r>
            <a:r>
              <a:rPr lang="fa-IR" altLang="en-US" sz="2400" dirty="0">
                <a:solidFill>
                  <a:schemeClr val="tx1"/>
                </a:solidFill>
              </a:rPr>
              <a:t>بجای </a:t>
            </a:r>
            <a:r>
              <a:rPr lang="fa-IR" altLang="en-US" sz="2400" dirty="0" smtClean="0">
                <a:solidFill>
                  <a:schemeClr val="tx1"/>
                </a:solidFill>
              </a:rPr>
              <a:t>خانواده</a:t>
            </a:r>
            <a:r>
              <a:rPr lang="fa-IR" altLang="en-US" sz="2400" dirty="0">
                <a:solidFill>
                  <a:schemeClr val="tx1"/>
                </a:solidFill>
              </a:rPr>
              <a:t>،</a:t>
            </a:r>
            <a:r>
              <a:rPr lang="fa-IR" altLang="en-US" sz="1200" dirty="0">
                <a:solidFill>
                  <a:schemeClr val="tx1"/>
                </a:solidFill>
              </a:rPr>
              <a:t> </a:t>
            </a:r>
            <a:r>
              <a:rPr lang="fa-IR" altLang="en-US" sz="12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/>
                </a:solidFill>
              </a:rPr>
              <a:t>تغییر </a:t>
            </a:r>
            <a:r>
              <a:rPr lang="fa-IR" altLang="en-US" sz="2400" dirty="0">
                <a:solidFill>
                  <a:schemeClr val="tx1"/>
                </a:solidFill>
              </a:rPr>
              <a:t>در تصویر بدنی و تاکید بر مفهوم زیبایی،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/>
                </a:solidFill>
              </a:rPr>
              <a:t>تغییر در نقشهای جنسیتی،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endParaRPr lang="en-US" altLang="en-US" sz="2400" dirty="0">
              <a:solidFill>
                <a:schemeClr val="tx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5805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روابط دختر و پسر قبل از ازدواج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259632" y="1563638"/>
            <a:ext cx="7643192" cy="3384375"/>
          </a:xfrm>
        </p:spPr>
        <p:txBody>
          <a:bodyPr/>
          <a:lstStyle/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/>
                </a:solidFill>
              </a:rPr>
              <a:t>ضرورت توجه به رشد انسان در بعد اجتماعی،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/>
                </a:solidFill>
              </a:rPr>
              <a:t>شیوع بالای طلاق خصوصا در سال اول زندگی مشترک،</a:t>
            </a: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/>
                </a:solidFill>
              </a:rPr>
              <a:t>آمار بالای آسیبهای اجتماعی،</a:t>
            </a:r>
            <a:endParaRPr lang="fa-IR" altLang="en-US" sz="2400" dirty="0">
              <a:solidFill>
                <a:schemeClr val="tx1"/>
              </a:solidFill>
            </a:endParaRPr>
          </a:p>
          <a:p>
            <a:pPr marL="342900" indent="-342900" algn="just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/>
                </a:solidFill>
              </a:rPr>
              <a:t>رواج باورهای غلط، انتظارات غیرواقعی و کژفهمی های جنسی،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2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ko-KR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16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93676" y="114767"/>
            <a:ext cx="7489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en-US" altLang="en-US" sz="3600" b="1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SEXUALITY WHEEL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578226" y="2708622"/>
            <a:ext cx="1512887" cy="39687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outerShdw sy="-50000" kx="-2453608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b="1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b="1">
                <a:solidFill>
                  <a:srgbClr val="FFFF00"/>
                </a:solidFill>
                <a:latin typeface="Arial" charset="0"/>
                <a:cs typeface="Arial" charset="0"/>
              </a:rPr>
              <a:t>Sexuality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52826" y="836960"/>
            <a:ext cx="1439862" cy="3667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prstClr val="black"/>
                </a:solidFill>
                <a:latin typeface="Arial" charset="0"/>
                <a:cs typeface="Arial" charset="0"/>
              </a:rPr>
              <a:t>Values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233988" y="1629122"/>
            <a:ext cx="2160588" cy="366713"/>
          </a:xfrm>
          <a:prstGeom prst="rect">
            <a:avLst/>
          </a:prstGeom>
          <a:solidFill>
            <a:srgbClr val="99CCFF"/>
          </a:solidFill>
          <a:ln>
            <a:noFill/>
          </a:ln>
          <a:effectLst>
            <a:prstShdw prst="shdw17" dist="17961" dir="2700000">
              <a:srgbClr val="5C7A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487488" y="1629122"/>
            <a:ext cx="1439863" cy="366713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prstShdw prst="shdw17" dist="17961" dir="2700000">
              <a:srgbClr val="993D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Personality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482601" y="2637185"/>
            <a:ext cx="1871662" cy="366712"/>
          </a:xfrm>
          <a:prstGeom prst="rect">
            <a:avLst/>
          </a:prstGeom>
          <a:solidFill>
            <a:srgbClr val="CC99FF"/>
          </a:solidFill>
          <a:ln>
            <a:noFill/>
          </a:ln>
          <a:effectLst>
            <a:prstShdw prst="shdw17" dist="17961" dir="2700000">
              <a:srgbClr val="7A5C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66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Image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336551" y="3888135"/>
            <a:ext cx="2446337" cy="369887"/>
          </a:xfrm>
          <a:prstGeom prst="rect">
            <a:avLst/>
          </a:prstGeom>
          <a:solidFill>
            <a:srgbClr val="6699FF"/>
          </a:solidFill>
          <a:ln>
            <a:noFill/>
          </a:ln>
          <a:effectLst>
            <a:prstShdw prst="shdw17" dist="17961" dir="2700000">
              <a:srgbClr val="3D5C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Physical Expression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433763" y="4653310"/>
            <a:ext cx="1727200" cy="366712"/>
          </a:xfrm>
          <a:prstGeom prst="rect">
            <a:avLst/>
          </a:prstGeom>
          <a:solidFill>
            <a:srgbClr val="6666FF"/>
          </a:solidFill>
          <a:ln>
            <a:noFill/>
          </a:ln>
          <a:effectLst>
            <a:prstShdw prst="shdw17" dist="17961" dir="2700000">
              <a:srgbClr val="3D3D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Socialization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7242051" y="2637185"/>
            <a:ext cx="1722437" cy="369887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prstShdw prst="shdw17" dist="17961" dir="13500000">
              <a:srgbClr val="7A7A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Self-concept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7026151" y="3964335"/>
            <a:ext cx="1862137" cy="369887"/>
          </a:xfrm>
          <a:prstGeom prst="rect">
            <a:avLst/>
          </a:prstGeom>
          <a:solidFill>
            <a:srgbClr val="9999FF"/>
          </a:solidFill>
          <a:ln>
            <a:noFill/>
          </a:ln>
          <a:effectLst>
            <a:prstShdw prst="shdw17" dist="17961" dir="2700000">
              <a:srgbClr val="5C5C99"/>
            </a:prst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Sex (Gender)</a:t>
            </a: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flipV="1">
            <a:off x="5225926" y="1413222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V="1">
            <a:off x="5298951" y="3356322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 flipH="1" flipV="1">
            <a:off x="4074988" y="2060922"/>
            <a:ext cx="6477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H="1">
            <a:off x="3641601" y="2924522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 flipH="1">
            <a:off x="3859088" y="3213447"/>
            <a:ext cx="8636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 flipH="1">
            <a:off x="5837113" y="2060922"/>
            <a:ext cx="6477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6233988" y="2853085"/>
            <a:ext cx="865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6307013" y="3356322"/>
            <a:ext cx="647700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527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روابط دختر و پسر قبل از ازدواج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251520" y="1419622"/>
            <a:ext cx="8784976" cy="3384376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بلوغ در دوران طلایی و پرتلاطم نوجوانی،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رابطه </a:t>
            </a: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ای است نسبتا 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صمیمانه </a:t>
            </a: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و عمدتا پنهانی که از طریق دیدارهای 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مخفیانه، </a:t>
            </a: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رد و بدل کردن نامه و یا برقرار ساختن ارتباط تلفنی 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و مجازی بین </a:t>
            </a: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دختر و 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پسر، </a:t>
            </a:r>
            <a:endParaRPr lang="fa-IR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تداوم این دوستی ها در گرو بوجود آوردن شرایط لازم برای 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جلب رضایت طرف مقابل است </a:t>
            </a:r>
            <a:r>
              <a:rPr lang="fa-IR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. از این رو تمامی پسران به دوست دختران خود وعده ازدواج میدهند تا رابطه با ثباتی را بوجود آورند و دختر هم در تخیلات خود ازدواج با دوست پسر خود را در ذهن می پروراند . 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26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6144" y="195486"/>
            <a:ext cx="7740352" cy="884466"/>
          </a:xfrm>
        </p:spPr>
        <p:txBody>
          <a:bodyPr/>
          <a:lstStyle/>
          <a:p>
            <a:pPr algn="ctr"/>
            <a:r>
              <a:rPr lang="fa-IR" altLang="ko-KR" dirty="0" smtClean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روابط دختر و پسر قبل از ازدواج</a:t>
            </a:r>
            <a:endParaRPr lang="ko-KR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251520" y="1635646"/>
            <a:ext cx="8784976" cy="3168352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روابط دختر و پسر تحت تاثیر </a:t>
            </a:r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قصه عشق </a:t>
            </a:r>
            <a:r>
              <a:rPr lang="fa-IR" altLang="ko-KR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زندگی</a:t>
            </a:r>
            <a:r>
              <a:rPr lang="fa-IR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،</a:t>
            </a:r>
            <a:endParaRPr lang="fa-IR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altLang="ko-KR" sz="24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 panose="020B0600070205080204" pitchFamily="34" charset="-128"/>
              </a:rPr>
              <a:t>ازدواج رویکرد چندمرحله ایی،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ＭＳ Ｐゴシック" panose="020B0600070205080204" pitchFamily="34" charset="-128"/>
            </a:endParaRPr>
          </a:p>
          <a:p>
            <a:pPr algn="r" rtl="1"/>
            <a:endParaRPr lang="ko-KR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21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34000" y="457200"/>
            <a:ext cx="350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fa-IR" alt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75656" y="228600"/>
            <a:ext cx="74397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fa-IR" altLang="en-US" sz="3600" b="1" dirty="0">
                <a:ln w="12700">
                  <a:solidFill>
                    <a:schemeClr val="tx2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انواع برخورد های اجتماعی بین دختر و پسر </a:t>
            </a:r>
            <a:endParaRPr lang="en-US" altLang="en-US" sz="3600" b="1" dirty="0">
              <a:ln w="12700">
                <a:solidFill>
                  <a:schemeClr val="tx2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3528" y="1241005"/>
            <a:ext cx="8640960" cy="327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r" rtl="1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 smtClean="0"/>
              <a:t>برخورد </a:t>
            </a:r>
            <a:r>
              <a:rPr lang="fa-IR" altLang="en-US" sz="2400" b="1" dirty="0"/>
              <a:t>مبتنی بر شناخت و احترام متقابل </a:t>
            </a:r>
            <a:endParaRPr lang="fa-IR" altLang="en-US" sz="2800" b="1" dirty="0"/>
          </a:p>
          <a:p>
            <a:pPr algn="r" rtl="1" eaLnBrk="1" hangingPunct="1">
              <a:spcBef>
                <a:spcPct val="50000"/>
              </a:spcBef>
              <a:buNone/>
            </a:pPr>
            <a:r>
              <a:rPr lang="fa-IR" altLang="en-US" sz="1800" dirty="0"/>
              <a:t>جامعه</a:t>
            </a:r>
            <a:r>
              <a:rPr lang="fa-IR" altLang="en-US" sz="1800" b="1" dirty="0"/>
              <a:t> </a:t>
            </a:r>
            <a:r>
              <a:rPr lang="fa-IR" altLang="en-US" sz="1800" dirty="0"/>
              <a:t>نمی تواند</a:t>
            </a:r>
            <a:r>
              <a:rPr lang="fa-IR" altLang="en-US" sz="1800" b="1" dirty="0"/>
              <a:t> </a:t>
            </a:r>
            <a:r>
              <a:rPr lang="fa-IR" altLang="en-US" sz="1800" dirty="0"/>
              <a:t>دیوار</a:t>
            </a:r>
            <a:r>
              <a:rPr lang="fa-IR" altLang="en-US" sz="1800" b="1" dirty="0"/>
              <a:t> </a:t>
            </a:r>
            <a:r>
              <a:rPr lang="fa-IR" altLang="en-US" sz="1800" dirty="0"/>
              <a:t>یا حایلی بین دو جنس برای عدم برقراری ارتباط بکشد . </a:t>
            </a:r>
            <a:endParaRPr lang="fa-IR" altLang="en-US" sz="1800" dirty="0" smtClean="0"/>
          </a:p>
          <a:p>
            <a:pPr algn="r" rtl="1" eaLnBrk="1" hangingPunct="1">
              <a:spcBef>
                <a:spcPct val="50000"/>
              </a:spcBef>
              <a:buNone/>
            </a:pPr>
            <a:r>
              <a:rPr lang="fa-IR" altLang="en-US" sz="1800" dirty="0" smtClean="0"/>
              <a:t>برقراری </a:t>
            </a:r>
            <a:r>
              <a:rPr lang="fa-IR" altLang="en-US" sz="1800" dirty="0"/>
              <a:t>ارتباط با جنس مخالف به صورت روزمره یک امر حیاتی است .</a:t>
            </a:r>
          </a:p>
          <a:p>
            <a:pPr marL="342900" indent="-342900" algn="r" rtl="1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 smtClean="0"/>
              <a:t>برخورد </a:t>
            </a:r>
            <a:r>
              <a:rPr lang="fa-IR" altLang="en-US" sz="2400" b="1" dirty="0"/>
              <a:t>مبتنی بر شرم افراطی </a:t>
            </a:r>
          </a:p>
          <a:p>
            <a:pPr algn="r" rtl="1" eaLnBrk="1" hangingPunct="1">
              <a:spcBef>
                <a:spcPct val="50000"/>
              </a:spcBef>
              <a:buNone/>
            </a:pPr>
            <a:r>
              <a:rPr lang="fa-IR" altLang="en-US" sz="1800" dirty="0"/>
              <a:t>ناتوانی فرد برای برخورد با افراد جامعه را شرم افراطی گویند که باعث کناره گیری و انزوا طلبی فرد می شود .</a:t>
            </a:r>
          </a:p>
          <a:p>
            <a:pPr marL="342900" indent="-342900" algn="r" rtl="1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fa-IR" altLang="en-US" sz="2400" b="1" dirty="0" smtClean="0"/>
              <a:t>برخورد </a:t>
            </a:r>
            <a:r>
              <a:rPr lang="fa-IR" altLang="en-US" sz="2400" b="1" dirty="0"/>
              <a:t>دستپاچه و هیجان زده </a:t>
            </a:r>
            <a:r>
              <a:rPr lang="fa-IR" altLang="en-US" sz="2400" b="1" dirty="0" smtClean="0"/>
              <a:t> </a:t>
            </a:r>
            <a:endParaRPr lang="fa-IR" altLang="en-US" sz="2000" dirty="0"/>
          </a:p>
          <a:p>
            <a:pPr algn="r" rtl="1" eaLnBrk="1" hangingPunct="1">
              <a:spcBef>
                <a:spcPct val="50000"/>
              </a:spcBef>
              <a:buNone/>
            </a:pPr>
            <a:r>
              <a:rPr lang="fa-IR" altLang="en-US" sz="1800" dirty="0"/>
              <a:t>عدم شناخت ما از نحوه قضاوت دیگران در باره </a:t>
            </a:r>
            <a:r>
              <a:rPr lang="fa-IR" altLang="en-US" sz="1800" dirty="0" smtClean="0"/>
              <a:t>ما، </a:t>
            </a:r>
            <a:r>
              <a:rPr lang="fa-IR" altLang="en-US" sz="1800" dirty="0"/>
              <a:t>باعث برخورد هیجان زده و دستپاچه می شود .</a:t>
            </a:r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4241024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1494</Words>
  <Application>Microsoft Office PowerPoint</Application>
  <PresentationFormat>On-screen Show (16:9)</PresentationFormat>
  <Paragraphs>187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Custom Design</vt:lpstr>
      <vt:lpstr>Slide 1</vt:lpstr>
      <vt:lpstr>روابط دختر و پسر قبل از ازدواج</vt:lpstr>
      <vt:lpstr>Slide 3</vt:lpstr>
      <vt:lpstr>روابط دختر و پسر قبل از ازدواج</vt:lpstr>
      <vt:lpstr>روابط دختر و پسر قبل از ازدواج</vt:lpstr>
      <vt:lpstr>Slide 6</vt:lpstr>
      <vt:lpstr>روابط دختر و پسر قبل از ازدواج</vt:lpstr>
      <vt:lpstr>روابط دختر و پسر قبل از ازدواج</vt:lpstr>
      <vt:lpstr>Slide 9</vt:lpstr>
      <vt:lpstr>Slide 10</vt:lpstr>
      <vt:lpstr>Slide 11</vt:lpstr>
      <vt:lpstr>Communication  Nonverbal</vt:lpstr>
      <vt:lpstr>Slide 13</vt:lpstr>
      <vt:lpstr>روابط دختر و پسر در دین اسلام</vt:lpstr>
      <vt:lpstr>آسیب شناسی روابط دختر و پسر </vt:lpstr>
      <vt:lpstr>آسیب شناسی روابط دختر و پسر </vt:lpstr>
      <vt:lpstr>پیامدهای منفی روابط دختر و پسر</vt:lpstr>
      <vt:lpstr>پیامدهای منفی روابط دختر و پسر</vt:lpstr>
      <vt:lpstr>آسیبهای روابط دختر و پسر</vt:lpstr>
      <vt:lpstr>راهکارهای ایجاد وضعیت مطلوب 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راهکارهای ایجاد وضعیت مطلوب در روابط دختر و پسر</vt:lpstr>
      <vt:lpstr>Slide 30</vt:lpstr>
      <vt:lpstr>Slide 31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Win7</cp:lastModifiedBy>
  <cp:revision>95</cp:revision>
  <dcterms:created xsi:type="dcterms:W3CDTF">2014-04-01T16:27:38Z</dcterms:created>
  <dcterms:modified xsi:type="dcterms:W3CDTF">2022-07-07T04:28:54Z</dcterms:modified>
</cp:coreProperties>
</file>