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87" r:id="rId2"/>
    <p:sldId id="286" r:id="rId3"/>
    <p:sldId id="262" r:id="rId4"/>
    <p:sldId id="263" r:id="rId5"/>
    <p:sldId id="265" r:id="rId6"/>
    <p:sldId id="266" r:id="rId7"/>
    <p:sldId id="268" r:id="rId8"/>
    <p:sldId id="272" r:id="rId9"/>
    <p:sldId id="274" r:id="rId10"/>
    <p:sldId id="269" r:id="rId11"/>
    <p:sldId id="280" r:id="rId12"/>
    <p:sldId id="270" r:id="rId13"/>
  </p:sldIdLst>
  <p:sldSz cx="9144000" cy="6858000" type="screen4x3"/>
  <p:notesSz cx="6781800" cy="9926638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3" autoAdjust="0"/>
    <p:restoredTop sz="92990" autoAdjust="0"/>
  </p:normalViewPr>
  <p:slideViewPr>
    <p:cSldViewPr>
      <p:cViewPr>
        <p:scale>
          <a:sx n="84" d="100"/>
          <a:sy n="84" d="100"/>
        </p:scale>
        <p:origin x="-504" y="4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fa-IR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>
    <p:cover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  <p:transition spd="slow">
    <p:cover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fa-I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spd="slow">
    <p:cover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 spd="slow">
    <p:cover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B51919FA-F187-488B-8A70-AF4206501301}" type="datetimeFigureOut">
              <a:rPr lang="fa-IR" smtClean="0"/>
              <a:pPr/>
              <a:t>27/08/1444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fa-IR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602CA69A-7D2F-4D5C-A245-EB1E44AE0BE4}" type="slidenum">
              <a:rPr lang="fa-IR" smtClean="0"/>
              <a:pPr/>
              <a:t>‹#›</a:t>
            </a:fld>
            <a:endParaRPr lang="fa-IR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cover dir="d"/>
  </p:transition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124744"/>
            <a:ext cx="6400800" cy="32599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04664"/>
            <a:ext cx="8975021" cy="5688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9763255"/>
      </p:ext>
    </p:extLst>
  </p:cSld>
  <p:clrMapOvr>
    <a:masterClrMapping/>
  </p:clrMapOvr>
  <p:transition spd="slow">
    <p:cover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fa-IR" dirty="0" smtClean="0"/>
              <a:t>.</a:t>
            </a:r>
            <a:endParaRPr lang="fa-IR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4902223"/>
              </p:ext>
            </p:extLst>
          </p:nvPr>
        </p:nvGraphicFramePr>
        <p:xfrm>
          <a:off x="142845" y="1052737"/>
          <a:ext cx="8858312" cy="646492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576449"/>
                <a:gridCol w="3906233"/>
                <a:gridCol w="749597"/>
                <a:gridCol w="819244"/>
                <a:gridCol w="700482"/>
                <a:gridCol w="635928"/>
                <a:gridCol w="646273"/>
                <a:gridCol w="824106"/>
              </a:tblGrid>
              <a:tr h="1904765"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ردیف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عنوان فعالیت</a:t>
                      </a:r>
                      <a:endParaRPr lang="en-US" sz="14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گروه هدف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مسئول اجراء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مکان اجراء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زمان اجراء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بودجه 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fa-IR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فعالیت انجام شده با </a:t>
                      </a:r>
                      <a:r>
                        <a:rPr lang="fa-IR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نه؟ </a:t>
                      </a:r>
                      <a:r>
                        <a:rPr lang="fa-IR" sz="14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مشخص شود</a:t>
                      </a:r>
                      <a:endParaRPr lang="en-US" sz="14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1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3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4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5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6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8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9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56016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10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611560" y="-99392"/>
            <a:ext cx="7500990" cy="10341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74320" lvl="0" indent="-274320"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جدول (4)- هدف کلی یا عنوان برنامه :</a:t>
            </a:r>
            <a:endParaRPr lang="en-US" dirty="0" smtClean="0">
              <a:solidFill>
                <a:srgbClr val="FF0000"/>
              </a:solidFill>
              <a:cs typeface="B Zar" pitchFamily="2" charset="-78"/>
            </a:endParaRPr>
          </a:p>
          <a:p>
            <a:pPr marL="274320" lvl="0" indent="-274320"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 هدف یااهداف اختصاصی:</a:t>
            </a:r>
          </a:p>
          <a:p>
            <a:pPr marL="274320" lvl="0" indent="-274320" algn="ctr">
              <a:spcBef>
                <a:spcPct val="20000"/>
              </a:spcBef>
              <a:buClr>
                <a:srgbClr val="D16349"/>
              </a:buClr>
              <a:buSzPct val="85000"/>
            </a:pP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استراتژی انتخابی :</a:t>
            </a:r>
            <a:endParaRPr lang="en-US" dirty="0" smtClean="0">
              <a:solidFill>
                <a:srgbClr val="FF0000"/>
              </a:solidFill>
              <a:cs typeface="B Zar" pitchFamily="2" charset="-78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8112"/>
          </a:xfrm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نمودار گانت </a:t>
            </a:r>
            <a:endParaRPr lang="fa-IR" b="1" dirty="0">
              <a:solidFill>
                <a:srgbClr val="FF0000"/>
              </a:solidFill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180882693"/>
              </p:ext>
            </p:extLst>
          </p:nvPr>
        </p:nvGraphicFramePr>
        <p:xfrm>
          <a:off x="173244" y="1052736"/>
          <a:ext cx="8827912" cy="5805265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443151"/>
                <a:gridCol w="2188985"/>
                <a:gridCol w="522421"/>
                <a:gridCol w="434726"/>
                <a:gridCol w="438476"/>
                <a:gridCol w="282196"/>
                <a:gridCol w="430973"/>
                <a:gridCol w="434726"/>
                <a:gridCol w="373643"/>
                <a:gridCol w="324169"/>
                <a:gridCol w="327920"/>
                <a:gridCol w="411862"/>
                <a:gridCol w="411864"/>
                <a:gridCol w="392755"/>
                <a:gridCol w="366140"/>
                <a:gridCol w="499559"/>
                <a:gridCol w="544346"/>
              </a:tblGrid>
              <a:tr h="847589"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100" b="1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ردیف</a:t>
                      </a:r>
                      <a:endParaRPr lang="fa-IR" sz="1100" b="1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endParaRPr lang="fa-IR" sz="1100" b="1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sz="1100" b="1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sz="1400" b="1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عنوان فعالیت </a:t>
                      </a:r>
                      <a:endParaRPr lang="fa-IR" sz="1400" b="1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مسئول اجرا </a:t>
                      </a:r>
                      <a:endParaRPr lang="fa-IR" sz="1200" b="1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12">
                  <a:txBody>
                    <a:bodyPr/>
                    <a:lstStyle/>
                    <a:p>
                      <a:pPr algn="ctr" rtl="1"/>
                      <a:r>
                        <a:rPr lang="fa-IR" b="1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 زمان اجرا ( برحسب ماه)</a:t>
                      </a:r>
                      <a:endParaRPr lang="fa-IR" b="1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اجرا </a:t>
                      </a:r>
                      <a:endParaRPr lang="fa-IR" sz="1200" b="1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1"/>
                      <a:r>
                        <a:rPr lang="fa-IR" sz="1200" b="1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عدم اجرا</a:t>
                      </a:r>
                      <a:endParaRPr lang="fa-IR" sz="1200" b="1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vert="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14465"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r>
                        <a:rPr lang="fa-IR" sz="12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fa-IR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/>
                </a:tc>
              </a:tr>
              <a:tr h="575394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1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21730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41298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3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3151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4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>
                        <a:solidFill>
                          <a:schemeClr val="bg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319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5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319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6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319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8319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8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534400" cy="842946"/>
          </a:xfrm>
        </p:spPr>
        <p:txBody>
          <a:bodyPr>
            <a:norm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(جدول 5) پایش و ارزشیابی</a:t>
            </a:r>
            <a:endParaRPr lang="fa-IR" dirty="0">
              <a:solidFill>
                <a:srgbClr val="FF0000"/>
              </a:solidFill>
              <a:cs typeface="B Zar" pitchFamily="2" charset="-78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639684328"/>
              </p:ext>
            </p:extLst>
          </p:nvPr>
        </p:nvGraphicFramePr>
        <p:xfrm>
          <a:off x="142844" y="980728"/>
          <a:ext cx="8858311" cy="5760640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1107289"/>
                <a:gridCol w="953107"/>
                <a:gridCol w="961100"/>
                <a:gridCol w="1031651"/>
                <a:gridCol w="1483297"/>
                <a:gridCol w="1107289"/>
                <a:gridCol w="1107289"/>
                <a:gridCol w="1107289"/>
              </a:tblGrid>
              <a:tr h="1872208">
                <a:tc rowSpan="2">
                  <a:txBody>
                    <a:bodyPr/>
                    <a:lstStyle/>
                    <a:p>
                      <a:pPr rtl="1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 rtl="1"/>
                      <a:endParaRPr lang="en-US" dirty="0" smtClean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     پایش </a:t>
                      </a:r>
                      <a:endParaRPr lang="en-US" dirty="0" smtClean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en-US" dirty="0" smtClean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و</a:t>
                      </a:r>
                    </a:p>
                    <a:p>
                      <a:pPr algn="ctr" rtl="1"/>
                      <a:endParaRPr lang="fa-IR" dirty="0" smtClean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ارزشیابی </a:t>
                      </a:r>
                      <a:endParaRPr lang="en-US" dirty="0" smtClean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  <a:p>
                      <a:pPr rtl="1"/>
                      <a:endParaRPr lang="en-US" dirty="0" smtClean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  <a:p>
                      <a:pPr rtl="1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en-US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شاخص </a:t>
                      </a:r>
                      <a:endParaRPr lang="fa-IR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منبع جمع آوری </a:t>
                      </a:r>
                      <a:endParaRPr lang="fa-IR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دوره جمع آوری </a:t>
                      </a:r>
                      <a:endParaRPr lang="fa-IR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شاخص اولیه در ابتدای برنامه  </a:t>
                      </a:r>
                    </a:p>
                    <a:p>
                      <a:pPr algn="ctr" rtl="1"/>
                      <a:r>
                        <a:rPr lang="fa-IR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( هدف)</a:t>
                      </a:r>
                      <a:endParaRPr lang="fa-IR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شاخص پیش بینی </a:t>
                      </a:r>
                      <a:endParaRPr lang="fa-IR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شاخص تحقق یافته در انتهای برنامه </a:t>
                      </a:r>
                      <a:endParaRPr lang="fa-IR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endParaRPr lang="fa-IR" dirty="0" smtClean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  <a:p>
                      <a:pPr algn="ctr" rtl="1"/>
                      <a:r>
                        <a:rPr lang="fa-IR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شاخص استاندارد برنامه </a:t>
                      </a:r>
                      <a:endParaRPr lang="fa-IR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48960">
                <a:tc vMerge="1"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fa-IR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fa-IR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fa-IR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fa-IR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fa-IR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fa-IR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fa-IR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fa-IR" dirty="0" smtClean="0">
                        <a:solidFill>
                          <a:schemeClr val="tx1"/>
                        </a:solidFill>
                      </a:endParaRPr>
                    </a:p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116632"/>
            <a:ext cx="8858312" cy="6598516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/>
          </a:bodyPr>
          <a:lstStyle/>
          <a:p>
            <a:pPr algn="ctr">
              <a:buNone/>
            </a:pPr>
            <a:endParaRPr lang="fa-IR" dirty="0" smtClean="0">
              <a:solidFill>
                <a:schemeClr val="bg1"/>
              </a:solidFill>
            </a:endParaRPr>
          </a:p>
          <a:p>
            <a:pPr algn="ctr">
              <a:buNone/>
            </a:pPr>
            <a:r>
              <a:rPr lang="fa-IR" sz="6000" b="1" dirty="0" smtClean="0">
                <a:solidFill>
                  <a:srgbClr val="00B0F0"/>
                </a:solidFill>
                <a:latin typeface="Blackadder ITC" pitchFamily="82" charset="0"/>
                <a:cs typeface="B Zar" pitchFamily="2" charset="-78"/>
              </a:rPr>
              <a:t>فرم وجداول</a:t>
            </a:r>
          </a:p>
          <a:p>
            <a:pPr algn="ctr">
              <a:lnSpc>
                <a:spcPct val="150000"/>
              </a:lnSpc>
              <a:buNone/>
            </a:pPr>
            <a:r>
              <a:rPr lang="fa-IR" sz="6000" b="1" dirty="0" smtClean="0">
                <a:solidFill>
                  <a:srgbClr val="00B0F0"/>
                </a:solidFill>
                <a:latin typeface="Blackadder ITC" pitchFamily="82" charset="0"/>
                <a:cs typeface="B Zar" pitchFamily="2" charset="-78"/>
              </a:rPr>
              <a:t>تدوین برنامه عملیاتی</a:t>
            </a:r>
          </a:p>
          <a:p>
            <a:pPr algn="ctr">
              <a:lnSpc>
                <a:spcPct val="150000"/>
              </a:lnSpc>
              <a:buNone/>
            </a:pPr>
            <a:endParaRPr lang="fa-IR" sz="2000" dirty="0" smtClean="0">
              <a:latin typeface="Blackadder ITC" pitchFamily="82" charset="0"/>
              <a:cs typeface="B Zar" pitchFamily="2" charset="-78"/>
            </a:endParaRPr>
          </a:p>
          <a:p>
            <a:pPr algn="ctr">
              <a:lnSpc>
                <a:spcPct val="150000"/>
              </a:lnSpc>
              <a:buNone/>
            </a:pPr>
            <a:r>
              <a:rPr lang="fa-IR" sz="1800" b="1" dirty="0" smtClean="0">
                <a:latin typeface="Blackadder ITC" pitchFamily="82" charset="0"/>
                <a:cs typeface="B Zar" pitchFamily="2" charset="-78"/>
              </a:rPr>
              <a:t>مخصوص مراکز – پایگاه</a:t>
            </a:r>
            <a:r>
              <a:rPr lang="en-US" sz="1800" b="1" dirty="0" smtClean="0">
                <a:latin typeface="Blackadder ITC" pitchFamily="82" charset="0"/>
                <a:cs typeface="B Zar" pitchFamily="2" charset="-78"/>
              </a:rPr>
              <a:t> </a:t>
            </a:r>
            <a:r>
              <a:rPr lang="fa-IR" sz="1800" b="1" dirty="0" smtClean="0">
                <a:latin typeface="Blackadder ITC" pitchFamily="82" charset="0"/>
                <a:cs typeface="B Zar" pitchFamily="2" charset="-78"/>
              </a:rPr>
              <a:t>های سلامت وخانه</a:t>
            </a:r>
            <a:r>
              <a:rPr lang="en-US" sz="1800" b="1" dirty="0" smtClean="0">
                <a:latin typeface="Blackadder ITC" pitchFamily="82" charset="0"/>
                <a:cs typeface="B Zar" pitchFamily="2" charset="-78"/>
              </a:rPr>
              <a:t> </a:t>
            </a:r>
            <a:r>
              <a:rPr lang="fa-IR" sz="1800" b="1" dirty="0">
                <a:latin typeface="Blackadder ITC" pitchFamily="82" charset="0"/>
                <a:cs typeface="B Zar" pitchFamily="2" charset="-78"/>
              </a:rPr>
              <a:t> </a:t>
            </a:r>
            <a:r>
              <a:rPr lang="fa-IR" sz="1800" b="1" dirty="0" smtClean="0">
                <a:latin typeface="Blackadder ITC" pitchFamily="82" charset="0"/>
                <a:cs typeface="B Zar" pitchFamily="2" charset="-78"/>
              </a:rPr>
              <a:t>های بهداشت مرکز بهداشت شهرستان اردبیل  </a:t>
            </a:r>
          </a:p>
          <a:p>
            <a:pPr algn="ctr">
              <a:buNone/>
            </a:pPr>
            <a:endParaRPr lang="fa-IR" sz="6000" dirty="0">
              <a:latin typeface="Blackadder ITC" pitchFamily="82" charset="0"/>
              <a:cs typeface="B Zar" pitchFamily="2" charset="-78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-243408"/>
            <a:ext cx="8534400" cy="1040160"/>
          </a:xfrm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روشهای شناسایی مس</a:t>
            </a:r>
            <a:r>
              <a:rPr lang="fa-IR" b="1" dirty="0">
                <a:solidFill>
                  <a:srgbClr val="FF0000"/>
                </a:solidFill>
                <a:cs typeface="B Zar" pitchFamily="2" charset="-78"/>
              </a:rPr>
              <a:t>أ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له یا مشکلات</a:t>
            </a:r>
            <a:endParaRPr lang="fa-IR" dirty="0">
              <a:solidFill>
                <a:srgbClr val="FF0000"/>
              </a:solidFill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980728"/>
            <a:ext cx="8858312" cy="5734420"/>
          </a:xfrm>
          <a:solidFill>
            <a:schemeClr val="bg1"/>
          </a:solidFill>
        </p:spPr>
        <p:txBody>
          <a:bodyPr>
            <a:normAutofit fontScale="77500" lnSpcReduction="20000"/>
          </a:bodyPr>
          <a:lstStyle/>
          <a:p>
            <a:pPr marL="0" indent="0"/>
            <a:r>
              <a:rPr lang="fa-IR" b="1" dirty="0" smtClean="0">
                <a:cs typeface="B Zar" pitchFamily="2" charset="-78"/>
              </a:rPr>
              <a:t>1-  </a:t>
            </a:r>
            <a:r>
              <a:rPr lang="fa-IR" b="1" u="sng" dirty="0" smtClean="0">
                <a:solidFill>
                  <a:srgbClr val="FF0000"/>
                </a:solidFill>
                <a:cs typeface="B Zar" pitchFamily="2" charset="-78"/>
              </a:rPr>
              <a:t>روش غیر فعال: </a:t>
            </a:r>
            <a:r>
              <a:rPr lang="fa-IR" b="1" dirty="0" smtClean="0">
                <a:cs typeface="B Zar" pitchFamily="2" charset="-78"/>
              </a:rPr>
              <a:t>توسط دیگران یا خود بخود  شناسایی می گردد ومجری هیچ فعالیتی برای شناسایی ندارد.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کنترل وارزیابی توسط سرپرستان ومدیران 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بازرسی 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وقایع بحرانی ( مثل زلزله و سیل و اپیدمی های ناشی ازآنها) 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بروز شکایت وانتقاد</a:t>
            </a:r>
          </a:p>
          <a:p>
            <a:pPr marL="0" lvl="0" indent="0">
              <a:buNone/>
            </a:pPr>
            <a:endParaRPr lang="en-US" dirty="0" smtClean="0">
              <a:cs typeface="B Zar" pitchFamily="2" charset="-78"/>
            </a:endParaRPr>
          </a:p>
          <a:p>
            <a:r>
              <a:rPr lang="fa-IR" b="1" dirty="0" smtClean="0">
                <a:cs typeface="B Zar" pitchFamily="2" charset="-78"/>
              </a:rPr>
              <a:t>2- </a:t>
            </a:r>
            <a:r>
              <a:rPr lang="fa-IR" b="1" u="sng" dirty="0" smtClean="0">
                <a:solidFill>
                  <a:srgbClr val="FF0000"/>
                </a:solidFill>
                <a:cs typeface="B Zar" pitchFamily="2" charset="-78"/>
              </a:rPr>
              <a:t>روش فعال 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: </a:t>
            </a:r>
            <a:r>
              <a:rPr lang="fa-IR" b="1" dirty="0" smtClean="0">
                <a:cs typeface="B Zar" pitchFamily="2" charset="-78"/>
              </a:rPr>
              <a:t>مجری خود برای تشخیص پیش قدم می شود. این روش نیازمند آموزش وکسب مهارت است .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ساده کردن کارها (با بررسی فرایند های کار و یا نمودار جریان فرایند جهت ارتقا کیفیت فرایند)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کنترل آماری 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نیاز سنجی 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کنترل مالی 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مرور متون علمی وتحقیقات 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پیش آگهی رویدادها </a:t>
            </a:r>
            <a:endParaRPr lang="en-US" dirty="0" smtClean="0">
              <a:cs typeface="B Zar" pitchFamily="2" charset="-78"/>
            </a:endParaRPr>
          </a:p>
          <a:p>
            <a:pPr lvl="0"/>
            <a:r>
              <a:rPr lang="fa-IR" b="1" dirty="0" smtClean="0">
                <a:cs typeface="B Zar" pitchFamily="2" charset="-78"/>
              </a:rPr>
              <a:t>استفاده از نظرات اهل فن(بارش افکار همکاران)</a:t>
            </a:r>
            <a:endParaRPr lang="en-US" dirty="0" smtClean="0">
              <a:cs typeface="B Zar" pitchFamily="2" charset="-78"/>
            </a:endParaRPr>
          </a:p>
          <a:p>
            <a:pPr>
              <a:buNone/>
            </a:pP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2" dur="2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67" dur="2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2" dur="2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7" dur="2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71508"/>
          </a:xfrm>
        </p:spPr>
        <p:txBody>
          <a:bodyPr>
            <a:norm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لیست بندی مشکلات بهداشتی </a:t>
            </a:r>
            <a:endParaRPr lang="fa-IR" dirty="0">
              <a:solidFill>
                <a:srgbClr val="FF0000"/>
              </a:solidFill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908720"/>
            <a:ext cx="8858312" cy="594928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ctr">
              <a:buNone/>
            </a:pPr>
            <a:endParaRPr lang="fa-IR" sz="1600" b="1" dirty="0" smtClean="0">
              <a:cs typeface="B Zar" pitchFamily="2" charset="-78"/>
            </a:endParaRPr>
          </a:p>
          <a:p>
            <a:pPr algn="ctr">
              <a:buNone/>
            </a:pPr>
            <a:r>
              <a:rPr lang="fa-IR" sz="1600" b="1" dirty="0" smtClean="0">
                <a:cs typeface="B Zar" pitchFamily="2" charset="-78"/>
              </a:rPr>
              <a:t>جدول (1) لیست مساله،مشکلات خانه بهداشت روستای/ پایگاه / ......مرکز بهداشتی ودرمانی......... درسال..</a:t>
            </a:r>
          </a:p>
          <a:p>
            <a:pPr algn="ctr">
              <a:buNone/>
            </a:pPr>
            <a:endParaRPr lang="en-US" sz="1600" dirty="0" smtClean="0">
              <a:cs typeface="B Zar" pitchFamily="2" charset="-78"/>
            </a:endParaRPr>
          </a:p>
          <a:p>
            <a:endParaRPr lang="fa-IR" sz="1600" dirty="0">
              <a:cs typeface="B Zar" pitchFamily="2" charset="-78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753724"/>
              </p:ext>
            </p:extLst>
          </p:nvPr>
        </p:nvGraphicFramePr>
        <p:xfrm>
          <a:off x="142845" y="2143117"/>
          <a:ext cx="8858311" cy="4667279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782090"/>
                <a:gridCol w="5795647"/>
                <a:gridCol w="2280574"/>
              </a:tblGrid>
              <a:tr h="523876">
                <a:tc>
                  <a:txBody>
                    <a:bodyPr/>
                    <a:lstStyle/>
                    <a:p>
                      <a:pPr algn="ctr" rtl="1"/>
                      <a:r>
                        <a:rPr lang="fa-IR" sz="1800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ردیف</a:t>
                      </a:r>
                      <a:endParaRPr lang="fa-IR" sz="18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لیست مسأله یا مشکل</a:t>
                      </a:r>
                      <a:endParaRPr lang="fa-IR" sz="18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8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راههای شناسایی مسأله</a:t>
                      </a:r>
                      <a:endParaRPr lang="fa-IR" sz="18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1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2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3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4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5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6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6271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7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23876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/>
                        <a:t>8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71508"/>
          </a:xfrm>
        </p:spPr>
        <p:txBody>
          <a:bodyPr>
            <a:normAutofit/>
          </a:bodyPr>
          <a:lstStyle/>
          <a:p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جدول (2) اولویت بندی مسائل ومشکلات........</a:t>
            </a:r>
            <a:endParaRPr lang="fa-IR" dirty="0">
              <a:solidFill>
                <a:srgbClr val="FF0000"/>
              </a:solidFill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1883020470"/>
              </p:ext>
            </p:extLst>
          </p:nvPr>
        </p:nvGraphicFramePr>
        <p:xfrm>
          <a:off x="142844" y="980728"/>
          <a:ext cx="8858312" cy="5991171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878150"/>
                <a:gridCol w="3297172"/>
                <a:gridCol w="548550"/>
                <a:gridCol w="661438"/>
                <a:gridCol w="747476"/>
                <a:gridCol w="665714"/>
                <a:gridCol w="616284"/>
                <a:gridCol w="489366"/>
                <a:gridCol w="448486"/>
                <a:gridCol w="505676"/>
              </a:tblGrid>
              <a:tr h="1402411">
                <a:tc>
                  <a:txBody>
                    <a:bodyPr/>
                    <a:lstStyle/>
                    <a:p>
                      <a:pPr algn="ctr" rtl="1"/>
                      <a:r>
                        <a:rPr lang="fa-IR" sz="1200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ردیف</a:t>
                      </a:r>
                      <a:endParaRPr lang="fa-IR" sz="12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kumimoji="0" lang="fa-IR" sz="1200" b="1" kern="120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B Zar" pitchFamily="2" charset="-78"/>
                        </a:rPr>
                        <a:t>مساله یا مشکل</a:t>
                      </a:r>
                      <a:endParaRPr lang="fa-IR" sz="12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الویت مرکز مربوطه(1)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شاخص بهداشتی مشکل(2)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(شدت وفراوانی مشکل)(3)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توانایی حل مشکل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(سهولت)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(4)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اهمیت زمان(5)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هزینه فایده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(6)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نمره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>
                        <a:spcAft>
                          <a:spcPts val="0"/>
                        </a:spcAft>
                      </a:pPr>
                      <a:r>
                        <a:rPr lang="fa-IR" sz="1200" b="1" dirty="0">
                          <a:solidFill>
                            <a:srgbClr val="FF0000"/>
                          </a:solidFill>
                          <a:latin typeface="Times New Roman"/>
                          <a:ea typeface="Times New Roman"/>
                          <a:cs typeface="B Zar" pitchFamily="2" charset="-78"/>
                        </a:rPr>
                        <a:t>الویت</a:t>
                      </a:r>
                      <a:endParaRPr lang="en-US" sz="1200" dirty="0">
                        <a:solidFill>
                          <a:srgbClr val="FF0000"/>
                        </a:solidFill>
                        <a:latin typeface="Times New Roman"/>
                        <a:ea typeface="Times New Roman"/>
                        <a:cs typeface="B Zar" pitchFamily="2" charset="-78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595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1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595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595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3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595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4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595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5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595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6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595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73595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8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معیارهای انتخاب اولویت:</a:t>
            </a:r>
            <a:endParaRPr lang="fa-IR" b="1" dirty="0">
              <a:solidFill>
                <a:srgbClr val="FF0000"/>
              </a:solidFill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42844" y="980728"/>
            <a:ext cx="8858312" cy="5734420"/>
          </a:xfrm>
          <a:solidFill>
            <a:schemeClr val="bg1"/>
          </a:solidFill>
        </p:spPr>
        <p:txBody>
          <a:bodyPr>
            <a:normAutofit fontScale="85000" lnSpcReduction="10000"/>
          </a:bodyPr>
          <a:lstStyle/>
          <a:p>
            <a:pPr algn="just"/>
            <a:r>
              <a:rPr lang="fa-IR" b="1" dirty="0" smtClean="0">
                <a:cs typeface="B Zar" pitchFamily="2" charset="-78"/>
              </a:rPr>
              <a:t>کل مسائل ومشکلات بهداشتی شناسایی شده صفحه اول برای الویت بندی در این صفحه آورده شود.</a:t>
            </a:r>
            <a:endParaRPr lang="en-US" dirty="0" smtClean="0">
              <a:cs typeface="B Zar" pitchFamily="2" charset="-78"/>
            </a:endParaRPr>
          </a:p>
          <a:p>
            <a:pPr algn="just"/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معیار 1</a:t>
            </a:r>
            <a:r>
              <a:rPr lang="fa-IR" b="1" dirty="0" smtClean="0">
                <a:cs typeface="B Zar" pitchFamily="2" charset="-78"/>
              </a:rPr>
              <a:t>:برحسب اینکه این مشکل جزء مشکلات مرکزبهداشتی مربوطه هست یا نه؟ ودرجه اهمیت آن برای مرکزاز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 1 تا 5 نمره </a:t>
            </a:r>
            <a:r>
              <a:rPr lang="fa-IR" b="1" dirty="0" smtClean="0">
                <a:cs typeface="B Zar" pitchFamily="2" charset="-78"/>
              </a:rPr>
              <a:t>داده می شود. اگردراین موضوع مرکزبهداشتی ودرمانی نیزمشکل دارد وشاخص آن خیلی بد است نمره بالا داده شود.</a:t>
            </a:r>
            <a:endParaRPr lang="en-US" dirty="0" smtClean="0">
              <a:cs typeface="B Zar" pitchFamily="2" charset="-78"/>
            </a:endParaRPr>
          </a:p>
          <a:p>
            <a:pPr lvl="1" algn="just"/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معیار 2:</a:t>
            </a:r>
            <a:r>
              <a:rPr lang="fa-IR" b="1" dirty="0" smtClean="0">
                <a:cs typeface="B Zar" pitchFamily="2" charset="-78"/>
              </a:rPr>
              <a:t>درصدویا میزان شاخص بهداشتی مشکل مذکور درخانه بهداشت/پایگاه نسبت به شاخص ویا انتظار مرکزسنجش وبراساس آن از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1تا5 نمره </a:t>
            </a:r>
            <a:r>
              <a:rPr lang="fa-IR" b="1" dirty="0" smtClean="0">
                <a:cs typeface="B Zar" pitchFamily="2" charset="-78"/>
              </a:rPr>
              <a:t>داده می شود.شاخص خیلی بد باشد نمره بالا داده شود.  </a:t>
            </a:r>
            <a:endParaRPr lang="en-US" dirty="0" smtClean="0">
              <a:cs typeface="B Zar" pitchFamily="2" charset="-78"/>
            </a:endParaRPr>
          </a:p>
          <a:p>
            <a:pPr algn="just"/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معیار 3:</a:t>
            </a:r>
            <a:r>
              <a:rPr lang="fa-IR" b="1" dirty="0" smtClean="0">
                <a:cs typeface="B Zar" pitchFamily="2" charset="-78"/>
              </a:rPr>
              <a:t>براساس اینکه مشکل مذکور از نظر تعداد، سلامت چه </a:t>
            </a:r>
            <a:r>
              <a:rPr lang="fa-IR" b="1" u="sng" dirty="0" smtClean="0">
                <a:cs typeface="B Zar" pitchFamily="2" charset="-78"/>
              </a:rPr>
              <a:t>تعداد افراد </a:t>
            </a:r>
            <a:r>
              <a:rPr lang="fa-IR" b="1" dirty="0" smtClean="0">
                <a:cs typeface="B Zar" pitchFamily="2" charset="-78"/>
              </a:rPr>
              <a:t>را و از نظر شدت، چه </a:t>
            </a:r>
            <a:r>
              <a:rPr lang="fa-IR" b="1" u="sng" dirty="0" smtClean="0">
                <a:cs typeface="B Zar" pitchFamily="2" charset="-78"/>
              </a:rPr>
              <a:t>میزان سلامتی </a:t>
            </a:r>
            <a:r>
              <a:rPr lang="fa-IR" b="1" dirty="0" smtClean="0">
                <a:cs typeface="B Zar" pitchFamily="2" charset="-78"/>
              </a:rPr>
              <a:t>جمعیت تحت پوشش را تهدید می کند. از 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1تا 5 نمره </a:t>
            </a:r>
            <a:r>
              <a:rPr lang="fa-IR" b="1" dirty="0" smtClean="0">
                <a:cs typeface="B Zar" pitchFamily="2" charset="-78"/>
              </a:rPr>
              <a:t>داده می شود .همه گیری ازنظرتعدادومرگ ومیر از نظر شدت نمره بالایی رادارند.</a:t>
            </a:r>
            <a:endParaRPr lang="en-US" dirty="0" smtClean="0">
              <a:cs typeface="B Zar" pitchFamily="2" charset="-78"/>
            </a:endParaRPr>
          </a:p>
          <a:p>
            <a:pPr algn="just"/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معیار 4: </a:t>
            </a:r>
            <a:r>
              <a:rPr lang="fa-IR" b="1" dirty="0" smtClean="0">
                <a:cs typeface="B Zar" pitchFamily="2" charset="-78"/>
              </a:rPr>
              <a:t>باتوجه به توانایی ودانش وامکانات مجری و سختی وآسانی مشکل 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از1تا 5</a:t>
            </a:r>
            <a:r>
              <a:rPr lang="fa-IR" b="1" dirty="0" smtClean="0">
                <a:cs typeface="B Zar" pitchFamily="2" charset="-78"/>
              </a:rPr>
              <a:t>   نمره می دهند.</a:t>
            </a:r>
            <a:endParaRPr lang="en-US" dirty="0" smtClean="0">
              <a:cs typeface="B Zar" pitchFamily="2" charset="-78"/>
            </a:endParaRPr>
          </a:p>
          <a:p>
            <a:pPr lvl="1" algn="just"/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معیار 5: </a:t>
            </a:r>
            <a:r>
              <a:rPr lang="fa-IR" sz="1800" b="1" dirty="0" smtClean="0">
                <a:cs typeface="B Zar" pitchFamily="2" charset="-78"/>
              </a:rPr>
              <a:t>برخی مشکل حاد هستند واز نظر زمانی مهم است .زمان در شیوع، بروز ویا شدت آن اهمیت دارد و لازم است سریعاً مداخله شود لذا از </a:t>
            </a:r>
            <a:r>
              <a:rPr lang="fa-IR" sz="1800" b="1" dirty="0" smtClean="0">
                <a:solidFill>
                  <a:srgbClr val="FF0000"/>
                </a:solidFill>
                <a:cs typeface="B Zar" pitchFamily="2" charset="-78"/>
              </a:rPr>
              <a:t>1تا 5  نمره </a:t>
            </a:r>
            <a:r>
              <a:rPr lang="fa-IR" sz="1800" b="1" dirty="0" smtClean="0">
                <a:cs typeface="B Zar" pitchFamily="2" charset="-78"/>
              </a:rPr>
              <a:t>داده می شود.</a:t>
            </a:r>
            <a:endParaRPr lang="en-US" sz="1800" dirty="0" smtClean="0">
              <a:cs typeface="B Zar" pitchFamily="2" charset="-78"/>
            </a:endParaRPr>
          </a:p>
          <a:p>
            <a:pPr lvl="1" algn="just"/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معیار 6</a:t>
            </a:r>
            <a:r>
              <a:rPr lang="fa-IR" b="1" dirty="0" smtClean="0">
                <a:cs typeface="B Zar" pitchFamily="2" charset="-78"/>
              </a:rPr>
              <a:t>:اینکه نتیجه مداخله واجرای برنامه به هزینه آن( هزینه مادی وانسانی و...) چقدر مفید پیش بینی می شود از 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1تا 5 </a:t>
            </a:r>
            <a:r>
              <a:rPr lang="fa-IR" b="1" dirty="0" smtClean="0">
                <a:cs typeface="B Zar" pitchFamily="2" charset="-78"/>
              </a:rPr>
              <a:t>نمره داده می شود</a:t>
            </a: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 smtClean="0">
                <a:solidFill>
                  <a:srgbClr val="FF0000"/>
                </a:solidFill>
                <a:cs typeface="B Zar" pitchFamily="2" charset="-78"/>
              </a:rPr>
              <a:t>( نمودار استخوان ماهی )</a:t>
            </a:r>
            <a:endParaRPr lang="fa-IR" dirty="0">
              <a:solidFill>
                <a:srgbClr val="FF0000"/>
              </a:solidFill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85688" y="980728"/>
            <a:ext cx="8858312" cy="474175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fa-IR" sz="1700" b="1" dirty="0" smtClean="0">
                <a:cs typeface="B Zar" pitchFamily="2" charset="-78"/>
              </a:rPr>
              <a:t>          نوک پیکان نمودار مسئله واستخوانهای جانبی متصل به ستون ماهی علل های بوجود آورنده مشکلات ویا مسئله بهداشتی است</a:t>
            </a:r>
            <a:endParaRPr lang="fa-IR" sz="1700" dirty="0">
              <a:cs typeface="B Zar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5688" y="1857376"/>
            <a:ext cx="8858312" cy="50006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fa-IR" b="1" dirty="0"/>
          </a:p>
        </p:txBody>
      </p:sp>
      <p:sp>
        <p:nvSpPr>
          <p:cNvPr id="1026" name="Line 2"/>
          <p:cNvSpPr>
            <a:spLocks noChangeShapeType="1"/>
          </p:cNvSpPr>
          <p:nvPr/>
        </p:nvSpPr>
        <p:spPr bwMode="auto">
          <a:xfrm flipH="1">
            <a:off x="2071670" y="4071942"/>
            <a:ext cx="5572164" cy="45719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027" name="Line 3"/>
          <p:cNvSpPr>
            <a:spLocks noChangeShapeType="1"/>
          </p:cNvSpPr>
          <p:nvPr/>
        </p:nvSpPr>
        <p:spPr bwMode="auto">
          <a:xfrm>
            <a:off x="3357554" y="3214686"/>
            <a:ext cx="71438" cy="714380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028" name="Line 4"/>
          <p:cNvSpPr>
            <a:spLocks noChangeShapeType="1"/>
          </p:cNvSpPr>
          <p:nvPr/>
        </p:nvSpPr>
        <p:spPr bwMode="auto">
          <a:xfrm flipH="1">
            <a:off x="6072197" y="3281362"/>
            <a:ext cx="587365" cy="790579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029" name="Line 5"/>
          <p:cNvSpPr>
            <a:spLocks noChangeShapeType="1"/>
          </p:cNvSpPr>
          <p:nvPr/>
        </p:nvSpPr>
        <p:spPr bwMode="auto">
          <a:xfrm flipH="1" flipV="1">
            <a:off x="3571868" y="3857628"/>
            <a:ext cx="628650" cy="1587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 flipV="1">
            <a:off x="3214678" y="3571876"/>
            <a:ext cx="785818" cy="500065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 flipH="1" flipV="1">
            <a:off x="3071802" y="4572008"/>
            <a:ext cx="857257" cy="7143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H="1" flipV="1">
            <a:off x="6500826" y="4071942"/>
            <a:ext cx="739762" cy="709608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033" name="Line 9"/>
          <p:cNvSpPr>
            <a:spLocks noChangeShapeType="1"/>
          </p:cNvSpPr>
          <p:nvPr/>
        </p:nvSpPr>
        <p:spPr bwMode="auto">
          <a:xfrm flipH="1">
            <a:off x="6357950" y="3643314"/>
            <a:ext cx="785818" cy="71438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2857488" y="4071942"/>
            <a:ext cx="571504" cy="128588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4" name="Oval 13"/>
          <p:cNvSpPr/>
          <p:nvPr/>
        </p:nvSpPr>
        <p:spPr>
          <a:xfrm>
            <a:off x="500034" y="3071810"/>
            <a:ext cx="1571636" cy="214314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fa-IR" dirty="0" smtClean="0">
                <a:solidFill>
                  <a:schemeClr val="tx1"/>
                </a:solidFill>
              </a:rPr>
              <a:t>معلول</a:t>
            </a:r>
            <a:endParaRPr lang="fa-IR" dirty="0">
              <a:solidFill>
                <a:schemeClr val="tx1"/>
              </a:solidFill>
            </a:endParaRPr>
          </a:p>
        </p:txBody>
      </p:sp>
      <p:sp>
        <p:nvSpPr>
          <p:cNvPr id="15" name="Line 9"/>
          <p:cNvSpPr>
            <a:spLocks noChangeShapeType="1"/>
          </p:cNvSpPr>
          <p:nvPr/>
        </p:nvSpPr>
        <p:spPr bwMode="auto">
          <a:xfrm flipH="1">
            <a:off x="6929454" y="4286256"/>
            <a:ext cx="714380" cy="142876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6" name="Line 7"/>
          <p:cNvSpPr>
            <a:spLocks noChangeShapeType="1"/>
          </p:cNvSpPr>
          <p:nvPr/>
        </p:nvSpPr>
        <p:spPr bwMode="auto">
          <a:xfrm flipV="1">
            <a:off x="2714612" y="4429132"/>
            <a:ext cx="295276" cy="776294"/>
          </a:xfrm>
          <a:prstGeom prst="line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7" name="Line 9"/>
          <p:cNvSpPr>
            <a:spLocks noChangeShapeType="1"/>
          </p:cNvSpPr>
          <p:nvPr/>
        </p:nvSpPr>
        <p:spPr bwMode="auto">
          <a:xfrm flipH="1" flipV="1">
            <a:off x="6215074" y="3286124"/>
            <a:ext cx="71438" cy="500066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18" name="Line 9"/>
          <p:cNvSpPr>
            <a:spLocks noChangeShapeType="1"/>
          </p:cNvSpPr>
          <p:nvPr/>
        </p:nvSpPr>
        <p:spPr bwMode="auto">
          <a:xfrm flipH="1" flipV="1">
            <a:off x="6786578" y="4429132"/>
            <a:ext cx="71438" cy="500066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21" name="Line 4"/>
          <p:cNvSpPr>
            <a:spLocks noChangeShapeType="1"/>
          </p:cNvSpPr>
          <p:nvPr/>
        </p:nvSpPr>
        <p:spPr bwMode="auto">
          <a:xfrm flipH="1">
            <a:off x="5000628" y="3286124"/>
            <a:ext cx="587365" cy="790579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  <p:sp>
        <p:nvSpPr>
          <p:cNvPr id="22" name="Line 4"/>
          <p:cNvSpPr>
            <a:spLocks noChangeShapeType="1"/>
          </p:cNvSpPr>
          <p:nvPr/>
        </p:nvSpPr>
        <p:spPr bwMode="auto">
          <a:xfrm flipH="1" flipV="1">
            <a:off x="4572000" y="4071942"/>
            <a:ext cx="785818" cy="571504"/>
          </a:xfrm>
          <a:prstGeom prst="line">
            <a:avLst/>
          </a:prstGeom>
          <a:ln>
            <a:headEnd/>
            <a:tailEnd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a-IR"/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608112"/>
          </a:xfrm>
        </p:spPr>
        <p:txBody>
          <a:bodyPr/>
          <a:lstStyle/>
          <a:p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تعیین اهداف </a:t>
            </a:r>
            <a:endParaRPr lang="fa-IR" b="1" dirty="0">
              <a:solidFill>
                <a:srgbClr val="FF0000"/>
              </a:solidFill>
              <a:cs typeface="B Zar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179512" y="980728"/>
            <a:ext cx="8858312" cy="5572140"/>
          </a:xfrm>
          <a:solidFill>
            <a:schemeClr val="bg1"/>
          </a:solidFill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اهداف براساس سلسله مراتب واهمیت نسبی آنها رده بندی می شوند .شامل</a:t>
            </a:r>
          </a:p>
          <a:p>
            <a:pPr>
              <a:buNone/>
            </a:pPr>
            <a:r>
              <a:rPr lang="fa-IR" dirty="0" smtClean="0">
                <a:cs typeface="B Zar" pitchFamily="2" charset="-78"/>
              </a:rPr>
              <a:t>هدف کلی:به معنای بیان کلی ازهدفهای حوزه کاری وبدون توجه به زمان رسیدن به آن</a:t>
            </a:r>
          </a:p>
          <a:p>
            <a:pPr>
              <a:buNone/>
            </a:pPr>
            <a:r>
              <a:rPr lang="fa-IR" dirty="0" smtClean="0">
                <a:cs typeface="B Zar" pitchFamily="2" charset="-78"/>
              </a:rPr>
              <a:t>هدف اختصاصی : بیان زیر مجموعه ای از اهداف با رعایت:</a:t>
            </a:r>
            <a:r>
              <a:rPr lang="en-US" b="1" dirty="0" smtClean="0">
                <a:solidFill>
                  <a:srgbClr val="FF0000"/>
                </a:solidFill>
                <a:cs typeface="B Zar" pitchFamily="2" charset="-78"/>
              </a:rPr>
              <a:t>SMART+P</a:t>
            </a:r>
            <a:endParaRPr lang="fa-IR" b="1" dirty="0" smtClean="0">
              <a:solidFill>
                <a:srgbClr val="FF0000"/>
              </a:solidFill>
              <a:cs typeface="B Zar" pitchFamily="2" charset="-78"/>
            </a:endParaRPr>
          </a:p>
          <a:p>
            <a:r>
              <a:rPr lang="fa-IR" dirty="0" smtClean="0">
                <a:solidFill>
                  <a:srgbClr val="FF0000"/>
                </a:solidFill>
                <a:cs typeface="B Zar" pitchFamily="2" charset="-78"/>
              </a:rPr>
              <a:t> </a:t>
            </a:r>
            <a:r>
              <a:rPr lang="en-US" b="1" dirty="0" smtClean="0">
                <a:solidFill>
                  <a:srgbClr val="FF0000"/>
                </a:solidFill>
                <a:cs typeface="B Zar" pitchFamily="2" charset="-78"/>
              </a:rPr>
              <a:t> S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=</a:t>
            </a:r>
            <a:r>
              <a:rPr lang="fa-IR" b="1" dirty="0" smtClean="0">
                <a:cs typeface="B Zar" pitchFamily="2" charset="-78"/>
              </a:rPr>
              <a:t> </a:t>
            </a:r>
            <a:r>
              <a:rPr lang="fa-IR" dirty="0" smtClean="0">
                <a:cs typeface="B Zar" pitchFamily="2" charset="-78"/>
              </a:rPr>
              <a:t>مشخص باشد برای جلوگیری از تفسیرها ی متفاوت ، هدف واضح باشد </a:t>
            </a:r>
            <a:endParaRPr lang="en-US" dirty="0" smtClean="0">
              <a:cs typeface="B Zar" pitchFamily="2" charset="-78"/>
            </a:endParaRPr>
          </a:p>
          <a:p>
            <a:r>
              <a:rPr lang="en-US" b="1" dirty="0" smtClean="0">
                <a:solidFill>
                  <a:srgbClr val="FF0000"/>
                </a:solidFill>
                <a:cs typeface="B Zar" pitchFamily="2" charset="-78"/>
              </a:rPr>
              <a:t>M</a:t>
            </a:r>
            <a:r>
              <a:rPr lang="fa-IR" dirty="0" smtClean="0">
                <a:cs typeface="B Zar" pitchFamily="2" charset="-78"/>
              </a:rPr>
              <a:t>= قابل اندازه گیری باشد، برای انجام پایش درصد آن معلوم باشد </a:t>
            </a:r>
            <a:endParaRPr lang="en-US" dirty="0" smtClean="0">
              <a:cs typeface="B Zar" pitchFamily="2" charset="-78"/>
            </a:endParaRPr>
          </a:p>
          <a:p>
            <a:r>
              <a:rPr lang="en-US" b="1" dirty="0" smtClean="0">
                <a:solidFill>
                  <a:srgbClr val="FF0000"/>
                </a:solidFill>
                <a:cs typeface="B Zar" pitchFamily="2" charset="-78"/>
              </a:rPr>
              <a:t>A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= </a:t>
            </a:r>
            <a:r>
              <a:rPr lang="fa-IR" dirty="0" smtClean="0">
                <a:cs typeface="B Zar" pitchFamily="2" charset="-78"/>
              </a:rPr>
              <a:t>مناسب وصحیح باشد. با راه کارها سازگار باشد </a:t>
            </a:r>
            <a:endParaRPr lang="en-US" dirty="0" smtClean="0">
              <a:cs typeface="B Zar" pitchFamily="2" charset="-78"/>
            </a:endParaRPr>
          </a:p>
          <a:p>
            <a:r>
              <a:rPr lang="en-US" b="1" dirty="0" smtClean="0">
                <a:solidFill>
                  <a:srgbClr val="FF0000"/>
                </a:solidFill>
                <a:cs typeface="B Zar" pitchFamily="2" charset="-78"/>
              </a:rPr>
              <a:t>R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= </a:t>
            </a:r>
            <a:r>
              <a:rPr lang="fa-IR" dirty="0" smtClean="0">
                <a:cs typeface="B Zar" pitchFamily="2" charset="-78"/>
              </a:rPr>
              <a:t>واقعی و دست یافتنی ومعنی دار باشد .</a:t>
            </a:r>
            <a:endParaRPr lang="en-US" dirty="0" smtClean="0">
              <a:cs typeface="B Zar" pitchFamily="2" charset="-78"/>
            </a:endParaRPr>
          </a:p>
          <a:p>
            <a:r>
              <a:rPr lang="en-US" b="1" dirty="0" smtClean="0">
                <a:solidFill>
                  <a:srgbClr val="FF0000"/>
                </a:solidFill>
                <a:cs typeface="B Zar" pitchFamily="2" charset="-78"/>
              </a:rPr>
              <a:t>T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= </a:t>
            </a:r>
            <a:r>
              <a:rPr lang="fa-IR" dirty="0" smtClean="0">
                <a:cs typeface="B Zar" pitchFamily="2" charset="-78"/>
              </a:rPr>
              <a:t>حاوی جدول زمانی بوده وزمان آغاز وپایان عملیات مشخص باشد .</a:t>
            </a:r>
            <a:endParaRPr lang="en-US" dirty="0" smtClean="0">
              <a:cs typeface="B Zar" pitchFamily="2" charset="-78"/>
            </a:endParaRPr>
          </a:p>
          <a:p>
            <a:r>
              <a:rPr lang="en-US" b="1" dirty="0" smtClean="0">
                <a:solidFill>
                  <a:srgbClr val="FF0000"/>
                </a:solidFill>
                <a:cs typeface="B Zar" pitchFamily="2" charset="-78"/>
              </a:rPr>
              <a:t>P</a:t>
            </a:r>
            <a:r>
              <a:rPr lang="fa-IR" b="1" dirty="0" smtClean="0">
                <a:solidFill>
                  <a:srgbClr val="FF0000"/>
                </a:solidFill>
                <a:cs typeface="B Zar" pitchFamily="2" charset="-78"/>
              </a:rPr>
              <a:t>= </a:t>
            </a:r>
            <a:r>
              <a:rPr lang="fa-IR" dirty="0" smtClean="0">
                <a:cs typeface="B Zar" pitchFamily="2" charset="-78"/>
              </a:rPr>
              <a:t>محل ومنطقه اجرایی طرح باید در هدف اختصاصی مشخص باشد . </a:t>
            </a:r>
            <a:endParaRPr lang="fa-IR" dirty="0">
              <a:cs typeface="B Zar" pitchFamily="2" charset="-78"/>
            </a:endParaRPr>
          </a:p>
        </p:txBody>
      </p:sp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0"/>
            <a:ext cx="8534400" cy="758952"/>
          </a:xfrm>
        </p:spPr>
        <p:txBody>
          <a:bodyPr>
            <a:noAutofit/>
          </a:bodyPr>
          <a:lstStyle/>
          <a:p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(</a:t>
            </a:r>
            <a:r>
              <a:rPr lang="fa-IR" sz="2000" b="1" dirty="0" smtClean="0">
                <a:solidFill>
                  <a:srgbClr val="FF0000"/>
                </a:solidFill>
                <a:cs typeface="B Zar" pitchFamily="2" charset="-78"/>
              </a:rPr>
              <a:t>جدول 3) اولویت بندی راه کارها یا استراتژی</a:t>
            </a:r>
            <a:br>
              <a:rPr lang="fa-IR" sz="2000" b="1" dirty="0" smtClean="0">
                <a:solidFill>
                  <a:srgbClr val="FF0000"/>
                </a:solidFill>
                <a:cs typeface="B Zar" pitchFamily="2" charset="-78"/>
              </a:rPr>
            </a:br>
            <a:r>
              <a:rPr lang="fa-IR" sz="2000" b="1" dirty="0" smtClean="0">
                <a:solidFill>
                  <a:srgbClr val="FF0000"/>
                </a:solidFill>
                <a:cs typeface="B Zar" pitchFamily="2" charset="-78"/>
              </a:rPr>
              <a:t>عنوان مشکل </a:t>
            </a:r>
            <a:r>
              <a:rPr lang="fa-IR" sz="2000" dirty="0" smtClean="0">
                <a:solidFill>
                  <a:schemeClr val="tx1"/>
                </a:solidFill>
                <a:cs typeface="B Zar" pitchFamily="2" charset="-78"/>
              </a:rPr>
              <a:t>...................</a:t>
            </a:r>
            <a:endParaRPr lang="fa-IR" sz="2000" dirty="0">
              <a:solidFill>
                <a:schemeClr val="tx1"/>
              </a:solidFill>
              <a:cs typeface="B Zar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4001607703"/>
              </p:ext>
            </p:extLst>
          </p:nvPr>
        </p:nvGraphicFramePr>
        <p:xfrm>
          <a:off x="142843" y="1052736"/>
          <a:ext cx="8858313" cy="5883025"/>
        </p:xfrm>
        <a:graphic>
          <a:graphicData uri="http://schemas.openxmlformats.org/drawingml/2006/table">
            <a:tbl>
              <a:tblPr rtl="1"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{073A0DAA-6AF3-43AB-8588-CEC1D06C72B9}</a:tableStyleId>
              </a:tblPr>
              <a:tblGrid>
                <a:gridCol w="759512"/>
                <a:gridCol w="3601910"/>
                <a:gridCol w="810934"/>
                <a:gridCol w="815210"/>
                <a:gridCol w="870118"/>
                <a:gridCol w="679742"/>
                <a:gridCol w="602256"/>
                <a:gridCol w="718631"/>
              </a:tblGrid>
              <a:tr h="1056083"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ردیف </a:t>
                      </a:r>
                      <a:endParaRPr lang="fa-IR" sz="16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chemeClr val="tx1"/>
                          </a:solidFill>
                          <a:cs typeface="B Zar" pitchFamily="2" charset="-78"/>
                        </a:rPr>
                        <a:t>اقدامات اجرایی</a:t>
                      </a:r>
                      <a:endParaRPr lang="fa-IR" sz="1600" dirty="0">
                        <a:solidFill>
                          <a:schemeClr val="tx1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مقبولیت </a:t>
                      </a:r>
                      <a:endParaRPr lang="fa-IR" sz="16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سهولت اجراء</a:t>
                      </a:r>
                      <a:endParaRPr lang="fa-IR" sz="16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اقتصادی </a:t>
                      </a:r>
                      <a:endParaRPr lang="fa-IR" sz="16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اثر بخشی </a:t>
                      </a:r>
                      <a:endParaRPr lang="fa-IR" sz="16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جمع</a:t>
                      </a:r>
                      <a:endParaRPr lang="fa-IR" sz="16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1600" dirty="0" smtClean="0">
                          <a:solidFill>
                            <a:srgbClr val="FF0000"/>
                          </a:solidFill>
                          <a:cs typeface="B Zar" pitchFamily="2" charset="-78"/>
                        </a:rPr>
                        <a:t>اولویت </a:t>
                      </a:r>
                      <a:endParaRPr lang="fa-IR" sz="1600" dirty="0">
                        <a:solidFill>
                          <a:srgbClr val="FF0000"/>
                        </a:solidFill>
                        <a:cs typeface="B Zar" pitchFamily="2" charset="-7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809413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1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47402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2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81312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3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8489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4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80224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5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64357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6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95745">
                <a:tc>
                  <a:txBody>
                    <a:bodyPr/>
                    <a:lstStyle/>
                    <a:p>
                      <a:pPr rtl="1"/>
                      <a:r>
                        <a:rPr lang="fa-IR" dirty="0" smtClean="0"/>
                        <a:t>7</a:t>
                      </a:r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rtl="1"/>
                      <a:endParaRPr lang="fa-I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cover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746</TotalTime>
  <Words>736</Words>
  <Application>Microsoft Office PowerPoint</Application>
  <PresentationFormat>On-screen Show (4:3)</PresentationFormat>
  <Paragraphs>195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Civic</vt:lpstr>
      <vt:lpstr>PowerPoint Presentation</vt:lpstr>
      <vt:lpstr>PowerPoint Presentation</vt:lpstr>
      <vt:lpstr>روشهای شناسایی مسأله یا مشکلات</vt:lpstr>
      <vt:lpstr>لیست بندی مشکلات بهداشتی </vt:lpstr>
      <vt:lpstr>جدول (2) اولویت بندی مسائل ومشکلات........</vt:lpstr>
      <vt:lpstr>معیارهای انتخاب اولویت:</vt:lpstr>
      <vt:lpstr>( نمودار استخوان ماهی )</vt:lpstr>
      <vt:lpstr>تعیین اهداف </vt:lpstr>
      <vt:lpstr>(جدول 3) اولویت بندی راه کارها یا استراتژی عنوان مشکل ...................</vt:lpstr>
      <vt:lpstr>PowerPoint Presentation</vt:lpstr>
      <vt:lpstr>نمودار گانت </vt:lpstr>
      <vt:lpstr>(جدول 5) پایش و ارزشیابی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وظیفه مدیریت</dc:title>
  <dc:creator>mbsh1</dc:creator>
  <cp:lastModifiedBy>almas</cp:lastModifiedBy>
  <cp:revision>145</cp:revision>
  <dcterms:created xsi:type="dcterms:W3CDTF">2014-08-10T06:06:21Z</dcterms:created>
  <dcterms:modified xsi:type="dcterms:W3CDTF">2023-03-19T05:46:20Z</dcterms:modified>
</cp:coreProperties>
</file>