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83" r:id="rId17"/>
    <p:sldId id="271" r:id="rId18"/>
    <p:sldId id="272" r:id="rId19"/>
    <p:sldId id="273" r:id="rId20"/>
    <p:sldId id="275" r:id="rId21"/>
    <p:sldId id="274" r:id="rId22"/>
    <p:sldId id="276" r:id="rId23"/>
    <p:sldId id="279" r:id="rId24"/>
    <p:sldId id="280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04" r:id="rId35"/>
    <p:sldId id="293" r:id="rId36"/>
    <p:sldId id="294" r:id="rId37"/>
    <p:sldId id="307" r:id="rId38"/>
    <p:sldId id="295" r:id="rId39"/>
    <p:sldId id="296" r:id="rId40"/>
    <p:sldId id="302" r:id="rId41"/>
    <p:sldId id="305" r:id="rId42"/>
    <p:sldId id="303" r:id="rId43"/>
    <p:sldId id="299" r:id="rId44"/>
    <p:sldId id="297" r:id="rId45"/>
    <p:sldId id="298" r:id="rId46"/>
    <p:sldId id="300" r:id="rId47"/>
    <p:sldId id="30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43051-DE1A-41BA-876F-AAC4EB85B921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1A4CA-3BE3-42F3-9A16-26609C007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A4CA-3BE3-42F3-9A16-26609C007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A4CA-3BE3-42F3-9A16-26609C0078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A4CA-3BE3-42F3-9A16-26609C0078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2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29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5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4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7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2FF4-DB5F-45AF-AE13-FE4FDAA072DF}" type="datetimeFigureOut">
              <a:rPr lang="en-US" smtClean="0"/>
              <a:t>2025-02-12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78DF19-884A-4DAC-8D41-6A525FD7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0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44" y="2071171"/>
            <a:ext cx="5842325" cy="3444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010" y="914401"/>
            <a:ext cx="8915399" cy="2787266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سبک زندگی سالم در جوانان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/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بخش اول: تغذیه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6162" y="5405340"/>
            <a:ext cx="8915399" cy="1126283"/>
          </a:xfrm>
        </p:spPr>
        <p:txBody>
          <a:bodyPr/>
          <a:lstStyle/>
          <a:p>
            <a:pPr algn="r" rtl="1"/>
            <a:r>
              <a:rPr lang="fa-IR" b="1" dirty="0" smtClean="0">
                <a:latin typeface="AP Yekan" panose="02000503030000020004" pitchFamily="2" charset="-78"/>
                <a:cs typeface="AP Yekan" panose="02000503030000020004" pitchFamily="2" charset="-78"/>
              </a:rPr>
              <a:t>منبع: کتاب راهنمای خودمراقبتی جوانان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از نظر </a:t>
            </a:r>
            <a:r>
              <a:rPr lang="fa-IR" b="1" dirty="0" smtClean="0">
                <a:cs typeface="B Nazanin" panose="00000400000000000000" pitchFamily="2" charset="-78"/>
              </a:rPr>
              <a:t>تغذیه-4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میوه های خام و متنوع در طول روز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میوه های خشک یا منجمد و کمپوت شده نیز همانند میوه های تازه ارزش غذایی بالایی دارد.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میوه به جای آب میوه به دلیل داشتن فیبر بالا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انتخاب آب میوه های طبیعی به جای آب میوه های صنعتی و دارای شکر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خرید میوه های سالم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شست و شوی دقیق میوه ها و خشک کرئن میوه ها قبل از مصرف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سریع میوه های پوست گرفته شده یا خرد شده و حتی الامکان نگهداری در یخچال تا زمان مصرف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13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از نظر </a:t>
            </a:r>
            <a:r>
              <a:rPr lang="fa-IR" b="1" dirty="0" smtClean="0">
                <a:cs typeface="B Nazanin" panose="00000400000000000000" pitchFamily="2" charset="-78"/>
              </a:rPr>
              <a:t>تغذیه-5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2756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بیماران کلیوی یا تحت درمان دیالیز و استفاده کنندکان داروهای مدر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میوه های با پتاسیم کم </a:t>
            </a:r>
            <a:r>
              <a:rPr lang="fa-IR" sz="2400" dirty="0">
                <a:cs typeface="B Nazanin" panose="00000400000000000000" pitchFamily="2" charset="-78"/>
              </a:rPr>
              <a:t>مانند لیمو، خیار، کاهو و زغال اخته استفاده کنند.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میوه ها با پوست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ظرف میوه را روی میز و در معرض دید قرار دهید تا تشویق به مصرف میوه به جای تنقلات پرکالری انجام گیرد.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ازسبزیجات متنوع تازه و خام  متناسب با فصل مخصوصا همراه با غذا جهت دریافت سبزی بیشتر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خودداری از سرخ کردن سبزی ها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گوجه، خیار،هویچ و پیاز بهترین گزینه برای سالاد فصل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شست وشوی دقیق سبزیجات</a:t>
            </a:r>
          </a:p>
        </p:txBody>
      </p:sp>
    </p:spTree>
    <p:extLst>
      <p:ext uri="{BB962C8B-B14F-4D97-AF65-F5344CB8AC3E}">
        <p14:creationId xmlns:p14="http://schemas.microsoft.com/office/powerpoint/2010/main" val="32803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از نظر </a:t>
            </a:r>
            <a:r>
              <a:rPr lang="fa-IR" b="1" dirty="0" smtClean="0">
                <a:cs typeface="B Nazanin" panose="00000400000000000000" pitchFamily="2" charset="-78"/>
              </a:rPr>
              <a:t>تغذیه-6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347" y="1604791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سبزی های تازه را بلافاصله بعد از خرد کردن بپزید.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هنگام پخت سبزی ها در ظرف را ببندید.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سبزی ها را با آب کم بپزید 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نگهداری سبزی های یخ زده بیش از دوماه سبب کم </a:t>
            </a:r>
            <a:r>
              <a:rPr lang="fa-IR" sz="2400" dirty="0" smtClean="0">
                <a:cs typeface="B Nazanin" panose="00000400000000000000" pitchFamily="2" charset="-78"/>
              </a:rPr>
              <a:t>شد</a:t>
            </a:r>
            <a:r>
              <a:rPr lang="fa-IR" sz="2400" dirty="0">
                <a:cs typeface="B Nazanin" panose="00000400000000000000" pitchFamily="2" charset="-78"/>
              </a:rPr>
              <a:t>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ارزش غذایی آنها می شود.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جوشاندن کنسرو سبزیجات قبل از مصرف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زیاد سبزی های خانواده کلم، شلغم و سویا سبب کم کاری تیروئید می شود. حرارت دادن سبب تخریب این مواد و از بین رفتن این مشکل می شود.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کاهش مصرف چربی ها و شیرینی ها و چاشنی ها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قرار ندادن روغن ها در مقابل نور یا در رطوبت و دمای بالا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عدم استفاده مجدد از روغن استفاده شده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6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از نظر </a:t>
            </a:r>
            <a:r>
              <a:rPr lang="fa-IR" b="1" dirty="0" smtClean="0">
                <a:cs typeface="B Nazanin" panose="00000400000000000000" pitchFamily="2" charset="-78"/>
              </a:rPr>
              <a:t>تغذیه-7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حرارت ندادن بیش از حد روغن ها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چربی های غیر اشباع به جای چربی های اشباع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حداقل افراد دارای اضافه وزن از مواد قندی و نوشابه ها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خشکبار ، عسل، خرما و میوه ها در افراد دارای تری گلسرید بالا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بهترین نوشیدنی آب سالم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حداقل مصرف چیپس به دلیل چربی و نمک بالا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در صورتی که مصرف سبز یهای خام سبب ایجاد مشکلات گوارشی می شود، آن را از برنامه غذایی روزانه خود حذف نکنید، بلکه سبزی پخته را جایگزین خام کنید.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1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فقر آهن و کم خوني ناشي از </a:t>
            </a:r>
            <a:r>
              <a:rPr lang="fa-IR" b="1" dirty="0" smtClean="0">
                <a:cs typeface="B Nazanin" panose="00000400000000000000" pitchFamily="2" charset="-78"/>
              </a:rPr>
              <a:t>آن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پیشگیري از کم خوني فقرآهن: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آهن یاری: </a:t>
            </a:r>
            <a:r>
              <a:rPr lang="fa-IR" sz="2400" dirty="0">
                <a:cs typeface="B Nazanin" panose="00000400000000000000" pitchFamily="2" charset="-78"/>
              </a:rPr>
              <a:t>توزیع قرص آهن در بین گروه های آسیب پذیر  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غنی سازی مواد غذایی</a:t>
            </a:r>
            <a:r>
              <a:rPr lang="fa-IR" sz="2400" dirty="0">
                <a:cs typeface="B Nazanin" panose="00000400000000000000" pitchFamily="2" charset="-78"/>
              </a:rPr>
              <a:t>: غنی سازی نان با آهن و اسید فولیک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تغذیه مناسب</a:t>
            </a:r>
            <a:r>
              <a:rPr lang="fa-IR" sz="2400" dirty="0">
                <a:cs typeface="B Nazanin" panose="00000400000000000000" pitchFamily="2" charset="-78"/>
              </a:rPr>
              <a:t>: افزایش مصرف موادی که باعث افزایش جذب آن می شوند( انواع گوشت و میوه های خشک، حبوبات، سبزی ها) و کاهش مصرف موادی که باعث کاهش جذب آهن می شوند: چای و نان های تهیه شده با جوش شیرین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مکمل یاری آهن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درمان کم خونی فقر آهن: </a:t>
            </a:r>
            <a:r>
              <a:rPr lang="fa-IR" sz="2400" dirty="0">
                <a:cs typeface="B Nazanin" panose="00000400000000000000" pitchFamily="2" charset="-78"/>
              </a:rPr>
              <a:t>مصرف قرص آن تا سه ماه بعد از اصلاح کم خونی</a:t>
            </a: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725"/>
            <a:ext cx="5415200" cy="32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پیشگیری از کم خونی فقر </a:t>
            </a:r>
            <a:r>
              <a:rPr lang="fa-IR" b="1" dirty="0" smtClean="0">
                <a:cs typeface="B Nazanin" panose="00000400000000000000" pitchFamily="2" charset="-78"/>
              </a:rPr>
              <a:t>آهن-1</a:t>
            </a:r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1909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استفاده از انواع گوشت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مواد غذایی که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قابلیت جذب آهن پایین </a:t>
            </a:r>
            <a:r>
              <a:rPr lang="fa-IR" sz="2400" dirty="0">
                <a:cs typeface="B Nazanin" panose="00000400000000000000" pitchFamily="2" charset="-78"/>
              </a:rPr>
              <a:t>دارند مانند اسفناج، حبوبات و تخم مرغ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به همراه غذاهای حاوی آهن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پروتئین </a:t>
            </a:r>
            <a:r>
              <a:rPr lang="fa-IR" sz="2400" dirty="0">
                <a:cs typeface="B Nazanin" panose="00000400000000000000" pitchFamily="2" charset="-78"/>
              </a:rPr>
              <a:t>سویا میزان جذب آهن را کاهش می دهد. برای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مصرف سویا آن را با مقداری گوشت </a:t>
            </a:r>
            <a:r>
              <a:rPr lang="fa-IR" sz="2400" dirty="0">
                <a:cs typeface="B Nazanin" panose="00000400000000000000" pitchFamily="2" charset="-78"/>
              </a:rPr>
              <a:t>مخلوط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جوانه غلات و حبوبات </a:t>
            </a:r>
            <a:r>
              <a:rPr lang="fa-IR" sz="2400" dirty="0">
                <a:cs typeface="B Nazanin" panose="00000400000000000000" pitchFamily="2" charset="-78"/>
              </a:rPr>
              <a:t>که در مقایسه با دانه های خشک خود از قابلیت جذب آهن بالاتری برخوردارند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0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پیشگیری از کم خونی فقر </a:t>
            </a:r>
            <a:r>
              <a:rPr lang="fa-IR" b="1" dirty="0" smtClean="0">
                <a:cs typeface="B Nazanin" panose="00000400000000000000" pitchFamily="2" charset="-78"/>
              </a:rPr>
              <a:t>آهن-2</a:t>
            </a:r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آبلیمو، نارنج با آبغوره در سالاد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میوه های خشک به عنوان میان وعده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پرهیز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از مصرف چای، قهوه و دم کرده های گیاهی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نیم ساعت قبل و دو ساعت بعد از غذا</a:t>
            </a: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مراجعه به پزشک در زمان احساس ضعف و رنگ پریدگی</a:t>
            </a:r>
          </a:p>
          <a:p>
            <a:pPr algn="r" rtl="1"/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39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کمبود ید و پیشگیری از آن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328" y="1626824"/>
            <a:ext cx="9984284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گواتر</a:t>
            </a:r>
            <a:r>
              <a:rPr lang="fa-IR" sz="2400" dirty="0">
                <a:cs typeface="B Nazanin" panose="00000400000000000000" pitchFamily="2" charset="-78"/>
              </a:rPr>
              <a:t> از شایع ترین عوارض کمبود ید است. گواتر به معنی بزرگ </a:t>
            </a:r>
            <a:r>
              <a:rPr lang="fa-IR" sz="2400" dirty="0" smtClean="0">
                <a:cs typeface="B Nazanin" panose="00000400000000000000" pitchFamily="2" charset="-78"/>
              </a:rPr>
              <a:t>شدن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غده تیروئید در جلوی گردن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کم کاری تیروئید در مادران </a:t>
            </a:r>
            <a:r>
              <a:rPr lang="fa-IR" sz="2400" dirty="0" smtClean="0">
                <a:cs typeface="B Nazanin" panose="00000400000000000000" pitchFamily="2" charset="-78"/>
              </a:rPr>
              <a:t>باردار باعث </a:t>
            </a:r>
            <a:r>
              <a:rPr lang="fa-IR" sz="2400" dirty="0">
                <a:cs typeface="B Nazanin" panose="00000400000000000000" pitchFamily="2" charset="-78"/>
              </a:rPr>
              <a:t>ایجاد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عقب ماندگی ذهنی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endParaRPr lang="en-US" sz="24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جسمی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لوچی چشم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کری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لالی در کودکان، سقط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و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مرده زایی </a:t>
            </a:r>
            <a:r>
              <a:rPr lang="fa-IR" sz="2400" dirty="0">
                <a:cs typeface="B Nazanin" panose="00000400000000000000" pitchFamily="2" charset="-78"/>
              </a:rPr>
              <a:t>می شود.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باعث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مشکل در تولید مثل </a:t>
            </a:r>
            <a:r>
              <a:rPr lang="fa-IR" sz="2400" dirty="0">
                <a:cs typeface="B Nazanin" panose="00000400000000000000" pitchFamily="2" charset="-78"/>
              </a:rPr>
              <a:t>می شود.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استفاداه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منابع حاوی ید </a:t>
            </a:r>
            <a:r>
              <a:rPr lang="fa-IR" sz="2400" dirty="0">
                <a:cs typeface="B Nazanin" panose="00000400000000000000" pitchFamily="2" charset="-78"/>
              </a:rPr>
              <a:t>مانند غذاهای دریایی و استفاده از نمک ید دار باعث پیشگیری از کم کاری تیروئید می شود.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نمک ید دار </a:t>
            </a:r>
            <a:r>
              <a:rPr lang="fa-IR" sz="2400" dirty="0">
                <a:cs typeface="B Nazanin" panose="00000400000000000000" pitchFamily="2" charset="-78"/>
              </a:rPr>
              <a:t>در آخر پخت غذا با حرارت کم، باعث حفظ ید موجود در غذا می شود. 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نگهداری نمک ید دار در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ظروف دربسته </a:t>
            </a:r>
            <a:r>
              <a:rPr lang="fa-IR" sz="2400" dirty="0">
                <a:cs typeface="B Nazanin" panose="00000400000000000000" pitchFamily="2" charset="-78"/>
              </a:rPr>
              <a:t>و بدون منفذ شیشه ای، پلاستیکی یا چوبی و به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دور از نور آفتاب و حرارت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42" y="-89626"/>
            <a:ext cx="46386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کمبود ویتامین </a:t>
            </a:r>
            <a:r>
              <a:rPr lang="en-US" b="1" dirty="0">
                <a:cs typeface="B Nazanin" panose="00000400000000000000" pitchFamily="2" charset="-78"/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68626"/>
            <a:ext cx="8915400" cy="3542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مهم ترین عوارض مربوط به کمبود ویتامین </a:t>
            </a:r>
            <a:r>
              <a:rPr lang="en-US" sz="2400" dirty="0">
                <a:cs typeface="B Nazanin" panose="00000400000000000000" pitchFamily="2" charset="-78"/>
              </a:rPr>
              <a:t>A</a:t>
            </a:r>
            <a:r>
              <a:rPr lang="fa-IR" sz="2400" dirty="0">
                <a:cs typeface="B Nazanin" panose="00000400000000000000" pitchFamily="2" charset="-78"/>
              </a:rPr>
              <a:t> در زمینه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بینایی</a:t>
            </a:r>
            <a:r>
              <a:rPr lang="fa-IR" sz="2400" dirty="0">
                <a:cs typeface="B Nazanin" panose="00000400000000000000" pitchFamily="2" charset="-78"/>
              </a:rPr>
              <a:t> فرد مشخص می شود.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کودکان 6 ماه تا 6 سال وک کودکان و نوجوانان مبتلا به اسهال و سرخک، مادران باردار و شیرده، نوزادان با وزن کمتر از 2500 گرم و نوزادان مادران مبتلا به کمبود ویتامین </a:t>
            </a:r>
            <a:r>
              <a:rPr lang="en-US" sz="2400" dirty="0">
                <a:cs typeface="B Nazanin" panose="00000400000000000000" pitchFamily="2" charset="-78"/>
              </a:rPr>
              <a:t>A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و ساکنین مناطق خشک به دلیل کمبود منابع گیاهی ویتامین </a:t>
            </a:r>
            <a:r>
              <a:rPr lang="en-US" sz="2400" dirty="0">
                <a:cs typeface="B Nazanin" panose="00000400000000000000" pitchFamily="2" charset="-78"/>
              </a:rPr>
              <a:t>A</a:t>
            </a:r>
            <a:r>
              <a:rPr lang="fa-IR" sz="2400" dirty="0">
                <a:cs typeface="B Nazanin" panose="00000400000000000000" pitchFamily="2" charset="-78"/>
              </a:rPr>
              <a:t> در فصول سرد در معرض خطر کمبود این ویتامین هستند.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992237" cy="24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راههای پیشگیری از کمبود ویتامین </a:t>
            </a:r>
            <a:r>
              <a:rPr lang="en-US" b="1" dirty="0">
                <a:cs typeface="B Nazanin" panose="00000400000000000000" pitchFamily="2" charset="-78"/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404801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مصرف قطره های ویتامین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A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و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D</a:t>
            </a:r>
            <a:r>
              <a:rPr lang="fa-IR" sz="2400" dirty="0">
                <a:cs typeface="B Nazanin" panose="00000400000000000000" pitchFamily="2" charset="-78"/>
              </a:rPr>
              <a:t> در شیر خواران شروع از 5-3 روزگی تا پایان دو سالگی) و در مادران باردار از ماه چهارم بارداری تا سه ماه بعد از زایمان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منابع غذایی سرشار از ویتامین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A</a:t>
            </a:r>
            <a:r>
              <a:rPr lang="fa-IR" sz="2400" dirty="0">
                <a:cs typeface="B Nazanin" panose="00000400000000000000" pitchFamily="2" charset="-78"/>
              </a:rPr>
              <a:t>( شیر، زرده تخم مرغ، کره، سبزیهای زردو نارنجی)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مکمل های خوراکی ویتامین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A</a:t>
            </a:r>
            <a:endParaRPr lang="fa-IR" sz="24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هویچ خام </a:t>
            </a:r>
            <a:r>
              <a:rPr lang="fa-IR" sz="2400" dirty="0">
                <a:cs typeface="B Nazanin" panose="00000400000000000000" pitchFamily="2" charset="-78"/>
              </a:rPr>
              <a:t>به عنوان یک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منبع ارزان و سرشار از ویتامین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A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است از آن به عنوان میان وعده در سالاد و یا به صورت پخته در غذا استفاده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در صورت کاهش دید در شب به پزشک مراجعه کنید.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7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هرم غذایی</a:t>
            </a:r>
            <a:br>
              <a:rPr lang="fa-IR" b="1" dirty="0" smtClean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هرم غذایی ابزار ساده ای است که گروه های غذایی را نشان می دهد.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انواع غذاها در 6 گروه اصلی غذایی طبقه بندی می شوند: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1 </a:t>
            </a:r>
            <a:r>
              <a:rPr lang="fa-IR" sz="2400" dirty="0">
                <a:cs typeface="B Nazanin" panose="00000400000000000000" pitchFamily="2" charset="-78"/>
              </a:rPr>
              <a:t>گرو ه نان و غلات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2 </a:t>
            </a:r>
            <a:r>
              <a:rPr lang="fa-IR" sz="2400" dirty="0">
                <a:cs typeface="B Nazanin" panose="00000400000000000000" pitchFamily="2" charset="-78"/>
              </a:rPr>
              <a:t>گروه سبزی ها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3 </a:t>
            </a:r>
            <a:r>
              <a:rPr lang="fa-IR" sz="2400" dirty="0">
                <a:cs typeface="B Nazanin" panose="00000400000000000000" pitchFamily="2" charset="-78"/>
              </a:rPr>
              <a:t>گروه میو </a:t>
            </a:r>
            <a:r>
              <a:rPr lang="fa-IR" sz="2400" dirty="0" smtClean="0">
                <a:cs typeface="B Nazanin" panose="00000400000000000000" pitchFamily="2" charset="-78"/>
              </a:rPr>
              <a:t>ه ها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4 </a:t>
            </a:r>
            <a:r>
              <a:rPr lang="fa-IR" sz="2400" dirty="0">
                <a:cs typeface="B Nazanin" panose="00000400000000000000" pitchFamily="2" charset="-78"/>
              </a:rPr>
              <a:t>گروه شیر و لبنیات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5 </a:t>
            </a:r>
            <a:r>
              <a:rPr lang="fa-IR" sz="2400" dirty="0">
                <a:cs typeface="B Nazanin" panose="00000400000000000000" pitchFamily="2" charset="-78"/>
              </a:rPr>
              <a:t>گروه گوشت و تخم مرغ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6 </a:t>
            </a:r>
            <a:r>
              <a:rPr lang="fa-IR" sz="2400" dirty="0">
                <a:cs typeface="B Nazanin" panose="00000400000000000000" pitchFamily="2" charset="-78"/>
              </a:rPr>
              <a:t>گروه حبوبات و مغزها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84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کمبود روی و پیشگیری از آن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روی</a:t>
            </a:r>
            <a:r>
              <a:rPr lang="fa-IR" sz="2400" dirty="0">
                <a:cs typeface="B Nazanin" panose="00000400000000000000" pitchFamily="2" charset="-78"/>
              </a:rPr>
              <a:t> نقش مهمی در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ایمنی بدن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بهبود زخم ها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کارکرد حواس بویایی و چشایی </a:t>
            </a:r>
            <a:r>
              <a:rPr lang="fa-IR" sz="2400" dirty="0">
                <a:cs typeface="B Nazanin" panose="00000400000000000000" pitchFamily="2" charset="-78"/>
              </a:rPr>
              <a:t>دارد و برای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رشد و نمو دوران جنینی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کودکی ونوجوانی </a:t>
            </a:r>
            <a:r>
              <a:rPr lang="fa-IR" sz="2400" dirty="0">
                <a:cs typeface="B Nazanin" panose="00000400000000000000" pitchFamily="2" charset="-78"/>
              </a:rPr>
              <a:t>ضروری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گوشت قرمز، مرغ و ماهی ، حبوبات، مغزها، شیر و لبنیات منابع غنی روی هستند.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5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4" y="-18183"/>
            <a:ext cx="3810331" cy="2287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کمبود کلسیم و پیشگیری از </a:t>
            </a:r>
            <a:r>
              <a:rPr lang="fa-IR" b="1" dirty="0" smtClean="0">
                <a:cs typeface="B Nazanin" panose="00000400000000000000" pitchFamily="2" charset="-78"/>
              </a:rPr>
              <a:t>آن-1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6824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کلسیم</a:t>
            </a:r>
            <a:r>
              <a:rPr lang="fa-IR" sz="2400" dirty="0">
                <a:cs typeface="B Nazanin" panose="00000400000000000000" pitchFamily="2" charset="-78"/>
              </a:rPr>
              <a:t> در استخوان ها ذخیره شده و برای فعالیت قلب و ماهیچه ها لازم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کلسیم برای جذب به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ویتامین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D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نیاز دارد که در مواد غذایی مانند کره وجود داشته و در بدن در معرض نور آفتاب ساخته می شود.شیر و لبنیات از منابع اصلی تامین کلسیم هستند. سبزی هایی مانند اسفناج، ماهی ساردین و کیلکا که با ایتخوان خورده می شوند منابع غذایی کلسیم هستند.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کمبود دریافت کلسیم در زنان ایرانی شایع است.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همه افراد 1000 میلی گرم در روز به کلسیم نیاز دارند</a:t>
            </a:r>
            <a:r>
              <a:rPr lang="fa-IR" sz="2400" dirty="0">
                <a:cs typeface="B Nazanin" panose="00000400000000000000" pitchFamily="2" charset="-78"/>
              </a:rPr>
              <a:t>. نوجوانان در سن بلوغ و زنان باردار 1200 میلی گرم در روز و زنان شیرده 1300 میلی گرم در روز به کلسیم نیاز دارند.هر لیوان شیر 300 </a:t>
            </a:r>
            <a:r>
              <a:rPr lang="fa-IR" sz="2400" dirty="0" smtClean="0">
                <a:cs typeface="B Nazanin" panose="00000400000000000000" pitchFamily="2" charset="-78"/>
              </a:rPr>
              <a:t>میلی </a:t>
            </a:r>
            <a:r>
              <a:rPr lang="fa-IR" sz="2400" dirty="0">
                <a:cs typeface="B Nazanin" panose="00000400000000000000" pitchFamily="2" charset="-78"/>
              </a:rPr>
              <a:t>گرم کلسیم دارد. استفاده از شیر و لبنیات کم چرب توصیه می شود.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62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کمبود کلسیم و پیشگیری از </a:t>
            </a:r>
            <a:r>
              <a:rPr lang="fa-IR" b="1" dirty="0" smtClean="0">
                <a:cs typeface="B Nazanin" panose="00000400000000000000" pitchFamily="2" charset="-78"/>
              </a:rPr>
              <a:t>آن-2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03094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کندی رشد و کوتاه ماندن قد، به خطر افتادن سلامت دندان ها و پوکی استخوان( که منجر به دردهای استخوانی یا شکستگی استخوان ها می شود.)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کلسیم در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تنظیم فشار خون </a:t>
            </a:r>
            <a:r>
              <a:rPr lang="fa-IR" sz="2400" dirty="0">
                <a:cs typeface="B Nazanin" panose="00000400000000000000" pitchFamily="2" charset="-78"/>
              </a:rPr>
              <a:t>موثر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غذاهای حاوی پروتئین، کافئین و نمک، باعث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دفع کلسیم </a:t>
            </a:r>
            <a:r>
              <a:rPr lang="fa-IR" sz="2400" dirty="0">
                <a:cs typeface="B Nazanin" panose="00000400000000000000" pitchFamily="2" charset="-78"/>
              </a:rPr>
              <a:t>می شوند. </a:t>
            </a:r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سیگار و کمبود ویتامین از عوامل کاهش جذب کلسیم هستند.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بیماران کلیوی کمبود ویتامین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D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شایع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75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کمبود کلسیم و پیشگیری از </a:t>
            </a:r>
            <a:r>
              <a:rPr lang="fa-IR" b="1" dirty="0" smtClean="0">
                <a:cs typeface="B Nazanin" panose="00000400000000000000" pitchFamily="2" charset="-78"/>
              </a:rPr>
              <a:t>آن-3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1908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افراد مبتلا به سنگ کلیه، دچار سنگ هایی از جنس اگزالات کلسیم هستند. این افراد به جای محدود کردن مصرف غذاهای حاوی کلسیم، باید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غذاهای حاوی اگزالات مانند اسفناج، گردو و ... را کمتر مصرف کنند </a:t>
            </a:r>
            <a:r>
              <a:rPr lang="fa-IR" sz="2400" dirty="0">
                <a:cs typeface="B Nazanin" panose="00000400000000000000" pitchFamily="2" charset="-78"/>
              </a:rPr>
              <a:t>و آب فراوان بنوشند تا کریستالهای اگزالات کلسیم در کلیه آن ها رسوب نکند و از سویی دچار عوارض ناشی از کمبود کلسیم نشوند.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افرادی که به لاکتوز </a:t>
            </a:r>
            <a:r>
              <a:rPr lang="fa-IR" sz="2400" dirty="0" smtClean="0">
                <a:cs typeface="B Nazanin" panose="00000400000000000000" pitchFamily="2" charset="-78"/>
              </a:rPr>
              <a:t>شیر </a:t>
            </a:r>
            <a:r>
              <a:rPr lang="fa-IR" sz="2400" dirty="0">
                <a:cs typeface="B Nazanin" panose="00000400000000000000" pitchFamily="2" charset="-78"/>
              </a:rPr>
              <a:t>حساسیت دارند می توانند از محصولات لبنی فاقد لاکتوز استفاده کنند.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کسانی که به پروتئین شیر حساست دارند باید از مکمل های کلسیم استفاده کنند.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7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85" y="1245129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چاقی و کنترل وزن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972" y="2684442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چاقي و </a:t>
            </a:r>
            <a:r>
              <a:rPr lang="fa-IR" sz="2400" dirty="0" smtClean="0">
                <a:cs typeface="B Nazanin" panose="00000400000000000000" pitchFamily="2" charset="-78"/>
              </a:rPr>
              <a:t>اضافه </a:t>
            </a:r>
            <a:r>
              <a:rPr lang="fa-IR" sz="2400" dirty="0">
                <a:cs typeface="B Nazanin" panose="00000400000000000000" pitchFamily="2" charset="-78"/>
              </a:rPr>
              <a:t>وزن در دوران نوجواني و جواني از اهمیت خاصي برخوردار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چرا که اغلب افراد چاق، در بزرگسالي هم چاق خواهند بود و در معرض بیمار يهاي متعدد قرار خواهند گرفت. از سوي دیگر چاقي تأثیر منفي بر ظاهر افراد دارد.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از آنجا که در سنین جوانی افراد به ظاهر خود توجه خاص نشان می دهند داشتن ظاهر نامناسب سبب مي شود تا درگیر مشکلات روحي شده و یا با استفاده از رژیم هاي نامناسب براي کاهش وزن، به سلامت خود لطمه بزنند.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چاقي با ابتلا به بیمار يهایي چون دیابت، بیمار يهاي قلبی و سرطان در ارتباط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آمارها نشان می دهند، سال 2010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عارضه چاقی سه برابر بیش از سوءتغذیه افراد را به کام مرگ کشانده است.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1945" cy="25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عوامل موثر در چاقی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علل ژنتیک: </a:t>
            </a:r>
            <a:r>
              <a:rPr lang="fa-IR" sz="2400" dirty="0">
                <a:cs typeface="B Nazanin" panose="00000400000000000000" pitchFamily="2" charset="-78"/>
              </a:rPr>
              <a:t>بروز چاقی در فرزندان و نزدیکان افراد چاق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علل محیطی: </a:t>
            </a:r>
            <a:r>
              <a:rPr lang="fa-IR" sz="2400" dirty="0">
                <a:cs typeface="B Nazanin" panose="00000400000000000000" pitchFamily="2" charset="-78"/>
              </a:rPr>
              <a:t>عادات غذایی و میزان فعالیت بدنی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علل روانی: </a:t>
            </a:r>
            <a:r>
              <a:rPr lang="fa-IR" sz="2400" dirty="0">
                <a:cs typeface="B Nazanin" panose="00000400000000000000" pitchFamily="2" charset="-78"/>
              </a:rPr>
              <a:t>افسردگی، اضطراب، خشم و ناراحتی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بیماری های جسمی: </a:t>
            </a:r>
            <a:r>
              <a:rPr lang="fa-IR" sz="2400" dirty="0">
                <a:cs typeface="B Nazanin" panose="00000400000000000000" pitchFamily="2" charset="-78"/>
              </a:rPr>
              <a:t>کم کاری تیروئید و بیماری کوشینگ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داروها: </a:t>
            </a:r>
            <a:r>
              <a:rPr lang="fa-IR" sz="2400" dirty="0">
                <a:cs typeface="B Nazanin" panose="00000400000000000000" pitchFamily="2" charset="-78"/>
              </a:rPr>
              <a:t>داروهای ضد افسردگی و کورتون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84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عوارض چاقی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بروز فشار خون بالا و خطر سکته مغزی: </a:t>
            </a:r>
            <a:r>
              <a:rPr lang="fa-IR" sz="2400" dirty="0">
                <a:cs typeface="B Nazanin" panose="00000400000000000000" pitchFamily="2" charset="-78"/>
              </a:rPr>
              <a:t>دو برابر افراد عادی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دیابت:</a:t>
            </a:r>
            <a:r>
              <a:rPr lang="fa-IR" sz="2400" dirty="0">
                <a:cs typeface="B Nazanin" panose="00000400000000000000" pitchFamily="2" charset="-78"/>
              </a:rPr>
              <a:t> 4 برابر بیشتر از افراد میانسال با </a:t>
            </a:r>
            <a:r>
              <a:rPr lang="fa-IR" sz="2400" dirty="0" smtClean="0">
                <a:cs typeface="B Nazanin" panose="00000400000000000000" pitchFamily="2" charset="-78"/>
              </a:rPr>
              <a:t>وزن </a:t>
            </a:r>
            <a:r>
              <a:rPr lang="fa-IR" sz="2400" dirty="0">
                <a:cs typeface="B Nazanin" panose="00000400000000000000" pitchFamily="2" charset="-78"/>
              </a:rPr>
              <a:t>طبیعی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سکته قلبی: </a:t>
            </a:r>
            <a:r>
              <a:rPr lang="fa-IR" sz="2400" dirty="0">
                <a:cs typeface="B Nazanin" panose="00000400000000000000" pitchFamily="2" charset="-78"/>
              </a:rPr>
              <a:t>در مردان چاق کمتر از 45 سال، دو برابر مردان همسال با وزن عادی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سنگ کیسه صفرا: </a:t>
            </a:r>
            <a:r>
              <a:rPr lang="fa-IR" sz="2400" dirty="0">
                <a:cs typeface="B Nazanin" panose="00000400000000000000" pitchFamily="2" charset="-78"/>
              </a:rPr>
              <a:t>در زنان میانسال چاق 3 برابر شایع تر از زنان همسال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سرطان پستان، کلیه، رحم و روده بزرگ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99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نحوه محاسبه اضافه وزن و چاقی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شاخص توده بدنی(</a:t>
            </a:r>
            <a:r>
              <a:rPr lang="en-US" sz="2400" dirty="0" smtClean="0">
                <a:cs typeface="B Nazanin" panose="00000400000000000000" pitchFamily="2" charset="-78"/>
              </a:rPr>
              <a:t> BMI</a:t>
            </a:r>
            <a:r>
              <a:rPr lang="fa-IR" sz="2400" dirty="0" smtClean="0">
                <a:cs typeface="B Nazanin" panose="00000400000000000000" pitchFamily="2" charset="-78"/>
              </a:rPr>
              <a:t>): مبنای تصمیم گیری پزشکی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شاخص توده </a:t>
            </a:r>
            <a:r>
              <a:rPr lang="fa-IR" sz="2400" b="1" i="1" dirty="0" smtClean="0">
                <a:cs typeface="B Nazanin" panose="00000400000000000000" pitchFamily="2" charset="-78"/>
              </a:rPr>
              <a:t>بدنی =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891489" y="3584945"/>
            <a:ext cx="41533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03346" y="3189116"/>
            <a:ext cx="235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وزن بر حسب کیلو گرم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3345" y="3699245"/>
            <a:ext cx="294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i="1" dirty="0"/>
              <a:t> قد( </a:t>
            </a:r>
            <a:r>
              <a:rPr lang="fa-IR" i="1" dirty="0" smtClean="0"/>
              <a:t>متر)* قد(متر</a:t>
            </a:r>
            <a:r>
              <a:rPr lang="fa-IR" i="1" dirty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77" y="624110"/>
            <a:ext cx="33718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اصول کنترل و کاهش وزن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کاهش میزان کالري دریافتي و افزایش فعالیت بدني روش صحیح کاهش وزن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حداکثر کاهش وزن مجاز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در طول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یک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هفته 700- 500گرم</a:t>
            </a:r>
            <a:r>
              <a:rPr lang="fa-IR" sz="2400" dirty="0">
                <a:cs typeface="B Nazanin" panose="00000400000000000000" pitchFamily="2" charset="-78"/>
              </a:rPr>
              <a:t> معادل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2 تا 3 کیلوگرم در ماه </a:t>
            </a:r>
            <a:r>
              <a:rPr lang="fa-IR" sz="2400" dirty="0">
                <a:cs typeface="B Nazanin" panose="00000400000000000000" pitchFamily="2" charset="-78"/>
              </a:rPr>
              <a:t>است.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کاهش وزن با سرعت بیشتراز این ممکن است پایدار نباشد. به علاوه، پس از کاهش وزن سعي کنید با یک رژیم غذایي متعادل و مناسب و همراه با فعالیت بدني، وزن خود را پایدار نگه دارید.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4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برای کاهش و کنترل </a:t>
            </a:r>
            <a:r>
              <a:rPr lang="fa-IR" b="1" dirty="0" smtClean="0">
                <a:cs typeface="B Nazanin" panose="00000400000000000000" pitchFamily="2" charset="-78"/>
              </a:rPr>
              <a:t>وزن-1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5808"/>
            <a:ext cx="8915400" cy="43879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عادت دادن کودکان به مصرف غذاهای کم نمک، کم چرب و کم شیرین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محاسبه شاخص توده بدنی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توجه به اندازه دور کمر خود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کاهش رژیم های غذایی حاوی کربو هیدرات و چربی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عدم استفاده از دارو برای کاهش وزن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انجام ورزش های هوازی به مدت 50-30 دقیقه، 5-3 بار در </a:t>
            </a:r>
            <a:r>
              <a:rPr lang="fa-IR" sz="2400" dirty="0" smtClean="0">
                <a:cs typeface="B Nazanin" panose="00000400000000000000" pitchFamily="2" charset="-78"/>
              </a:rPr>
              <a:t>هفته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کاهش حداکثر 10% وزن در طی یک دوره 6 ماهه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وزن کردن منظم و هفتگی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45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هرم غذایی</a:t>
            </a:r>
            <a:br>
              <a:rPr lang="fa-IR" b="1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75412" y="1417504"/>
            <a:ext cx="9932913" cy="3777622"/>
          </a:xfrm>
        </p:spPr>
        <p:txBody>
          <a:bodyPr vert="horz" lIns="91440" tIns="45720" rIns="91440" bIns="45720" rtlCol="0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هر یک از گروههای غذایی مصرفی دارای مقادیر مختلفی از مواد غذایی (هیدرات کربن، چربی، پروتئین، ویتامین و مواد معدنی ) هستند اما نسبت این مواد در غذاهای مختلف متفاوت است و بسته به اینکه چه نسبتی از کدام یک از مواد غذایی را دارا هستند نقش خود را در </a:t>
            </a:r>
            <a:r>
              <a:rPr lang="fa-IR" sz="2400" dirty="0" smtClean="0">
                <a:cs typeface="B Nazanin" panose="00000400000000000000" pitchFamily="2" charset="-78"/>
              </a:rPr>
              <a:t>تامین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انرژی</a:t>
            </a:r>
            <a:r>
              <a:rPr lang="fa-IR" sz="2400" dirty="0">
                <a:cs typeface="B Nazanin" panose="00000400000000000000" pitchFamily="2" charset="-78"/>
              </a:rPr>
              <a:t>، رشد و حفظ سلامت بدن ایفا می کنند.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</a:t>
            </a:r>
            <a:r>
              <a:rPr lang="fa-IR" sz="2400" dirty="0" smtClean="0">
                <a:cs typeface="B Nazanin" panose="00000400000000000000" pitchFamily="2" charset="-78"/>
              </a:rPr>
              <a:t>لاوه </a:t>
            </a:r>
            <a:r>
              <a:rPr lang="fa-IR" sz="2400" dirty="0">
                <a:cs typeface="B Nazanin" panose="00000400000000000000" pitchFamily="2" charset="-78"/>
              </a:rPr>
              <a:t>بر 6 گروه اصلی، گروه قندها و چربی ها هم در راس هرم مواد غذایی وجود دارند که همواره توصیه می شوند کم مصرف شوند.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هرم غذایی نسبت تقریبی هر کدام از گروه های غذایی را </a:t>
            </a:r>
            <a:r>
              <a:rPr lang="fa-IR" sz="2400" dirty="0" smtClean="0">
                <a:cs typeface="B Nazanin" panose="00000400000000000000" pitchFamily="2" charset="-78"/>
              </a:rPr>
              <a:t>در یک </a:t>
            </a:r>
            <a:r>
              <a:rPr lang="fa-IR" sz="2400" dirty="0">
                <a:cs typeface="B Nazanin" panose="00000400000000000000" pitchFamily="2" charset="-78"/>
              </a:rPr>
              <a:t>رژیم متعادل روزانه نشان می دهد: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بالاترین سهم به نان و غلات و کمترین آن مربوط به چربی ها است. سبزی ها، میوه ها و لبنیات در مقام های بعدی و سپس گوشت  حبوبات و در آخر گروه چربی ها قرار می گیرند.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مقیاس سنجش مقدار مورد نیاز مواد غذایی « واحد» است که دارای اندازه تعریف شده معینی است.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82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007" y="1575412"/>
            <a:ext cx="10193605" cy="43358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در رژیم غذایی خود تمام انواع غذاها را داشته باشید و هرگز یک گروه غذایی را حذف نکنید.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بشقاب غذای خود را کوچک انتخاب کنید و هنگام غذا خوردن غذا را کاملا جویده و آهسته غذا بخورید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>
                <a:cs typeface="B Nazanin" panose="00000400000000000000" pitchFamily="2" charset="-78"/>
              </a:rPr>
              <a:t>حین غذا خوردن تماشای تلویزیون و مطالعه نداشته باشید.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میزان کافی آب بنوشید.( مخصوصا در زمان گرسنگی) و درین غذا آب نخورید.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فعالیت بدنی روزانه و منظم داشته باشید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غذاهایی که سبب تحریک غذا خوردن شما می شود را از دسترس خارج کنید.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هنگام گرسنگی به فروشگاه نروید.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از گذاشتن قابلمه سر سفره خودداری کنید.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89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برای کاهش و کنترل </a:t>
            </a:r>
            <a:r>
              <a:rPr lang="fa-IR" b="1" dirty="0" smtClean="0">
                <a:cs typeface="B Nazanin" panose="00000400000000000000" pitchFamily="2" charset="-78"/>
              </a:rPr>
              <a:t>وزن-2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7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260" y="1531345"/>
            <a:ext cx="10028352" cy="53266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وعده های غذایی را در ساعت معین و به طور منظم مصرف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قبل از سیر شدن دست از غذا بکشید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بلافاصله </a:t>
            </a:r>
            <a:r>
              <a:rPr lang="fa-IR" sz="2400" dirty="0">
                <a:cs typeface="B Nazanin" panose="00000400000000000000" pitchFamily="2" charset="-78"/>
              </a:rPr>
              <a:t>پس از مصرف غذا، میز یا سفره را ترك کنید.</a:t>
            </a: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مصرف روغن در غذا را به حداقل برسانید. تا حد امکان از غذاهای بخارپز،کبابی و آب پز استفاده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جای مصرف نوشابه های شیرین و گازدار، از آب و یا دوغ کم نمک و بدون گاز استفاده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میو ه ها را با پوست میل کنید تا فیبر بیشتری دریافت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از مصرف ته دیگ خودداری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چای را کاهش دهید. یا چای کم رنگ بنوشید تا از مصرف قند کاسته شود.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برای کاهش و کنترل </a:t>
            </a:r>
            <a:r>
              <a:rPr lang="fa-IR" b="1" dirty="0" smtClean="0">
                <a:cs typeface="B Nazanin" panose="00000400000000000000" pitchFamily="2" charset="-78"/>
              </a:rPr>
              <a:t>وزن-3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6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957" y="1498294"/>
            <a:ext cx="10226655" cy="44129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روزانه 5 وعده میوه و سبزی بخورید.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ابنیات کم </a:t>
            </a:r>
            <a:r>
              <a:rPr lang="fa-IR" sz="2400" dirty="0" smtClean="0">
                <a:cs typeface="B Nazanin" panose="00000400000000000000" pitchFamily="2" charset="-78"/>
              </a:rPr>
              <a:t>بخورید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smtClean="0">
                <a:cs typeface="B Nazanin" panose="00000400000000000000" pitchFamily="2" charset="-78"/>
              </a:rPr>
              <a:t>گوشت </a:t>
            </a:r>
            <a:r>
              <a:rPr lang="fa-IR" sz="2400" dirty="0">
                <a:cs typeface="B Nazanin" panose="00000400000000000000" pitchFamily="2" charset="-78"/>
              </a:rPr>
              <a:t>های کم چرب استفاده کنید و پیش از پخت مرغ پوست آن را جدا کنید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dirty="0">
                <a:cs typeface="B Nazanin" panose="00000400000000000000" pitchFamily="2" charset="-78"/>
              </a:rPr>
              <a:t>جای گوشت قرمز، از گوشت مرغ و ماهی استفاده کنید و 3-2 با در هفته ماهی مصرف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جای روغن جامد از روغن مایع استفاده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غذاهای آماده و بسته بندی شده را به حداقل برسانید.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جای سس های پر چرب با مخلوط کردن ماست کم چرب، آب لیمو، سرکه یا آب نارنج، کمی نمک و فلفل و سبزی های معطر و روغن زیتون و سالاد سالم در منزل تهیه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جایگزین کردن نان سبوس دار به جای نان سفید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سالاد و سبزی در واعده های غذایی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برای کاهش و کنترل </a:t>
            </a:r>
            <a:r>
              <a:rPr lang="fa-IR" b="1" dirty="0" smtClean="0">
                <a:cs typeface="B Nazanin" panose="00000400000000000000" pitchFamily="2" charset="-78"/>
              </a:rPr>
              <a:t>وزن-4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30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908" y="1399143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اختلالات روانی مرتبط با غذا </a:t>
            </a:r>
            <a:r>
              <a:rPr lang="fa-IR" b="1" dirty="0" smtClean="0">
                <a:cs typeface="B Nazanin" panose="00000400000000000000" pitchFamily="2" charset="-78"/>
              </a:rPr>
              <a:t>خوردن-1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328" y="3080378"/>
            <a:ext cx="978128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اختلالات غذا خوردن، شامل طیف وسیعی از مشکلات جسمی، روانی و ویژگی های اجتماعی است.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اختلالات خوردن می توانند با تغییر الگوی غذیی و در نتیجه دریافت نامطلوب مواد مغذی باعث ایجاد اختلالات مرتبط با تغذیه شوند و سلامتی فرد را با مکانیسم های متعدد و متفاوتی تهدید کنند.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جوانان و نوجوانان به ویژه دختران به وزن وشکل بدن خود توجه دارند.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772416" cy="27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6167"/>
            <a:ext cx="8915400" cy="43650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 rtl="1">
              <a:buNone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بی اشتهایی عصبی</a:t>
            </a: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علل:   </a:t>
            </a:r>
            <a:r>
              <a:rPr lang="fa-IR" sz="2400" dirty="0">
                <a:cs typeface="B Nazanin" panose="00000400000000000000" pitchFamily="2" charset="-78"/>
              </a:rPr>
              <a:t>عوامل ژنتیکی: زنان بیشتر از مردان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عوامی زیستی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عوامل محیطی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عوامل روانشناختی</a:t>
            </a: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علائم: </a:t>
            </a:r>
            <a:r>
              <a:rPr lang="fa-IR" sz="2400" dirty="0">
                <a:cs typeface="B Nazanin" panose="00000400000000000000" pitchFamily="2" charset="-78"/>
              </a:rPr>
              <a:t>کاهش وزن و لاغری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نگرانی بیش از حد در مورد چاقی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عقب افتادن یا قطع دوره های عادت </a:t>
            </a:r>
            <a:r>
              <a:rPr lang="fa-IR" sz="2400" dirty="0" smtClean="0">
                <a:cs typeface="B Nazanin" panose="00000400000000000000" pitchFamily="2" charset="-78"/>
              </a:rPr>
              <a:t>ماهانه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5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اختلالات روانی مرتبط با غذا </a:t>
            </a:r>
            <a:r>
              <a:rPr lang="fa-IR" b="1" dirty="0" smtClean="0">
                <a:cs typeface="B Nazanin" panose="00000400000000000000" pitchFamily="2" charset="-78"/>
              </a:rPr>
              <a:t>خوردن-2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05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6167"/>
            <a:ext cx="8915400" cy="43650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 rtl="1">
              <a:buNone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بی اشتهایی عصبی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عقب </a:t>
            </a:r>
            <a:r>
              <a:rPr lang="fa-IR" sz="2400" dirty="0">
                <a:cs typeface="B Nazanin" panose="00000400000000000000" pitchFamily="2" charset="-78"/>
              </a:rPr>
              <a:t>افتادن یا قطع دوره های عادت ماهانه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اجتناب از غذا خوردن در حضور دیگران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اصرار بر حفظ یک </a:t>
            </a:r>
            <a:r>
              <a:rPr lang="fa-IR" sz="2400" dirty="0" smtClean="0">
                <a:cs typeface="B Nazanin" panose="00000400000000000000" pitchFamily="2" charset="-78"/>
              </a:rPr>
              <a:t>رژیم </a:t>
            </a:r>
            <a:r>
              <a:rPr lang="fa-IR" sz="2400" dirty="0">
                <a:cs typeface="B Nazanin" panose="00000400000000000000" pitchFamily="2" charset="-78"/>
              </a:rPr>
              <a:t>غذایی بسیار کم کالری و محدود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خلق افسرده یا مضطرب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کاهش کارایی فردی و اجتماعی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داروهای ملین و مدر و یا فعالیت بدنی شدید برای کاهش وزن</a:t>
            </a: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درمان: </a:t>
            </a:r>
            <a:r>
              <a:rPr lang="fa-IR" sz="2400" dirty="0">
                <a:cs typeface="B Nazanin" panose="00000400000000000000" pitchFamily="2" charset="-78"/>
              </a:rPr>
              <a:t>مراجعه به روانپزشک یا روانشناس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50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اختلالات روانی مرتبط با غذا </a:t>
            </a:r>
            <a:r>
              <a:rPr lang="fa-IR" b="1" dirty="0" smtClean="0">
                <a:cs typeface="B Nazanin" panose="00000400000000000000" pitchFamily="2" charset="-78"/>
              </a:rPr>
              <a:t>خوردن-3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0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058291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اختلالات روانی مرتبط با غذا </a:t>
            </a:r>
            <a:r>
              <a:rPr lang="fa-IR" b="1" dirty="0" smtClean="0">
                <a:cs typeface="B Nazanin" panose="00000400000000000000" pitchFamily="2" charset="-78"/>
              </a:rPr>
              <a:t>خوردن-4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665" y="2339181"/>
            <a:ext cx="9763947" cy="4398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buNone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پرخوری عصبی:</a:t>
            </a: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علل: </a:t>
            </a:r>
            <a:r>
              <a:rPr lang="fa-IR" sz="2400" dirty="0">
                <a:cs typeface="B Nazanin" panose="00000400000000000000" pitchFamily="2" charset="-78"/>
              </a:rPr>
              <a:t>ژنتیکی، زیستی، محیطی و روان شناختی</a:t>
            </a: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علائم: </a:t>
            </a:r>
            <a:r>
              <a:rPr lang="fa-IR" sz="2400" dirty="0">
                <a:cs typeface="B Nazanin" panose="00000400000000000000" pitchFamily="2" charset="-78"/>
              </a:rPr>
              <a:t>نادرست بودن رفتار افراد مبتلا به پرخوری عصبی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(</a:t>
            </a:r>
            <a:r>
              <a:rPr lang="fa-IR" sz="2400" dirty="0">
                <a:cs typeface="B Nazanin" panose="00000400000000000000" pitchFamily="2" charset="-78"/>
              </a:rPr>
              <a:t>برخواستن ناگهانی از سر سفره، رفتن به دستشویی، استفراغ ها و یا اسهال مکرر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این علائم در پی بحران های عاطفی و عصبی مانند ناراحتی، خشم، عصبانیت و غصه دار شدن تشدید می شود.</a:t>
            </a:r>
          </a:p>
          <a:p>
            <a:pPr algn="r" rtl="1"/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درمان: </a:t>
            </a:r>
            <a:r>
              <a:rPr lang="fa-IR" sz="2400" dirty="0">
                <a:cs typeface="B Nazanin" panose="00000400000000000000" pitchFamily="2" charset="-78"/>
              </a:rPr>
              <a:t>استفاده از دارو و مشاوره روان درمانی توسط روانپزشک و </a:t>
            </a:r>
            <a:r>
              <a:rPr lang="fa-IR" sz="2400" dirty="0" smtClean="0">
                <a:cs typeface="B Nazanin" panose="00000400000000000000" pitchFamily="2" charset="-78"/>
              </a:rPr>
              <a:t>روانشناس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انتخاب شیوه زندگی در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25-15 سالگی </a:t>
            </a:r>
            <a:r>
              <a:rPr lang="fa-IR" sz="2400" dirty="0" smtClean="0">
                <a:cs typeface="B Nazanin" panose="00000400000000000000" pitchFamily="2" charset="-78"/>
              </a:rPr>
              <a:t>تا پایان عمر ثابت می ماند.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" y="1"/>
            <a:ext cx="4544571" cy="33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193" y="1201298"/>
            <a:ext cx="8915399" cy="2258456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سبک زندگی سالم درجوانان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/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بخش دوم: بهداشت مواد غذایی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AP Yekan" panose="02000503030000020004" pitchFamily="2" charset="-78"/>
                <a:cs typeface="AP Yekan" panose="02000503030000020004" pitchFamily="2" charset="-78"/>
              </a:rPr>
              <a:t>منبع: کتاب راهنمای خودمراقبتی جوانان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023" y="0"/>
            <a:ext cx="5510977" cy="43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بهداشت مواد غذایی</a:t>
            </a:r>
            <a:endParaRPr lang="en-US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610" y="1487277"/>
            <a:ext cx="9000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رعایت اصول و موازین بهداشتی </a:t>
            </a:r>
            <a:r>
              <a:rPr lang="fa-IR" sz="2400" dirty="0" smtClean="0">
                <a:cs typeface="B Nazanin" panose="00000400000000000000" pitchFamily="2" charset="-78"/>
              </a:rPr>
              <a:t>یا انجام یک سری اعمال در کلیه مراحل تهیه و تولید، حمل و نقل، نگهداری، فروش و مصرف مواد غذایی به منظور کاهش بار آلودگی فیزیکی، شیمیایی و بیولوژیکی را تا حدی که برای سلامت انسان زیان آور نباشد، بهداشت مواد غذایی می گویند.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43" y="3445228"/>
            <a:ext cx="6136396" cy="34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عوامل ایجاد فساد در مواغذایی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04791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عوامل بیولوژیکی </a:t>
            </a:r>
            <a:r>
              <a:rPr lang="fa-IR" sz="2400" dirty="0">
                <a:cs typeface="B Nazanin" panose="00000400000000000000" pitchFamily="2" charset="-78"/>
              </a:rPr>
              <a:t>( میکرب ها، انگل ها، حشرات و جوندگان)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عوامل فیزیکی</a:t>
            </a:r>
            <a:r>
              <a:rPr lang="fa-IR" sz="2400" dirty="0">
                <a:cs typeface="B Nazanin" panose="00000400000000000000" pitchFamily="2" charset="-78"/>
              </a:rPr>
              <a:t>( نور، حرارت، رطوبت، زمان و...)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عوامل مکانیکی</a:t>
            </a:r>
            <a:r>
              <a:rPr lang="fa-IR" sz="2400" dirty="0">
                <a:cs typeface="B Nazanin" panose="00000400000000000000" pitchFamily="2" charset="-78"/>
              </a:rPr>
              <a:t>( ضربه و فشار روی بافت میوه و سبزی)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عوامل شیمیایی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واکنش های خود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مواغذایی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این مواد به طور طبیعی در مواد غذایی وجود دارند: آمیگدالین موجود در بادام تلخ، هیستامین در برخی ماهی ها، سیکلوپپتیدها در قارج ها، سولانین در سیب زمینی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از خارج وارد ماده غذایی می شوند: مواد شیمیایی که غیرمجاز افزوده می شوند مانند افزودن آنتی بیوتیک بیش از حد به غذای دام و طیور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65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هرم غذایی</a:t>
            </a:r>
            <a:br>
              <a:rPr lang="fa-IR" b="1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یک واحد شیر برابر با یک لیوان شیر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یک واحد گوشت یعنی 60 گرم گوشت معادل 2 تکه متوسط گوشتی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یک واحد نان یعنی برش 30 گرمی معادل یک کف دست با یک قطعه 10*10 سانتی متری از نان سنگگ، </a:t>
            </a:r>
            <a:r>
              <a:rPr lang="fa-IR" sz="2400" dirty="0" smtClean="0">
                <a:cs typeface="B Nazanin" panose="00000400000000000000" pitchFamily="2" charset="-78"/>
              </a:rPr>
              <a:t>بربری و </a:t>
            </a:r>
            <a:r>
              <a:rPr lang="fa-IR" sz="2400" dirty="0">
                <a:cs typeface="B Nazanin" panose="00000400000000000000" pitchFamily="2" charset="-78"/>
              </a:rPr>
              <a:t>تافتون و4 برش اندازه فوق از نان لواش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یک واحد میوه یعنی یک عدد سیب یا پرتقال متوسط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38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انواع </a:t>
            </a:r>
            <a:r>
              <a:rPr lang="fa-IR" b="1" dirty="0" smtClean="0">
                <a:cs typeface="B Nazanin" panose="00000400000000000000" pitchFamily="2" charset="-78"/>
              </a:rPr>
              <a:t>بیماریهای </a:t>
            </a:r>
            <a:r>
              <a:rPr lang="fa-IR" b="1" dirty="0">
                <a:cs typeface="B Nazanin" panose="00000400000000000000" pitchFamily="2" charset="-78"/>
              </a:rPr>
              <a:t>ناشی از </a:t>
            </a:r>
            <a:r>
              <a:rPr lang="fa-IR" b="1" dirty="0" smtClean="0">
                <a:cs typeface="B Nazanin" panose="00000400000000000000" pitchFamily="2" charset="-78"/>
              </a:rPr>
              <a:t>غذا-1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72588"/>
            <a:ext cx="8915400" cy="37776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به کلیه بیماری های ناشی از مصرف غذاهای آلوده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مسمومیت غذایی </a:t>
            </a:r>
            <a:r>
              <a:rPr lang="fa-IR" sz="2400" dirty="0" smtClean="0">
                <a:cs typeface="B Nazanin" panose="00000400000000000000" pitchFamily="2" charset="-78"/>
              </a:rPr>
              <a:t>گفته می شود.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عوارض بیشتر این بیماریها اغلب تهوع، اسهال و استفراغ است.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بیماری های ناشی از غذا بیماری های غذازاد نامیده می شود.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عوارض ناشی از بیماری های غذا زاد: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اختلالات روحی و عصبی، عوارض گوارشی، ناراحتی کلیوی و قلبی و سقط جنین در زنان باردار</a:t>
            </a:r>
          </a:p>
        </p:txBody>
      </p:sp>
    </p:spTree>
    <p:extLst>
      <p:ext uri="{BB962C8B-B14F-4D97-AF65-F5344CB8AC3E}">
        <p14:creationId xmlns:p14="http://schemas.microsoft.com/office/powerpoint/2010/main" val="392015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انواع </a:t>
            </a:r>
            <a:r>
              <a:rPr lang="fa-IR" b="1" dirty="0" smtClean="0">
                <a:cs typeface="B Nazanin" panose="00000400000000000000" pitchFamily="2" charset="-78"/>
              </a:rPr>
              <a:t>بیماریهای </a:t>
            </a:r>
            <a:r>
              <a:rPr lang="fa-IR" b="1" dirty="0">
                <a:cs typeface="B Nazanin" panose="00000400000000000000" pitchFamily="2" charset="-78"/>
              </a:rPr>
              <a:t>ناشی از </a:t>
            </a:r>
            <a:r>
              <a:rPr lang="fa-IR" b="1" dirty="0" smtClean="0">
                <a:cs typeface="B Nazanin" panose="00000400000000000000" pitchFamily="2" charset="-78"/>
              </a:rPr>
              <a:t>غذا-2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614" y="1472588"/>
            <a:ext cx="9800711" cy="37776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این بیماری ها سه دسته اند:</a:t>
            </a:r>
          </a:p>
          <a:p>
            <a:pPr algn="r" rtl="1">
              <a:buFont typeface="+mj-lt"/>
              <a:buAutoNum type="arabicPeriod"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مسمومیت های غذایی: </a:t>
            </a:r>
            <a:r>
              <a:rPr lang="fa-IR" sz="2400" dirty="0" smtClean="0">
                <a:cs typeface="B Nazanin" panose="00000400000000000000" pitchFamily="2" charset="-78"/>
              </a:rPr>
              <a:t>به علت آلودگی مواد غذایی به باکتری ها، ویروس ها و سایر عوامل بیماریزا در اثر عدم رعایت اصول بهداشتی</a:t>
            </a:r>
          </a:p>
          <a:p>
            <a:pPr algn="r" rtl="1">
              <a:buFont typeface="+mj-lt"/>
              <a:buAutoNum type="arabicPeriod"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عفونت های غذایی: </a:t>
            </a:r>
            <a:r>
              <a:rPr lang="fa-IR" sz="2400" dirty="0" smtClean="0">
                <a:cs typeface="B Nazanin" panose="00000400000000000000" pitchFamily="2" charset="-78"/>
              </a:rPr>
              <a:t>به دلیل آلودگی مواد غذایی به انواع مواد شیمیایی،سموم قارچی، آفت کش ها، فلزات سنگین و حشره کش ها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 صورت مصرف طولانی مدت باعث آسیب های عصبی، نقص های مادرزادی، انواع سرطان ها</a:t>
            </a:r>
          </a:p>
          <a:p>
            <a:pPr algn="r" rtl="1"/>
            <a:endParaRPr lang="fa-IR" sz="24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2149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انواع </a:t>
            </a:r>
            <a:r>
              <a:rPr lang="fa-IR" b="1" dirty="0" smtClean="0">
                <a:cs typeface="B Nazanin" panose="00000400000000000000" pitchFamily="2" charset="-78"/>
              </a:rPr>
              <a:t>بیماریهای </a:t>
            </a:r>
            <a:r>
              <a:rPr lang="fa-IR" b="1" dirty="0">
                <a:cs typeface="B Nazanin" panose="00000400000000000000" pitchFamily="2" charset="-78"/>
              </a:rPr>
              <a:t>ناشی از </a:t>
            </a:r>
            <a:r>
              <a:rPr lang="fa-IR" b="1" dirty="0" smtClean="0">
                <a:cs typeface="B Nazanin" panose="00000400000000000000" pitchFamily="2" charset="-78"/>
              </a:rPr>
              <a:t>غذا-3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برخی غذاها سبب بروز اختلالاتی مانند آسم، حساسیت، خارش، اگزما و کهیر می شوند.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مهم ترین این مواد غذایی: تخم مرغ، ماهی، گوجه فرنگی، توت فرنگی،موز، گوشت، ادویه، حبوبات، سبزی ها و غلات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3- بیماری های ناشی از انگل های گوشت حیوانات آلوده و بیمار</a:t>
            </a:r>
            <a:r>
              <a:rPr lang="fa-IR" sz="2400" dirty="0" smtClean="0">
                <a:cs typeface="B Nazanin" panose="00000400000000000000" pitchFamily="2" charset="-78"/>
              </a:rPr>
              <a:t>: کرم کدو در گوشت گاو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8104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110"/>
            <a:ext cx="9675813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چند نمونه مهم از بیمار یهای غذازاد، عوامل </a:t>
            </a:r>
            <a:r>
              <a:rPr lang="fa-IR" b="1" dirty="0" smtClean="0">
                <a:cs typeface="B Nazanin" panose="00000400000000000000" pitchFamily="2" charset="-78"/>
              </a:rPr>
              <a:t>پدیدآورنده </a:t>
            </a:r>
            <a:r>
              <a:rPr lang="fa-IR" b="1" dirty="0">
                <a:cs typeface="B Nazanin" panose="00000400000000000000" pitchFamily="2" charset="-78"/>
              </a:rPr>
              <a:t>و مواد غذایی حامل آنها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556" y="1905000"/>
            <a:ext cx="9443056" cy="47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دما و </a:t>
            </a:r>
            <a:r>
              <a:rPr lang="fa-IR" b="1" dirty="0" smtClean="0">
                <a:cs typeface="B Nazanin" panose="00000400000000000000" pitchFamily="2" charset="-78"/>
              </a:rPr>
              <a:t>مدت زمان نگهداري مواد غذایي دریخچال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851" y="1905000"/>
            <a:ext cx="5320145" cy="36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550" y="640736"/>
            <a:ext cx="8911687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مد ت </a:t>
            </a:r>
            <a:r>
              <a:rPr lang="fa-IR" b="1" dirty="0" smtClean="0">
                <a:cs typeface="B Nazanin" panose="00000400000000000000" pitchFamily="2" charset="-78"/>
              </a:rPr>
              <a:t>زمان </a:t>
            </a:r>
            <a:r>
              <a:rPr lang="fa-IR" b="1" dirty="0">
                <a:cs typeface="B Nazanin" panose="00000400000000000000" pitchFamily="2" charset="-78"/>
              </a:rPr>
              <a:t>نگهدار </a:t>
            </a:r>
            <a:r>
              <a:rPr lang="fa-IR" b="1" dirty="0" smtClean="0">
                <a:cs typeface="B Nazanin" panose="00000400000000000000" pitchFamily="2" charset="-78"/>
              </a:rPr>
              <a:t>ي موادغذایي </a:t>
            </a:r>
            <a:r>
              <a:rPr lang="fa-IR" b="1" dirty="0">
                <a:cs typeface="B Nazanin" panose="00000400000000000000" pitchFamily="2" charset="-78"/>
              </a:rPr>
              <a:t>در فریزر با دماي 18 - درجه</a:t>
            </a:r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6365" y="1921626"/>
            <a:ext cx="5283712" cy="38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69" y="624110"/>
            <a:ext cx="9565643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خودمراقبتی </a:t>
            </a:r>
            <a:r>
              <a:rPr lang="fa-IR" b="1" dirty="0" smtClean="0">
                <a:cs typeface="B Nazanin" panose="00000400000000000000" pitchFamily="2" charset="-78"/>
              </a:rPr>
              <a:t>برای رعایت </a:t>
            </a:r>
            <a:r>
              <a:rPr lang="fa-IR" b="1" dirty="0">
                <a:cs typeface="B Nazanin" panose="00000400000000000000" pitchFamily="2" charset="-78"/>
              </a:rPr>
              <a:t>بهداشت مواد </a:t>
            </a:r>
            <a:r>
              <a:rPr lang="fa-IR" b="1" dirty="0" smtClean="0">
                <a:cs typeface="B Nazanin" panose="00000400000000000000" pitchFamily="2" charset="-78"/>
              </a:rPr>
              <a:t>غذایی-1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433" y="1648858"/>
            <a:ext cx="9393179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بهداشت </a:t>
            </a:r>
            <a:r>
              <a:rPr lang="fa-IR" sz="2400" dirty="0" smtClean="0">
                <a:cs typeface="B Nazanin" panose="00000400000000000000" pitchFamily="2" charset="-78"/>
              </a:rPr>
              <a:t>فردي </a:t>
            </a:r>
            <a:r>
              <a:rPr lang="fa-IR" sz="2400" dirty="0">
                <a:cs typeface="B Nazanin" panose="00000400000000000000" pitchFamily="2" charset="-78"/>
              </a:rPr>
              <a:t>را رعایت کنید. دستان آلوده از عوامل انتقال عوامل </a:t>
            </a:r>
            <a:r>
              <a:rPr lang="fa-IR" sz="2400" dirty="0" smtClean="0">
                <a:cs typeface="B Nazanin" panose="00000400000000000000" pitchFamily="2" charset="-78"/>
              </a:rPr>
              <a:t>بیماريزا به </a:t>
            </a:r>
            <a:r>
              <a:rPr lang="fa-IR" sz="2400" dirty="0">
                <a:cs typeface="B Nazanin" panose="00000400000000000000" pitchFamily="2" charset="-78"/>
              </a:rPr>
              <a:t>غذاهایي است که ممکن است خودتان یا </a:t>
            </a:r>
            <a:r>
              <a:rPr lang="fa-IR" sz="2400" dirty="0" smtClean="0">
                <a:cs typeface="B Nazanin" panose="00000400000000000000" pitchFamily="2" charset="-78"/>
              </a:rPr>
              <a:t>دیگران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smtClean="0">
                <a:cs typeface="B Nazanin" panose="00000400000000000000" pitchFamily="2" charset="-78"/>
              </a:rPr>
              <a:t>آنها </a:t>
            </a:r>
            <a:r>
              <a:rPr lang="fa-IR" sz="2400" dirty="0">
                <a:cs typeface="B Nazanin" panose="00000400000000000000" pitchFamily="2" charset="-78"/>
              </a:rPr>
              <a:t>استفاد 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بهداشت آشپزخانه و سایر </a:t>
            </a:r>
            <a:r>
              <a:rPr lang="fa-IR" sz="2400" dirty="0" smtClean="0">
                <a:cs typeface="B Nazanin" panose="00000400000000000000" pitchFamily="2" charset="-78"/>
              </a:rPr>
              <a:t>محلهاي </a:t>
            </a:r>
            <a:r>
              <a:rPr lang="fa-IR" sz="2400" dirty="0">
                <a:cs typeface="B Nazanin" panose="00000400000000000000" pitchFamily="2" charset="-78"/>
              </a:rPr>
              <a:t>تهیه غذا را رعایت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موادغذایي را تهیه کنید که مجوز ساخت، پروانه بهره برداري و نشان استاندارد داشته باشند.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تاریخ </a:t>
            </a:r>
            <a:r>
              <a:rPr lang="fa-IR" sz="2400" dirty="0" smtClean="0">
                <a:cs typeface="B Nazanin" panose="00000400000000000000" pitchFamily="2" charset="-78"/>
              </a:rPr>
              <a:t>مصرف </a:t>
            </a:r>
            <a:r>
              <a:rPr lang="fa-IR" sz="2400" dirty="0">
                <a:cs typeface="B Nazanin" panose="00000400000000000000" pitchFamily="2" charset="-78"/>
              </a:rPr>
              <a:t>در ج شده رو ي بسته ها توجه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نحوه نگهداری مواد غذایی که روی بسته آن ها درج شده توجه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smtClean="0">
                <a:cs typeface="B Nazanin" panose="00000400000000000000" pitchFamily="2" charset="-78"/>
              </a:rPr>
              <a:t>محصولات </a:t>
            </a:r>
            <a:r>
              <a:rPr lang="fa-IR" sz="2400" dirty="0">
                <a:cs typeface="B Nazanin" panose="00000400000000000000" pitchFamily="2" charset="-78"/>
              </a:rPr>
              <a:t>لبني پاستوریزه </a:t>
            </a:r>
            <a:r>
              <a:rPr lang="fa-IR" sz="2400" dirty="0" smtClean="0">
                <a:cs typeface="B Nazanin" panose="00000400000000000000" pitchFamily="2" charset="-78"/>
              </a:rPr>
              <a:t>استفاده </a:t>
            </a:r>
            <a:r>
              <a:rPr lang="fa-IR" sz="2400" dirty="0">
                <a:cs typeface="B Nazanin" panose="00000400000000000000" pitchFamily="2" charset="-78"/>
              </a:rPr>
              <a:t>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کنسروها را حتماً قبل از مصرف 20 دقیقه در </a:t>
            </a:r>
            <a:r>
              <a:rPr lang="fa-IR" sz="2400" dirty="0" smtClean="0">
                <a:cs typeface="B Nazanin" panose="00000400000000000000" pitchFamily="2" charset="-78"/>
              </a:rPr>
              <a:t>آب </a:t>
            </a:r>
            <a:r>
              <a:rPr lang="fa-IR" sz="2400" dirty="0">
                <a:cs typeface="B Nazanin" panose="00000400000000000000" pitchFamily="2" charset="-78"/>
              </a:rPr>
              <a:t>بجوشانید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سبزي ها </a:t>
            </a:r>
            <a:r>
              <a:rPr lang="fa-IR" sz="2400" dirty="0">
                <a:cs typeface="B Nazanin" panose="00000400000000000000" pitchFamily="2" charset="-78"/>
              </a:rPr>
              <a:t>و میو ه ها را به خوبي شسته و ضدعفوني کنید.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34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092" y="1905000"/>
            <a:ext cx="1004876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گوشت</a:t>
            </a:r>
            <a:r>
              <a:rPr lang="fa-IR" sz="2400" dirty="0">
                <a:cs typeface="B Nazanin" panose="00000400000000000000" pitchFamily="2" charset="-78"/>
              </a:rPr>
              <a:t>، مر غ و ماهي را به نحو ي بپزید یا </a:t>
            </a:r>
            <a:r>
              <a:rPr lang="fa-IR" sz="2400" dirty="0" smtClean="0">
                <a:cs typeface="B Nazanin" panose="00000400000000000000" pitchFamily="2" charset="-78"/>
              </a:rPr>
              <a:t>کباب </a:t>
            </a:r>
            <a:r>
              <a:rPr lang="fa-IR" sz="2400" dirty="0">
                <a:cs typeface="B Nazanin" panose="00000400000000000000" pitchFamily="2" charset="-78"/>
              </a:rPr>
              <a:t>کنید که داخل آن خام نماند.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مواد غذایی پخته را در ظرف دربسته در یخچال نگهداری کنید.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غذاهای </a:t>
            </a:r>
            <a:r>
              <a:rPr lang="fa-IR" sz="2400" dirty="0">
                <a:cs typeface="B Nazanin" panose="00000400000000000000" pitchFamily="2" charset="-78"/>
              </a:rPr>
              <a:t>خام و پخته را بدون پوشش در کنار هم قرار ندهید.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اگر غذای آماده باید تا چند ساعت دیگر مصرف شود آن را روی شعله کم(80-70 درجه) نگهداری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برای مصرف مجدد غذاهای پخته حتما آن </a:t>
            </a:r>
            <a:r>
              <a:rPr lang="fa-IR" sz="2400" dirty="0" smtClean="0">
                <a:cs typeface="B Nazanin" panose="00000400000000000000" pitchFamily="2" charset="-78"/>
              </a:rPr>
              <a:t>ها را </a:t>
            </a:r>
            <a:r>
              <a:rPr lang="fa-IR" sz="2400" dirty="0">
                <a:cs typeface="B Nazanin" panose="00000400000000000000" pitchFamily="2" charset="-78"/>
              </a:rPr>
              <a:t>مجددا داغ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به مدت زمان نگهداری غذاها در یخچال توجه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غذاهای آماده را از محل هایی که اصول بهداشتی را رعایت می کنند تهیه کنید.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در صورت عدم اطمینان از سالاد رستورانی از مصرف آن خودداری کنید.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6935" y="624110"/>
            <a:ext cx="10080434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خودمراقبتی </a:t>
            </a:r>
            <a:r>
              <a:rPr lang="fa-IR" b="1" dirty="0" smtClean="0">
                <a:cs typeface="B Nazanin" panose="00000400000000000000" pitchFamily="2" charset="-78"/>
              </a:rPr>
              <a:t>برای رعایت </a:t>
            </a:r>
            <a:r>
              <a:rPr lang="fa-IR" b="1" dirty="0">
                <a:cs typeface="B Nazanin" panose="00000400000000000000" pitchFamily="2" charset="-78"/>
              </a:rPr>
              <a:t>بهداشت مواد </a:t>
            </a:r>
            <a:r>
              <a:rPr lang="fa-IR" b="1" dirty="0" smtClean="0">
                <a:cs typeface="B Nazanin" panose="00000400000000000000" pitchFamily="2" charset="-78"/>
              </a:rPr>
              <a:t>غذایی-2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24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مقادیر مورد نیاز روزانه گروه های غذایی-1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9675812" cy="3777622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نان و غلات</a:t>
            </a:r>
            <a:r>
              <a:rPr lang="fa-IR" sz="2400" dirty="0" smtClean="0">
                <a:cs typeface="B Nazanin" panose="00000400000000000000" pitchFamily="2" charset="-78"/>
              </a:rPr>
              <a:t>( نان، برنج، ماکارونی، گندم، جو و ذرت):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11-6 واحد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گروه گوشت، تخم مرغ: انواع گوشت قرمز( گاو گوساله)، گوشت سفید( مرغ و ماهی)، اعضای داخلی بدن( جگر، دل، قلوه، زبان و مغز)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گروه حبوبات و مغزها: </a:t>
            </a:r>
            <a:r>
              <a:rPr lang="fa-IR" sz="2400" dirty="0" smtClean="0">
                <a:cs typeface="B Nazanin" panose="00000400000000000000" pitchFamily="2" charset="-78"/>
              </a:rPr>
              <a:t>انواع حبوبات( نخود، لوبیا، عدس، باقلا، لپه و ماش) و مغز دانه ها( گردو، بادام، پسته و...)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نیاز روزانه به گروه گوشت و حبوبات: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3-2 واحد </a:t>
            </a:r>
            <a:r>
              <a:rPr lang="fa-IR" sz="2400" dirty="0" smtClean="0">
                <a:cs typeface="B Nazanin" panose="00000400000000000000" pitchFamily="2" charset="-78"/>
              </a:rPr>
              <a:t>( یک واحد شامل دو قطعه متوسط گوشت خورشتی، یک ران مرغ،60 گرم ماهی و یا دو عدد تخم مرغ) باشد.</a:t>
            </a: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گروه شیر و لبنیات:3-2 واحد </a:t>
            </a:r>
            <a:r>
              <a:rPr lang="fa-IR" sz="2400" dirty="0" smtClean="0">
                <a:cs typeface="B Nazanin" panose="00000400000000000000" pitchFamily="2" charset="-78"/>
              </a:rPr>
              <a:t>که هر واحد شامل یک لیوان شیر، یک لیوان ماست، یک لیوان کشک مایع، یک و نیم قوطی کبریت پنیر و یک و نیم لیوان بستنی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10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مقادیر مورد نیاز روزانه گروه های </a:t>
            </a:r>
            <a:r>
              <a:rPr lang="fa-IR" b="1" dirty="0" smtClean="0">
                <a:cs typeface="B Nazanin" panose="00000400000000000000" pitchFamily="2" charset="-78"/>
              </a:rPr>
              <a:t>غذایی-2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گروه میوه ها: 4-2 واحد </a:t>
            </a:r>
            <a:r>
              <a:rPr lang="fa-IR" sz="2400" dirty="0">
                <a:cs typeface="B Nazanin" panose="00000400000000000000" pitchFamily="2" charset="-78"/>
              </a:rPr>
              <a:t>هر </a:t>
            </a:r>
            <a:r>
              <a:rPr lang="fa-IR" sz="2400" dirty="0" smtClean="0">
                <a:cs typeface="B Nazanin" panose="00000400000000000000" pitchFamily="2" charset="-78"/>
              </a:rPr>
              <a:t>واحد </a:t>
            </a:r>
            <a:r>
              <a:rPr lang="fa-IR" sz="2400" dirty="0">
                <a:cs typeface="B Nazanin" panose="00000400000000000000" pitchFamily="2" charset="-78"/>
              </a:rPr>
              <a:t>برابر است با یک عدد سیب و پرتقال و گلابی، 12 عدد گیلاس، یک خوشه کوچک انگور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گروه سبزی ها: 5-3 واحد </a:t>
            </a:r>
            <a:r>
              <a:rPr lang="fa-IR" sz="2400" dirty="0">
                <a:cs typeface="B Nazanin" panose="00000400000000000000" pitchFamily="2" charset="-78"/>
              </a:rPr>
              <a:t>هر واحد برابر با 100 گرم سبزی یا یک لیوان سبزی خام یا نصف لیوان سبزی پخته است.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گروه قندها و چربی ها: </a:t>
            </a:r>
            <a:r>
              <a:rPr lang="fa-IR" sz="2400" dirty="0">
                <a:cs typeface="B Nazanin" panose="00000400000000000000" pitchFamily="2" charset="-78"/>
              </a:rPr>
              <a:t>متخصصین علم تغذیه توصیه می کنند، روزانه حداکثر 30 درصد انرژی مورد نیاز باید از این گروه از مواد غذایی تأمین شود. هر واحد برابر 5 گرم است که 45 کیلو کالری انرژی تامین می کند.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برای مصرف قندهای ساده، کمترین اندازه وحداکثر 10 درصد کالری مورد نیاز روزانه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3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از نظر </a:t>
            </a:r>
            <a:r>
              <a:rPr lang="fa-IR" b="1" dirty="0" smtClean="0">
                <a:cs typeface="B Nazanin" panose="00000400000000000000" pitchFamily="2" charset="-78"/>
              </a:rPr>
              <a:t>تغذیه-1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699" y="1773716"/>
            <a:ext cx="9741913" cy="41375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</a:t>
            </a:r>
            <a:r>
              <a:rPr lang="fa-IR" sz="2400" dirty="0" smtClean="0">
                <a:cs typeface="B Nazanin" panose="00000400000000000000" pitchFamily="2" charset="-78"/>
              </a:rPr>
              <a:t>برنج </a:t>
            </a:r>
            <a:r>
              <a:rPr lang="fa-IR" sz="2400" dirty="0">
                <a:cs typeface="B Nazanin" panose="00000400000000000000" pitchFamily="2" charset="-78"/>
              </a:rPr>
              <a:t>به صورت کته باشد.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نان سبوس دار مثل نان سنگگ و نان جو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 نان های بدون جوش شیرین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غلات بو داده مانند برنجک، ذرت بو داده و </a:t>
            </a:r>
            <a:r>
              <a:rPr lang="fa-IR" sz="2400" dirty="0" smtClean="0">
                <a:cs typeface="B Nazanin" panose="00000400000000000000" pitchFamily="2" charset="-78"/>
              </a:rPr>
              <a:t>گندم </a:t>
            </a:r>
            <a:r>
              <a:rPr lang="fa-IR" sz="2400" dirty="0">
                <a:cs typeface="B Nazanin" panose="00000400000000000000" pitchFamily="2" charset="-78"/>
              </a:rPr>
              <a:t>برشته برای میان وعده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برای جذب بهتر پروتئین موجود در غلات آن ها را با یک </a:t>
            </a:r>
            <a:r>
              <a:rPr lang="fa-IR" sz="2400" dirty="0" smtClean="0">
                <a:cs typeface="B Nazanin" panose="00000400000000000000" pitchFamily="2" charset="-78"/>
              </a:rPr>
              <a:t>پروتئین </a:t>
            </a:r>
            <a:r>
              <a:rPr lang="fa-IR" sz="2400" dirty="0">
                <a:cs typeface="B Nazanin" panose="00000400000000000000" pitchFamily="2" charset="-78"/>
              </a:rPr>
              <a:t>حیوانی </a:t>
            </a:r>
            <a:r>
              <a:rPr lang="fa-IR" sz="2400" dirty="0" smtClean="0">
                <a:cs typeface="B Nazanin" panose="00000400000000000000" pitchFamily="2" charset="-78"/>
              </a:rPr>
              <a:t>مانند </a:t>
            </a:r>
            <a:r>
              <a:rPr lang="fa-IR" sz="2400" dirty="0">
                <a:cs typeface="B Nazanin" panose="00000400000000000000" pitchFamily="2" charset="-78"/>
              </a:rPr>
              <a:t>گوشت و تخم مرغ یا حبوباتی مانند عدس و لوبیا مثل عدس پلو یا خوراک عدسی به همراه نان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اعتدال در مصرف گوشت قرمز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مغز پخت کردن گوشت ها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9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از نظر </a:t>
            </a:r>
            <a:r>
              <a:rPr lang="fa-IR" b="1" dirty="0" smtClean="0">
                <a:cs typeface="B Nazanin" panose="00000400000000000000" pitchFamily="2" charset="-78"/>
              </a:rPr>
              <a:t>تغذیه-2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328" y="1681909"/>
            <a:ext cx="9984284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جدا کردن چربی های قابل رویت گوشت قرمز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کندن پوشت مرغ قبل از پخت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بیشتر از انواع گوشت سفید مانند مرغ و ماهی مخصوصاً ماهی کیلکا با استخوان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کبابی یا آب پز کردن گوشت ها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زیاده روی نکردن مصرف مغز و زبان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تخم مرغ حداکثر 4-3 عدد در هفته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حبوبات بو داده و مغزها به صورت خام و کم نمک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مصرف سوسیس و کالباس به دلیل داشتن نیتریت که سرطان زا است حداکثر یک بار در ماه. آب پز کردن یا کباب کردن آن بهتر از مصرف سوسیس سرخ کرده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3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>
              <a:spcBef>
                <a:spcPts val="1000"/>
              </a:spcBef>
              <a:buClr>
                <a:schemeClr val="accent1"/>
              </a:buClr>
            </a:pPr>
            <a:r>
              <a:rPr lang="fa-IR" b="1" dirty="0">
                <a:cs typeface="B Nazanin" panose="00000400000000000000" pitchFamily="2" charset="-78"/>
              </a:rPr>
              <a:t>توصیه های خود مراقبتی از نظر </a:t>
            </a:r>
            <a:r>
              <a:rPr lang="fa-IR" b="1" dirty="0" smtClean="0">
                <a:cs typeface="B Nazanin" panose="00000400000000000000" pitchFamily="2" charset="-78"/>
              </a:rPr>
              <a:t>تغذیه-3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خودداری از مصرف گوشت های دودی شده یا </a:t>
            </a:r>
            <a:r>
              <a:rPr lang="fa-IR" sz="2400" dirty="0" smtClean="0">
                <a:cs typeface="B Nazanin" panose="00000400000000000000" pitchFamily="2" charset="-78"/>
              </a:rPr>
              <a:t>نمک </a:t>
            </a:r>
            <a:r>
              <a:rPr lang="fa-IR" sz="2400" dirty="0">
                <a:cs typeface="B Nazanin" panose="00000400000000000000" pitchFamily="2" charset="-78"/>
              </a:rPr>
              <a:t>سود شده مثل ماهی دودی یا ماهی شور به دلیل داشتن مواد سرطان زا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شیر و لبنیات پاستوریزه در صورت استفاده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شیر محلی</a:t>
            </a:r>
            <a:r>
              <a:rPr lang="fa-IR" sz="2400" dirty="0">
                <a:cs typeface="B Nazanin" panose="00000400000000000000" pitchFamily="2" charset="-78"/>
              </a:rPr>
              <a:t>، جوشاندن به مدت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5-3 دقیقه </a:t>
            </a:r>
            <a:r>
              <a:rPr lang="fa-IR" sz="2400" dirty="0">
                <a:cs typeface="B Nazanin" panose="00000400000000000000" pitchFamily="2" charset="-78"/>
              </a:rPr>
              <a:t>( از زمان غل زدن)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جوشاندن کشک به مدت 5 دقیقه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استفاده از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پنیر کهنه </a:t>
            </a:r>
            <a:r>
              <a:rPr lang="fa-IR" sz="2400" dirty="0">
                <a:cs typeface="B Nazanin" panose="00000400000000000000" pitchFamily="2" charset="-78"/>
              </a:rPr>
              <a:t>که حداقل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سه ماه در آب نمک  17% </a:t>
            </a:r>
            <a:r>
              <a:rPr lang="fa-IR" sz="2400" dirty="0">
                <a:cs typeface="B Nazanin" panose="00000400000000000000" pitchFamily="2" charset="-78"/>
              </a:rPr>
              <a:t>نگهداری شده است. (این آب نمک از حل کردن 170 گرم نمک در یک لیتر آب به دست می آید).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جلوگیری از مصرف بی رویه بستنی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7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</TotalTime>
  <Words>4026</Words>
  <Application>Microsoft Office PowerPoint</Application>
  <PresentationFormat>Custom</PresentationFormat>
  <Paragraphs>292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Wisp</vt:lpstr>
      <vt:lpstr>سبک زندگی سالم در جوانان  بخش اول: تغذیه</vt:lpstr>
      <vt:lpstr>هرم غذایی </vt:lpstr>
      <vt:lpstr>هرم غذایی </vt:lpstr>
      <vt:lpstr>هرم غذایی </vt:lpstr>
      <vt:lpstr>مقادیر مورد نیاز روزانه گروه های غذایی-1</vt:lpstr>
      <vt:lpstr>مقادیر مورد نیاز روزانه گروه های غذایی-2</vt:lpstr>
      <vt:lpstr>توصیه های خود مراقبتی از نظر تغذیه-1</vt:lpstr>
      <vt:lpstr>توصیه های خود مراقبتی از نظر تغذیه-2</vt:lpstr>
      <vt:lpstr>توصیه های خود مراقبتی از نظر تغذیه-3</vt:lpstr>
      <vt:lpstr>توصیه های خود مراقبتی از نظر تغذیه-4</vt:lpstr>
      <vt:lpstr>توصیه های خود مراقبتی از نظر تغذیه-5</vt:lpstr>
      <vt:lpstr>توصیه های خود مراقبتی از نظر تغذیه-6</vt:lpstr>
      <vt:lpstr>توصیه های خود مراقبتی از نظر تغذیه-7</vt:lpstr>
      <vt:lpstr>فقر آهن و کم خوني ناشي از آن</vt:lpstr>
      <vt:lpstr>توصیه های خود مراقبتی پیشگیری از کم خونی فقر آهن-1 </vt:lpstr>
      <vt:lpstr>توصیه های خود مراقبتی پیشگیری از کم خونی فقر آهن-2 </vt:lpstr>
      <vt:lpstr>کمبود ید و پیشگیری از آن</vt:lpstr>
      <vt:lpstr>کمبود ویتامین A</vt:lpstr>
      <vt:lpstr>راههای پیشگیری از کمبود ویتامین A</vt:lpstr>
      <vt:lpstr>کمبود روی و پیشگیری از آن</vt:lpstr>
      <vt:lpstr>کمبود کلسیم و پیشگیری از آن-1</vt:lpstr>
      <vt:lpstr>کمبود کلسیم و پیشگیری از آن-2</vt:lpstr>
      <vt:lpstr>کمبود کلسیم و پیشگیری از آن-3</vt:lpstr>
      <vt:lpstr>چاقی و کنترل وزن</vt:lpstr>
      <vt:lpstr>عوامل موثر در چاقی</vt:lpstr>
      <vt:lpstr>عوارض چاقی</vt:lpstr>
      <vt:lpstr>نحوه محاسبه اضافه وزن و چاقی</vt:lpstr>
      <vt:lpstr>اصول کنترل و کاهش وزن</vt:lpstr>
      <vt:lpstr>توصیه های خود مراقبتی برای کاهش و کنترل وزن-1</vt:lpstr>
      <vt:lpstr>توصیه های خود مراقبتی برای کاهش و کنترل وزن-2</vt:lpstr>
      <vt:lpstr>توصیه های خود مراقبتی برای کاهش و کنترل وزن-3</vt:lpstr>
      <vt:lpstr>توصیه های خود مراقبتی برای کاهش و کنترل وزن-4</vt:lpstr>
      <vt:lpstr>اختلالات روانی مرتبط با غذا خوردن-1</vt:lpstr>
      <vt:lpstr>اختلالات روانی مرتبط با غذا خوردن-2</vt:lpstr>
      <vt:lpstr>اختلالات روانی مرتبط با غذا خوردن-3</vt:lpstr>
      <vt:lpstr>اختلالات روانی مرتبط با غذا خوردن-4</vt:lpstr>
      <vt:lpstr>سبک زندگی سالم درجوانان  بخش دوم: بهداشت مواد غذایی</vt:lpstr>
      <vt:lpstr>بهداشت مواد غذایی</vt:lpstr>
      <vt:lpstr>عوامل ایجاد فساد در مواغذایی</vt:lpstr>
      <vt:lpstr>انواع بیماریهای ناشی از غذا-1</vt:lpstr>
      <vt:lpstr>انواع بیماریهای ناشی از غذا-2</vt:lpstr>
      <vt:lpstr>انواع بیماریهای ناشی از غذا-3</vt:lpstr>
      <vt:lpstr>چند نمونه مهم از بیمار یهای غذازاد، عوامل پدیدآورنده و مواد غذایی حامل آنها</vt:lpstr>
      <vt:lpstr>دما و مدت زمان نگهداري مواد غذایي دریخچال</vt:lpstr>
      <vt:lpstr>مد ت زمان نگهدار ي موادغذایي در فریزر با دماي 18 - درجه </vt:lpstr>
      <vt:lpstr>توصیه های خودمراقبتی برای رعایت بهداشت مواد غذایی-1</vt:lpstr>
      <vt:lpstr>توصیه های خودمراقبتی برای رعایت بهداشت مواد غذایی-2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yektadoost, fatemeh yagobi</dc:creator>
  <cp:lastModifiedBy>azad</cp:lastModifiedBy>
  <cp:revision>148</cp:revision>
  <dcterms:created xsi:type="dcterms:W3CDTF">2023-11-23T05:40:50Z</dcterms:created>
  <dcterms:modified xsi:type="dcterms:W3CDTF">2025-02-12T15:45:28Z</dcterms:modified>
</cp:coreProperties>
</file>