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1" r:id="rId2"/>
    <p:sldMasterId id="2147483724" r:id="rId3"/>
    <p:sldMasterId id="2147483736" r:id="rId4"/>
    <p:sldMasterId id="2147483748" r:id="rId5"/>
  </p:sldMasterIdLst>
  <p:notesMasterIdLst>
    <p:notesMasterId r:id="rId58"/>
  </p:notesMasterIdLst>
  <p:sldIdLst>
    <p:sldId id="419" r:id="rId6"/>
    <p:sldId id="259" r:id="rId7"/>
    <p:sldId id="258" r:id="rId8"/>
    <p:sldId id="398" r:id="rId9"/>
    <p:sldId id="391" r:id="rId10"/>
    <p:sldId id="392" r:id="rId11"/>
    <p:sldId id="393" r:id="rId12"/>
    <p:sldId id="394" r:id="rId13"/>
    <p:sldId id="395" r:id="rId14"/>
    <p:sldId id="396" r:id="rId15"/>
    <p:sldId id="399" r:id="rId16"/>
    <p:sldId id="262" r:id="rId17"/>
    <p:sldId id="281" r:id="rId18"/>
    <p:sldId id="268" r:id="rId19"/>
    <p:sldId id="427" r:id="rId20"/>
    <p:sldId id="356" r:id="rId21"/>
    <p:sldId id="420" r:id="rId22"/>
    <p:sldId id="406" r:id="rId23"/>
    <p:sldId id="269" r:id="rId24"/>
    <p:sldId id="270" r:id="rId25"/>
    <p:sldId id="279" r:id="rId26"/>
    <p:sldId id="424" r:id="rId27"/>
    <p:sldId id="423" r:id="rId28"/>
    <p:sldId id="421" r:id="rId29"/>
    <p:sldId id="422" r:id="rId30"/>
    <p:sldId id="280" r:id="rId31"/>
    <p:sldId id="359" r:id="rId32"/>
    <p:sldId id="282" r:id="rId33"/>
    <p:sldId id="299" r:id="rId34"/>
    <p:sldId id="298" r:id="rId35"/>
    <p:sldId id="283" r:id="rId36"/>
    <p:sldId id="297" r:id="rId37"/>
    <p:sldId id="302" r:id="rId38"/>
    <p:sldId id="360" r:id="rId39"/>
    <p:sldId id="361" r:id="rId40"/>
    <p:sldId id="425" r:id="rId41"/>
    <p:sldId id="426" r:id="rId42"/>
    <p:sldId id="429" r:id="rId43"/>
    <p:sldId id="430" r:id="rId44"/>
    <p:sldId id="431" r:id="rId45"/>
    <p:sldId id="373" r:id="rId46"/>
    <p:sldId id="303" r:id="rId47"/>
    <p:sldId id="418" r:id="rId48"/>
    <p:sldId id="407" r:id="rId49"/>
    <p:sldId id="408" r:id="rId50"/>
    <p:sldId id="409" r:id="rId51"/>
    <p:sldId id="410" r:id="rId52"/>
    <p:sldId id="411" r:id="rId53"/>
    <p:sldId id="412" r:id="rId54"/>
    <p:sldId id="413" r:id="rId55"/>
    <p:sldId id="416" r:id="rId56"/>
    <p:sldId id="352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7" autoAdjust="0"/>
    <p:restoredTop sz="94728" autoAdjust="0"/>
  </p:normalViewPr>
  <p:slideViewPr>
    <p:cSldViewPr>
      <p:cViewPr>
        <p:scale>
          <a:sx n="77" d="100"/>
          <a:sy n="77" d="100"/>
        </p:scale>
        <p:origin x="-942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07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6625DC-E032-43DC-94FA-13769E4399E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E7EA778-4742-446E-8A08-9E14195D74AF}">
      <dgm:prSet phldrT="[Text]"/>
      <dgm:spPr>
        <a:solidFill>
          <a:schemeClr val="tx2"/>
        </a:solidFill>
      </dgm:spPr>
      <dgm:t>
        <a:bodyPr/>
        <a:lstStyle/>
        <a:p>
          <a:r>
            <a:rPr lang="fa-IR" b="1" dirty="0" smtClean="0">
              <a:solidFill>
                <a:schemeClr val="bg1"/>
              </a:solidFill>
              <a:cs typeface="2  Mitra" pitchFamily="2" charset="-78"/>
            </a:rPr>
            <a:t>78%نیتروژن</a:t>
          </a:r>
          <a:endParaRPr lang="en-US" b="1" dirty="0">
            <a:solidFill>
              <a:schemeClr val="bg1"/>
            </a:solidFill>
            <a:cs typeface="2  Mitra" pitchFamily="2" charset="-78"/>
          </a:endParaRPr>
        </a:p>
      </dgm:t>
    </dgm:pt>
    <dgm:pt modelId="{19998E02-6284-413C-B2F9-5FD2133E11DC}" type="parTrans" cxnId="{E9A1F0F4-F3E1-4F63-AA37-7886EA958263}">
      <dgm:prSet/>
      <dgm:spPr/>
      <dgm:t>
        <a:bodyPr/>
        <a:lstStyle/>
        <a:p>
          <a:endParaRPr lang="en-US"/>
        </a:p>
      </dgm:t>
    </dgm:pt>
    <dgm:pt modelId="{F165F521-F9C7-43B2-8868-B0502324CA1F}" type="sibTrans" cxnId="{E9A1F0F4-F3E1-4F63-AA37-7886EA958263}">
      <dgm:prSet/>
      <dgm:spPr/>
      <dgm:t>
        <a:bodyPr/>
        <a:lstStyle/>
        <a:p>
          <a:endParaRPr lang="en-US"/>
        </a:p>
      </dgm:t>
    </dgm:pt>
    <dgm:pt modelId="{5A57D65A-645A-4CB3-BCF9-6D6DE4669975}">
      <dgm:prSet phldrT="[Text]"/>
      <dgm:spPr>
        <a:solidFill>
          <a:srgbClr val="00B050"/>
        </a:solidFill>
      </dgm:spPr>
      <dgm:t>
        <a:bodyPr/>
        <a:lstStyle/>
        <a:p>
          <a:pPr rtl="1"/>
          <a:r>
            <a:rPr lang="fa-IR" b="1" dirty="0" smtClean="0">
              <a:solidFill>
                <a:schemeClr val="bg1"/>
              </a:solidFill>
              <a:cs typeface="2  Mitra" pitchFamily="2" charset="-78"/>
            </a:rPr>
            <a:t>21%اکسیژن</a:t>
          </a:r>
          <a:endParaRPr lang="en-US" b="1" dirty="0">
            <a:solidFill>
              <a:schemeClr val="bg1"/>
            </a:solidFill>
            <a:cs typeface="2  Mitra" pitchFamily="2" charset="-78"/>
          </a:endParaRPr>
        </a:p>
      </dgm:t>
    </dgm:pt>
    <dgm:pt modelId="{1A203C53-62B7-47D2-9761-2A092A5DB495}" type="sibTrans" cxnId="{BEDDD735-62EE-4C16-8E7D-871C952F1428}">
      <dgm:prSet/>
      <dgm:spPr/>
      <dgm:t>
        <a:bodyPr/>
        <a:lstStyle/>
        <a:p>
          <a:endParaRPr lang="en-US"/>
        </a:p>
      </dgm:t>
    </dgm:pt>
    <dgm:pt modelId="{5D4967BD-A722-496C-BC27-94C7A40EC117}" type="parTrans" cxnId="{BEDDD735-62EE-4C16-8E7D-871C952F1428}">
      <dgm:prSet/>
      <dgm:spPr/>
      <dgm:t>
        <a:bodyPr/>
        <a:lstStyle/>
        <a:p>
          <a:endParaRPr lang="en-US"/>
        </a:p>
      </dgm:t>
    </dgm:pt>
    <dgm:pt modelId="{787BE55A-AA1D-4FB8-AB26-54C53FA14144}">
      <dgm:prSet phldrT="[Text]" custT="1"/>
      <dgm:spPr>
        <a:solidFill>
          <a:srgbClr val="7030A0"/>
        </a:solidFill>
      </dgm:spPr>
      <dgm:t>
        <a:bodyPr/>
        <a:lstStyle/>
        <a:p>
          <a:pPr rtl="1">
            <a:lnSpc>
              <a:spcPct val="100000"/>
            </a:lnSpc>
          </a:pPr>
          <a:r>
            <a:rPr lang="fa-IR" sz="3200" b="1" dirty="0" smtClean="0">
              <a:solidFill>
                <a:srgbClr val="FF0000"/>
              </a:solidFill>
              <a:cs typeface="2  Mitra" pitchFamily="2" charset="-78"/>
            </a:rPr>
            <a:t>1%متفرقه</a:t>
          </a:r>
        </a:p>
      </dgm:t>
    </dgm:pt>
    <dgm:pt modelId="{273BB52C-5AA6-428C-AA55-AE124246C6AE}" type="sibTrans" cxnId="{D04D7383-395A-4DAF-B2D6-E4DF67630736}">
      <dgm:prSet/>
      <dgm:spPr/>
      <dgm:t>
        <a:bodyPr/>
        <a:lstStyle/>
        <a:p>
          <a:endParaRPr lang="en-US"/>
        </a:p>
      </dgm:t>
    </dgm:pt>
    <dgm:pt modelId="{256C97EE-106E-44DB-8676-600853E595EA}" type="parTrans" cxnId="{D04D7383-395A-4DAF-B2D6-E4DF67630736}">
      <dgm:prSet/>
      <dgm:spPr/>
      <dgm:t>
        <a:bodyPr/>
        <a:lstStyle/>
        <a:p>
          <a:endParaRPr lang="en-US"/>
        </a:p>
      </dgm:t>
    </dgm:pt>
    <dgm:pt modelId="{595844BE-2282-405E-9895-F5E4A15F954B}" type="pres">
      <dgm:prSet presAssocID="{D56625DC-E032-43DC-94FA-13769E4399E8}" presName="Name0" presStyleCnt="0">
        <dgm:presLayoutVars>
          <dgm:dir/>
          <dgm:animLvl val="lvl"/>
          <dgm:resizeHandles val="exact"/>
        </dgm:presLayoutVars>
      </dgm:prSet>
      <dgm:spPr/>
    </dgm:pt>
    <dgm:pt modelId="{3D3CD65A-A6C5-4ECF-B414-B5C06B6986FD}" type="pres">
      <dgm:prSet presAssocID="{787BE55A-AA1D-4FB8-AB26-54C53FA14144}" presName="Name8" presStyleCnt="0"/>
      <dgm:spPr/>
    </dgm:pt>
    <dgm:pt modelId="{5A76C9A1-7566-41D8-A584-548B04D17827}" type="pres">
      <dgm:prSet presAssocID="{787BE55A-AA1D-4FB8-AB26-54C53FA14144}" presName="level" presStyleLbl="node1" presStyleIdx="0" presStyleCnt="3" custScaleX="109109" custScaleY="51707" custLinFactNeighborY="-364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E353D-8D6B-4A4A-B59E-04ACA8E228D6}" type="pres">
      <dgm:prSet presAssocID="{787BE55A-AA1D-4FB8-AB26-54C53FA141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240E4-6338-4FFC-B418-BD46EB97F7FC}" type="pres">
      <dgm:prSet presAssocID="{5A57D65A-645A-4CB3-BCF9-6D6DE4669975}" presName="Name8" presStyleCnt="0"/>
      <dgm:spPr/>
    </dgm:pt>
    <dgm:pt modelId="{780A4DEF-2A76-4A01-90AC-B72543F3EFA0}" type="pres">
      <dgm:prSet presAssocID="{5A57D65A-645A-4CB3-BCF9-6D6DE4669975}" presName="level" presStyleLbl="node1" presStyleIdx="1" presStyleCnt="3" custScaleX="1029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02B03-481A-4A55-8EA3-47E0EDA726F0}" type="pres">
      <dgm:prSet presAssocID="{5A57D65A-645A-4CB3-BCF9-6D6DE46699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1B97A-A266-4BAC-9C2A-894F2D3ED0A0}" type="pres">
      <dgm:prSet presAssocID="{CE7EA778-4742-446E-8A08-9E14195D74AF}" presName="Name8" presStyleCnt="0"/>
      <dgm:spPr/>
    </dgm:pt>
    <dgm:pt modelId="{D06F8D4D-4B60-4866-BA89-657EA52A660B}" type="pres">
      <dgm:prSet presAssocID="{CE7EA778-4742-446E-8A08-9E14195D74AF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FA974-D52F-42E6-AB51-DC65788C8B81}" type="pres">
      <dgm:prSet presAssocID="{CE7EA778-4742-446E-8A08-9E14195D74A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13A675-209D-4AFD-BE7F-E23D9AEB57EB}" type="presOf" srcId="{787BE55A-AA1D-4FB8-AB26-54C53FA14144}" destId="{B0CE353D-8D6B-4A4A-B59E-04ACA8E228D6}" srcOrd="1" destOrd="0" presId="urn:microsoft.com/office/officeart/2005/8/layout/pyramid1"/>
    <dgm:cxn modelId="{E5F1033B-F834-4ADA-A95C-A86C14A1452B}" type="presOf" srcId="{5A57D65A-645A-4CB3-BCF9-6D6DE4669975}" destId="{780A4DEF-2A76-4A01-90AC-B72543F3EFA0}" srcOrd="0" destOrd="0" presId="urn:microsoft.com/office/officeart/2005/8/layout/pyramid1"/>
    <dgm:cxn modelId="{BEDDD735-62EE-4C16-8E7D-871C952F1428}" srcId="{D56625DC-E032-43DC-94FA-13769E4399E8}" destId="{5A57D65A-645A-4CB3-BCF9-6D6DE4669975}" srcOrd="1" destOrd="0" parTransId="{5D4967BD-A722-496C-BC27-94C7A40EC117}" sibTransId="{1A203C53-62B7-47D2-9761-2A092A5DB495}"/>
    <dgm:cxn modelId="{61295B53-5BD2-45F7-BF8A-E983BD3E73B9}" type="presOf" srcId="{D56625DC-E032-43DC-94FA-13769E4399E8}" destId="{595844BE-2282-405E-9895-F5E4A15F954B}" srcOrd="0" destOrd="0" presId="urn:microsoft.com/office/officeart/2005/8/layout/pyramid1"/>
    <dgm:cxn modelId="{EE4B8462-CFC2-465B-A6DD-663B0A6F50C9}" type="presOf" srcId="{CE7EA778-4742-446E-8A08-9E14195D74AF}" destId="{E7BFA974-D52F-42E6-AB51-DC65788C8B81}" srcOrd="1" destOrd="0" presId="urn:microsoft.com/office/officeart/2005/8/layout/pyramid1"/>
    <dgm:cxn modelId="{D04D7383-395A-4DAF-B2D6-E4DF67630736}" srcId="{D56625DC-E032-43DC-94FA-13769E4399E8}" destId="{787BE55A-AA1D-4FB8-AB26-54C53FA14144}" srcOrd="0" destOrd="0" parTransId="{256C97EE-106E-44DB-8676-600853E595EA}" sibTransId="{273BB52C-5AA6-428C-AA55-AE124246C6AE}"/>
    <dgm:cxn modelId="{E9A1F0F4-F3E1-4F63-AA37-7886EA958263}" srcId="{D56625DC-E032-43DC-94FA-13769E4399E8}" destId="{CE7EA778-4742-446E-8A08-9E14195D74AF}" srcOrd="2" destOrd="0" parTransId="{19998E02-6284-413C-B2F9-5FD2133E11DC}" sibTransId="{F165F521-F9C7-43B2-8868-B0502324CA1F}"/>
    <dgm:cxn modelId="{F345B25D-1606-4950-8F87-B61EB24319AE}" type="presOf" srcId="{5A57D65A-645A-4CB3-BCF9-6D6DE4669975}" destId="{7F202B03-481A-4A55-8EA3-47E0EDA726F0}" srcOrd="1" destOrd="0" presId="urn:microsoft.com/office/officeart/2005/8/layout/pyramid1"/>
    <dgm:cxn modelId="{3AB2CFCE-88B3-41EA-96AB-D42BEF9A595D}" type="presOf" srcId="{CE7EA778-4742-446E-8A08-9E14195D74AF}" destId="{D06F8D4D-4B60-4866-BA89-657EA52A660B}" srcOrd="0" destOrd="0" presId="urn:microsoft.com/office/officeart/2005/8/layout/pyramid1"/>
    <dgm:cxn modelId="{AD86F1A5-8ACD-4581-8F9B-F1257466B7B1}" type="presOf" srcId="{787BE55A-AA1D-4FB8-AB26-54C53FA14144}" destId="{5A76C9A1-7566-41D8-A584-548B04D17827}" srcOrd="0" destOrd="0" presId="urn:microsoft.com/office/officeart/2005/8/layout/pyramid1"/>
    <dgm:cxn modelId="{8AE5442C-21B1-48BC-A6EE-DC79FDA9E694}" type="presParOf" srcId="{595844BE-2282-405E-9895-F5E4A15F954B}" destId="{3D3CD65A-A6C5-4ECF-B414-B5C06B6986FD}" srcOrd="0" destOrd="0" presId="urn:microsoft.com/office/officeart/2005/8/layout/pyramid1"/>
    <dgm:cxn modelId="{08795AF4-27A9-49DB-9126-E29D80DDC0C5}" type="presParOf" srcId="{3D3CD65A-A6C5-4ECF-B414-B5C06B6986FD}" destId="{5A76C9A1-7566-41D8-A584-548B04D17827}" srcOrd="0" destOrd="0" presId="urn:microsoft.com/office/officeart/2005/8/layout/pyramid1"/>
    <dgm:cxn modelId="{AF2688F8-4AB6-4CAD-BC02-E7DCA2647233}" type="presParOf" srcId="{3D3CD65A-A6C5-4ECF-B414-B5C06B6986FD}" destId="{B0CE353D-8D6B-4A4A-B59E-04ACA8E228D6}" srcOrd="1" destOrd="0" presId="urn:microsoft.com/office/officeart/2005/8/layout/pyramid1"/>
    <dgm:cxn modelId="{15E14A2F-FE54-4ED1-9D55-9F3DF037AB82}" type="presParOf" srcId="{595844BE-2282-405E-9895-F5E4A15F954B}" destId="{938240E4-6338-4FFC-B418-BD46EB97F7FC}" srcOrd="1" destOrd="0" presId="urn:microsoft.com/office/officeart/2005/8/layout/pyramid1"/>
    <dgm:cxn modelId="{A31F2DE7-0174-47ED-A8AC-C874AB0C2698}" type="presParOf" srcId="{938240E4-6338-4FFC-B418-BD46EB97F7FC}" destId="{780A4DEF-2A76-4A01-90AC-B72543F3EFA0}" srcOrd="0" destOrd="0" presId="urn:microsoft.com/office/officeart/2005/8/layout/pyramid1"/>
    <dgm:cxn modelId="{BEC7FA6C-D782-4B11-873F-1BC1DA0935F4}" type="presParOf" srcId="{938240E4-6338-4FFC-B418-BD46EB97F7FC}" destId="{7F202B03-481A-4A55-8EA3-47E0EDA726F0}" srcOrd="1" destOrd="0" presId="urn:microsoft.com/office/officeart/2005/8/layout/pyramid1"/>
    <dgm:cxn modelId="{45B211CD-6812-4C75-8969-D0789D1F4D67}" type="presParOf" srcId="{595844BE-2282-405E-9895-F5E4A15F954B}" destId="{90D1B97A-A266-4BAC-9C2A-894F2D3ED0A0}" srcOrd="2" destOrd="0" presId="urn:microsoft.com/office/officeart/2005/8/layout/pyramid1"/>
    <dgm:cxn modelId="{B0C1CE52-551A-40A9-A7C4-0A636874CB10}" type="presParOf" srcId="{90D1B97A-A266-4BAC-9C2A-894F2D3ED0A0}" destId="{D06F8D4D-4B60-4866-BA89-657EA52A660B}" srcOrd="0" destOrd="0" presId="urn:microsoft.com/office/officeart/2005/8/layout/pyramid1"/>
    <dgm:cxn modelId="{7BB4B19F-7BF9-482C-8E7B-4655E73BAA4D}" type="presParOf" srcId="{90D1B97A-A266-4BAC-9C2A-894F2D3ED0A0}" destId="{E7BFA974-D52F-42E6-AB51-DC65788C8B8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6625DC-E032-43DC-94FA-13769E4399E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CE7EA778-4742-446E-8A08-9E14195D74AF}">
      <dgm:prSet phldrT="[Text]"/>
      <dgm:spPr>
        <a:solidFill>
          <a:schemeClr val="tx2"/>
        </a:solidFill>
      </dgm:spPr>
      <dgm:t>
        <a:bodyPr/>
        <a:lstStyle/>
        <a:p>
          <a:r>
            <a:rPr lang="fa-IR" b="1" dirty="0" smtClean="0">
              <a:solidFill>
                <a:schemeClr val="bg1"/>
              </a:solidFill>
              <a:cs typeface="2  Mitra" pitchFamily="2" charset="-78"/>
            </a:rPr>
            <a:t>78%نیتروژن</a:t>
          </a:r>
          <a:endParaRPr lang="en-US" b="1" dirty="0">
            <a:solidFill>
              <a:schemeClr val="bg1"/>
            </a:solidFill>
            <a:cs typeface="2  Mitra" pitchFamily="2" charset="-78"/>
          </a:endParaRPr>
        </a:p>
      </dgm:t>
    </dgm:pt>
    <dgm:pt modelId="{19998E02-6284-413C-B2F9-5FD2133E11DC}" type="parTrans" cxnId="{E9A1F0F4-F3E1-4F63-AA37-7886EA958263}">
      <dgm:prSet/>
      <dgm:spPr/>
      <dgm:t>
        <a:bodyPr/>
        <a:lstStyle/>
        <a:p>
          <a:endParaRPr lang="en-US"/>
        </a:p>
      </dgm:t>
    </dgm:pt>
    <dgm:pt modelId="{F165F521-F9C7-43B2-8868-B0502324CA1F}" type="sibTrans" cxnId="{E9A1F0F4-F3E1-4F63-AA37-7886EA958263}">
      <dgm:prSet/>
      <dgm:spPr/>
      <dgm:t>
        <a:bodyPr/>
        <a:lstStyle/>
        <a:p>
          <a:endParaRPr lang="en-US"/>
        </a:p>
      </dgm:t>
    </dgm:pt>
    <dgm:pt modelId="{5A57D65A-645A-4CB3-BCF9-6D6DE4669975}">
      <dgm:prSet phldrT="[Text]" custT="1"/>
      <dgm:spPr>
        <a:solidFill>
          <a:srgbClr val="00B050"/>
        </a:solidFill>
      </dgm:spPr>
      <dgm:t>
        <a:bodyPr/>
        <a:lstStyle/>
        <a:p>
          <a:pPr rtl="1"/>
          <a:r>
            <a:rPr lang="en-US" sz="5400" b="1" dirty="0" smtClean="0">
              <a:solidFill>
                <a:schemeClr val="bg1"/>
              </a:solidFill>
              <a:cs typeface="2  Mitra" pitchFamily="2" charset="-78"/>
            </a:rPr>
            <a:t>16</a:t>
          </a:r>
          <a:r>
            <a:rPr lang="fa-IR" sz="5400" b="1" dirty="0" smtClean="0">
              <a:solidFill>
                <a:schemeClr val="bg1"/>
              </a:solidFill>
              <a:cs typeface="2  Mitra" pitchFamily="2" charset="-78"/>
            </a:rPr>
            <a:t>%اکسیژن</a:t>
          </a:r>
          <a:endParaRPr lang="en-US" sz="5400" b="1" dirty="0">
            <a:solidFill>
              <a:schemeClr val="bg1"/>
            </a:solidFill>
            <a:cs typeface="2  Mitra" pitchFamily="2" charset="-78"/>
          </a:endParaRPr>
        </a:p>
      </dgm:t>
    </dgm:pt>
    <dgm:pt modelId="{1A203C53-62B7-47D2-9761-2A092A5DB495}" type="sibTrans" cxnId="{BEDDD735-62EE-4C16-8E7D-871C952F1428}">
      <dgm:prSet/>
      <dgm:spPr/>
      <dgm:t>
        <a:bodyPr/>
        <a:lstStyle/>
        <a:p>
          <a:endParaRPr lang="en-US"/>
        </a:p>
      </dgm:t>
    </dgm:pt>
    <dgm:pt modelId="{5D4967BD-A722-496C-BC27-94C7A40EC117}" type="parTrans" cxnId="{BEDDD735-62EE-4C16-8E7D-871C952F1428}">
      <dgm:prSet/>
      <dgm:spPr/>
      <dgm:t>
        <a:bodyPr/>
        <a:lstStyle/>
        <a:p>
          <a:endParaRPr lang="en-US"/>
        </a:p>
      </dgm:t>
    </dgm:pt>
    <dgm:pt modelId="{787BE55A-AA1D-4FB8-AB26-54C53FA14144}">
      <dgm:prSet phldrT="[Text]" custT="1"/>
      <dgm:spPr>
        <a:solidFill>
          <a:srgbClr val="7030A0"/>
        </a:solidFill>
      </dgm:spPr>
      <dgm:t>
        <a:bodyPr/>
        <a:lstStyle/>
        <a:p>
          <a:pPr rtl="1">
            <a:lnSpc>
              <a:spcPct val="100000"/>
            </a:lnSpc>
          </a:pPr>
          <a:r>
            <a:rPr lang="fa-IR" sz="3200" b="1" dirty="0" smtClean="0">
              <a:solidFill>
                <a:srgbClr val="FF0000"/>
              </a:solidFill>
              <a:cs typeface="2  Mitra" pitchFamily="2" charset="-78"/>
            </a:rPr>
            <a:t>5%</a:t>
          </a:r>
          <a:r>
            <a:rPr lang="en-US" sz="3200" b="1" dirty="0" smtClean="0">
              <a:solidFill>
                <a:srgbClr val="FF0000"/>
              </a:solidFill>
              <a:cs typeface="2  Mitra" pitchFamily="2" charset="-78"/>
            </a:rPr>
            <a:t>CO2</a:t>
          </a:r>
          <a:endParaRPr lang="fa-IR" sz="3200" b="1" dirty="0" smtClean="0">
            <a:solidFill>
              <a:srgbClr val="FF0000"/>
            </a:solidFill>
            <a:cs typeface="2  Mitra" pitchFamily="2" charset="-78"/>
          </a:endParaRPr>
        </a:p>
      </dgm:t>
    </dgm:pt>
    <dgm:pt modelId="{273BB52C-5AA6-428C-AA55-AE124246C6AE}" type="sibTrans" cxnId="{D04D7383-395A-4DAF-B2D6-E4DF67630736}">
      <dgm:prSet/>
      <dgm:spPr/>
      <dgm:t>
        <a:bodyPr/>
        <a:lstStyle/>
        <a:p>
          <a:endParaRPr lang="en-US"/>
        </a:p>
      </dgm:t>
    </dgm:pt>
    <dgm:pt modelId="{256C97EE-106E-44DB-8676-600853E595EA}" type="parTrans" cxnId="{D04D7383-395A-4DAF-B2D6-E4DF67630736}">
      <dgm:prSet/>
      <dgm:spPr/>
      <dgm:t>
        <a:bodyPr/>
        <a:lstStyle/>
        <a:p>
          <a:endParaRPr lang="en-US"/>
        </a:p>
      </dgm:t>
    </dgm:pt>
    <dgm:pt modelId="{595844BE-2282-405E-9895-F5E4A15F954B}" type="pres">
      <dgm:prSet presAssocID="{D56625DC-E032-43DC-94FA-13769E4399E8}" presName="Name0" presStyleCnt="0">
        <dgm:presLayoutVars>
          <dgm:dir/>
          <dgm:animLvl val="lvl"/>
          <dgm:resizeHandles val="exact"/>
        </dgm:presLayoutVars>
      </dgm:prSet>
      <dgm:spPr/>
    </dgm:pt>
    <dgm:pt modelId="{3D3CD65A-A6C5-4ECF-B414-B5C06B6986FD}" type="pres">
      <dgm:prSet presAssocID="{787BE55A-AA1D-4FB8-AB26-54C53FA14144}" presName="Name8" presStyleCnt="0"/>
      <dgm:spPr/>
    </dgm:pt>
    <dgm:pt modelId="{5A76C9A1-7566-41D8-A584-548B04D17827}" type="pres">
      <dgm:prSet presAssocID="{787BE55A-AA1D-4FB8-AB26-54C53FA14144}" presName="level" presStyleLbl="node1" presStyleIdx="0" presStyleCnt="3" custScaleX="109109" custScaleY="51707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CE353D-8D6B-4A4A-B59E-04ACA8E228D6}" type="pres">
      <dgm:prSet presAssocID="{787BE55A-AA1D-4FB8-AB26-54C53FA1414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240E4-6338-4FFC-B418-BD46EB97F7FC}" type="pres">
      <dgm:prSet presAssocID="{5A57D65A-645A-4CB3-BCF9-6D6DE4669975}" presName="Name8" presStyleCnt="0"/>
      <dgm:spPr/>
    </dgm:pt>
    <dgm:pt modelId="{780A4DEF-2A76-4A01-90AC-B72543F3EFA0}" type="pres">
      <dgm:prSet presAssocID="{5A57D65A-645A-4CB3-BCF9-6D6DE4669975}" presName="level" presStyleLbl="node1" presStyleIdx="1" presStyleCnt="3" custScaleX="102983" custLinFactNeighborY="-9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202B03-481A-4A55-8EA3-47E0EDA726F0}" type="pres">
      <dgm:prSet presAssocID="{5A57D65A-645A-4CB3-BCF9-6D6DE466997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1B97A-A266-4BAC-9C2A-894F2D3ED0A0}" type="pres">
      <dgm:prSet presAssocID="{CE7EA778-4742-446E-8A08-9E14195D74AF}" presName="Name8" presStyleCnt="0"/>
      <dgm:spPr/>
    </dgm:pt>
    <dgm:pt modelId="{D06F8D4D-4B60-4866-BA89-657EA52A660B}" type="pres">
      <dgm:prSet presAssocID="{CE7EA778-4742-446E-8A08-9E14195D74AF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BFA974-D52F-42E6-AB51-DC65788C8B81}" type="pres">
      <dgm:prSet presAssocID="{CE7EA778-4742-446E-8A08-9E14195D74A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A1F0F4-F3E1-4F63-AA37-7886EA958263}" srcId="{D56625DC-E032-43DC-94FA-13769E4399E8}" destId="{CE7EA778-4742-446E-8A08-9E14195D74AF}" srcOrd="2" destOrd="0" parTransId="{19998E02-6284-413C-B2F9-5FD2133E11DC}" sibTransId="{F165F521-F9C7-43B2-8868-B0502324CA1F}"/>
    <dgm:cxn modelId="{B935B65B-58E6-496F-A8DA-C351AEDD5F52}" type="presOf" srcId="{CE7EA778-4742-446E-8A08-9E14195D74AF}" destId="{E7BFA974-D52F-42E6-AB51-DC65788C8B81}" srcOrd="1" destOrd="0" presId="urn:microsoft.com/office/officeart/2005/8/layout/pyramid1"/>
    <dgm:cxn modelId="{D04D7383-395A-4DAF-B2D6-E4DF67630736}" srcId="{D56625DC-E032-43DC-94FA-13769E4399E8}" destId="{787BE55A-AA1D-4FB8-AB26-54C53FA14144}" srcOrd="0" destOrd="0" parTransId="{256C97EE-106E-44DB-8676-600853E595EA}" sibTransId="{273BB52C-5AA6-428C-AA55-AE124246C6AE}"/>
    <dgm:cxn modelId="{05BF4066-6E99-40CC-9635-96E77ED55AEF}" type="presOf" srcId="{5A57D65A-645A-4CB3-BCF9-6D6DE4669975}" destId="{780A4DEF-2A76-4A01-90AC-B72543F3EFA0}" srcOrd="0" destOrd="0" presId="urn:microsoft.com/office/officeart/2005/8/layout/pyramid1"/>
    <dgm:cxn modelId="{3EDA4750-20FC-48A2-A1B0-C8DD2E73A519}" type="presOf" srcId="{5A57D65A-645A-4CB3-BCF9-6D6DE4669975}" destId="{7F202B03-481A-4A55-8EA3-47E0EDA726F0}" srcOrd="1" destOrd="0" presId="urn:microsoft.com/office/officeart/2005/8/layout/pyramid1"/>
    <dgm:cxn modelId="{D27B67A2-3DA7-49EA-8BF4-69F66B338C32}" type="presOf" srcId="{D56625DC-E032-43DC-94FA-13769E4399E8}" destId="{595844BE-2282-405E-9895-F5E4A15F954B}" srcOrd="0" destOrd="0" presId="urn:microsoft.com/office/officeart/2005/8/layout/pyramid1"/>
    <dgm:cxn modelId="{BEDDD735-62EE-4C16-8E7D-871C952F1428}" srcId="{D56625DC-E032-43DC-94FA-13769E4399E8}" destId="{5A57D65A-645A-4CB3-BCF9-6D6DE4669975}" srcOrd="1" destOrd="0" parTransId="{5D4967BD-A722-496C-BC27-94C7A40EC117}" sibTransId="{1A203C53-62B7-47D2-9761-2A092A5DB495}"/>
    <dgm:cxn modelId="{62CE1772-3E76-4065-88F1-04472DE86ADB}" type="presOf" srcId="{787BE55A-AA1D-4FB8-AB26-54C53FA14144}" destId="{5A76C9A1-7566-41D8-A584-548B04D17827}" srcOrd="0" destOrd="0" presId="urn:microsoft.com/office/officeart/2005/8/layout/pyramid1"/>
    <dgm:cxn modelId="{CB206EEA-4AEC-46D4-A1AD-495318F69978}" type="presOf" srcId="{CE7EA778-4742-446E-8A08-9E14195D74AF}" destId="{D06F8D4D-4B60-4866-BA89-657EA52A660B}" srcOrd="0" destOrd="0" presId="urn:microsoft.com/office/officeart/2005/8/layout/pyramid1"/>
    <dgm:cxn modelId="{BF7DE910-64C4-4491-B6D8-93801263D382}" type="presOf" srcId="{787BE55A-AA1D-4FB8-AB26-54C53FA14144}" destId="{B0CE353D-8D6B-4A4A-B59E-04ACA8E228D6}" srcOrd="1" destOrd="0" presId="urn:microsoft.com/office/officeart/2005/8/layout/pyramid1"/>
    <dgm:cxn modelId="{811C38D9-FA50-415D-A7ED-5AD081C77265}" type="presParOf" srcId="{595844BE-2282-405E-9895-F5E4A15F954B}" destId="{3D3CD65A-A6C5-4ECF-B414-B5C06B6986FD}" srcOrd="0" destOrd="0" presId="urn:microsoft.com/office/officeart/2005/8/layout/pyramid1"/>
    <dgm:cxn modelId="{238C065A-B344-4AA3-99C9-5FA2DE98C85E}" type="presParOf" srcId="{3D3CD65A-A6C5-4ECF-B414-B5C06B6986FD}" destId="{5A76C9A1-7566-41D8-A584-548B04D17827}" srcOrd="0" destOrd="0" presId="urn:microsoft.com/office/officeart/2005/8/layout/pyramid1"/>
    <dgm:cxn modelId="{4AB14E68-16EA-4304-A002-16BD3821E1D6}" type="presParOf" srcId="{3D3CD65A-A6C5-4ECF-B414-B5C06B6986FD}" destId="{B0CE353D-8D6B-4A4A-B59E-04ACA8E228D6}" srcOrd="1" destOrd="0" presId="urn:microsoft.com/office/officeart/2005/8/layout/pyramid1"/>
    <dgm:cxn modelId="{FDFB755C-4940-4962-8869-640AB870453E}" type="presParOf" srcId="{595844BE-2282-405E-9895-F5E4A15F954B}" destId="{938240E4-6338-4FFC-B418-BD46EB97F7FC}" srcOrd="1" destOrd="0" presId="urn:microsoft.com/office/officeart/2005/8/layout/pyramid1"/>
    <dgm:cxn modelId="{0C3101BA-0A9B-45C0-BC99-48B4577A59E3}" type="presParOf" srcId="{938240E4-6338-4FFC-B418-BD46EB97F7FC}" destId="{780A4DEF-2A76-4A01-90AC-B72543F3EFA0}" srcOrd="0" destOrd="0" presId="urn:microsoft.com/office/officeart/2005/8/layout/pyramid1"/>
    <dgm:cxn modelId="{3A58E4F4-F4A7-4CBE-B08C-2C0CEB9EC32D}" type="presParOf" srcId="{938240E4-6338-4FFC-B418-BD46EB97F7FC}" destId="{7F202B03-481A-4A55-8EA3-47E0EDA726F0}" srcOrd="1" destOrd="0" presId="urn:microsoft.com/office/officeart/2005/8/layout/pyramid1"/>
    <dgm:cxn modelId="{97E42A9E-3C2C-4255-8682-114683FD0A64}" type="presParOf" srcId="{595844BE-2282-405E-9895-F5E4A15F954B}" destId="{90D1B97A-A266-4BAC-9C2A-894F2D3ED0A0}" srcOrd="2" destOrd="0" presId="urn:microsoft.com/office/officeart/2005/8/layout/pyramid1"/>
    <dgm:cxn modelId="{8FA27703-C35D-4BA2-B860-E6BF0839784F}" type="presParOf" srcId="{90D1B97A-A266-4BAC-9C2A-894F2D3ED0A0}" destId="{D06F8D4D-4B60-4866-BA89-657EA52A660B}" srcOrd="0" destOrd="0" presId="urn:microsoft.com/office/officeart/2005/8/layout/pyramid1"/>
    <dgm:cxn modelId="{5628BA24-F1FC-496F-B2F0-B0C54D32F65C}" type="presParOf" srcId="{90D1B97A-A266-4BAC-9C2A-894F2D3ED0A0}" destId="{E7BFA974-D52F-42E6-AB51-DC65788C8B8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30DB58-4A7D-4864-9B97-E17C55591DAF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97FD561E-2760-4EE1-8D7A-2A9D54E11435}">
      <dgm:prSet phldrT="[Text]" custT="1"/>
      <dgm:spPr/>
      <dgm:t>
        <a:bodyPr/>
        <a:lstStyle/>
        <a:p>
          <a:pPr rtl="1"/>
          <a:r>
            <a:rPr lang="fa-IR" sz="3200" b="1" dirty="0" smtClean="0">
              <a:solidFill>
                <a:srgbClr val="FFFF00"/>
              </a:solidFill>
            </a:rPr>
            <a:t>توانايي قلب درادامه ضربان</a:t>
          </a:r>
          <a:endParaRPr lang="fa-IR" sz="3200" b="1" dirty="0">
            <a:solidFill>
              <a:srgbClr val="FFFF00"/>
            </a:solidFill>
          </a:endParaRPr>
        </a:p>
      </dgm:t>
    </dgm:pt>
    <dgm:pt modelId="{CC56CC12-5905-4BB7-997F-2804A112F4F4}" type="parTrans" cxnId="{6D0563EE-66D4-4046-8297-891B93E82EC0}">
      <dgm:prSet/>
      <dgm:spPr/>
      <dgm:t>
        <a:bodyPr/>
        <a:lstStyle/>
        <a:p>
          <a:pPr rtl="1"/>
          <a:endParaRPr lang="fa-IR"/>
        </a:p>
      </dgm:t>
    </dgm:pt>
    <dgm:pt modelId="{B9C70F66-234F-4845-A590-5F97F2AA4898}" type="sibTrans" cxnId="{6D0563EE-66D4-4046-8297-891B93E82EC0}">
      <dgm:prSet/>
      <dgm:spPr>
        <a:solidFill>
          <a:srgbClr val="FF0000"/>
        </a:solidFill>
      </dgm:spPr>
      <dgm:t>
        <a:bodyPr/>
        <a:lstStyle/>
        <a:p>
          <a:pPr rtl="1"/>
          <a:endParaRPr lang="fa-IR"/>
        </a:p>
      </dgm:t>
    </dgm:pt>
    <dgm:pt modelId="{D083E00A-287A-46B0-A303-C3819252DA5A}">
      <dgm:prSet phldrT="[Text]" custT="1"/>
      <dgm:spPr/>
      <dgm:t>
        <a:bodyPr/>
        <a:lstStyle/>
        <a:p>
          <a:pPr rtl="1"/>
          <a:r>
            <a:rPr lang="fa-IR" sz="3200" b="1" dirty="0" smtClean="0"/>
            <a:t>فرصت بيشترجهت </a:t>
          </a:r>
          <a:r>
            <a:rPr lang="fa-IR" sz="3200" b="1" dirty="0" smtClean="0">
              <a:solidFill>
                <a:srgbClr val="FFFF00"/>
              </a:solidFill>
            </a:rPr>
            <a:t>كمك</a:t>
          </a:r>
          <a:r>
            <a:rPr lang="fa-IR" sz="3200" b="1" dirty="0" smtClean="0"/>
            <a:t> رساني</a:t>
          </a:r>
          <a:endParaRPr lang="fa-IR" sz="3200" b="1" dirty="0"/>
        </a:p>
      </dgm:t>
    </dgm:pt>
    <dgm:pt modelId="{A1B91376-D013-4DAE-8779-B2CF1C12B9C1}" type="parTrans" cxnId="{D6A91683-9E8F-4B57-8120-48760FC14CF3}">
      <dgm:prSet/>
      <dgm:spPr/>
      <dgm:t>
        <a:bodyPr/>
        <a:lstStyle/>
        <a:p>
          <a:pPr rtl="1"/>
          <a:endParaRPr lang="fa-IR"/>
        </a:p>
      </dgm:t>
    </dgm:pt>
    <dgm:pt modelId="{488DAD3C-F96A-43DA-9C09-71357E551C20}" type="sibTrans" cxnId="{D6A91683-9E8F-4B57-8120-48760FC14CF3}">
      <dgm:prSet/>
      <dgm:spPr>
        <a:solidFill>
          <a:srgbClr val="FF0000"/>
        </a:solidFill>
      </dgm:spPr>
      <dgm:t>
        <a:bodyPr/>
        <a:lstStyle/>
        <a:p>
          <a:pPr rtl="1"/>
          <a:endParaRPr lang="fa-IR"/>
        </a:p>
      </dgm:t>
    </dgm:pt>
    <dgm:pt modelId="{717F897C-EA44-4CF2-A473-2DDDDFE47F55}">
      <dgm:prSet phldrT="[Text]"/>
      <dgm:spPr/>
      <dgm:t>
        <a:bodyPr/>
        <a:lstStyle/>
        <a:p>
          <a:pPr rtl="1"/>
          <a:r>
            <a:rPr lang="fa-IR" b="1" dirty="0" smtClean="0">
              <a:solidFill>
                <a:srgbClr val="66FF33"/>
              </a:solidFill>
            </a:rPr>
            <a:t>بهتراست</a:t>
          </a:r>
          <a:endParaRPr lang="fa-IR" b="1" dirty="0">
            <a:solidFill>
              <a:srgbClr val="66FF33"/>
            </a:solidFill>
          </a:endParaRPr>
        </a:p>
      </dgm:t>
    </dgm:pt>
    <dgm:pt modelId="{290BF554-AA27-463D-AF5D-A11C2A3244BC}" type="parTrans" cxnId="{2FB0AAE1-79F6-4B95-823D-F749AE4EF18B}">
      <dgm:prSet/>
      <dgm:spPr/>
      <dgm:t>
        <a:bodyPr/>
        <a:lstStyle/>
        <a:p>
          <a:pPr rtl="1"/>
          <a:endParaRPr lang="fa-IR"/>
        </a:p>
      </dgm:t>
    </dgm:pt>
    <dgm:pt modelId="{C042702E-0A03-43CA-8CE8-F9D2D0D30406}" type="sibTrans" cxnId="{2FB0AAE1-79F6-4B95-823D-F749AE4EF18B}">
      <dgm:prSet/>
      <dgm:spPr/>
      <dgm:t>
        <a:bodyPr/>
        <a:lstStyle/>
        <a:p>
          <a:pPr rtl="1"/>
          <a:endParaRPr lang="fa-IR"/>
        </a:p>
      </dgm:t>
    </dgm:pt>
    <dgm:pt modelId="{FD11D65D-525B-400E-80EE-D60C024381AE}" type="pres">
      <dgm:prSet presAssocID="{F730DB58-4A7D-4864-9B97-E17C55591DAF}" presName="linearFlow" presStyleCnt="0">
        <dgm:presLayoutVars>
          <dgm:dir/>
          <dgm:resizeHandles val="exact"/>
        </dgm:presLayoutVars>
      </dgm:prSet>
      <dgm:spPr/>
    </dgm:pt>
    <dgm:pt modelId="{A31EE7D1-710A-433F-933C-F2149A11DC2C}" type="pres">
      <dgm:prSet presAssocID="{97FD561E-2760-4EE1-8D7A-2A9D54E11435}" presName="node" presStyleLbl="node1" presStyleIdx="0" presStyleCnt="3" custScaleX="660493" custScaleY="437103" custLinFactX="139644" custLinFactY="-200000" custLinFactNeighborX="200000" custLinFactNeighborY="-25035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EBDD526-06D8-4C25-A60C-B31DBDCF3922}" type="pres">
      <dgm:prSet presAssocID="{B9C70F66-234F-4845-A590-5F97F2AA4898}" presName="spacerL" presStyleCnt="0"/>
      <dgm:spPr/>
    </dgm:pt>
    <dgm:pt modelId="{8F22B67B-0CDB-4A21-B459-CE8622BB1FED}" type="pres">
      <dgm:prSet presAssocID="{B9C70F66-234F-4845-A590-5F97F2AA4898}" presName="sibTrans" presStyleLbl="sibTrans2D1" presStyleIdx="0" presStyleCnt="2" custScaleX="279020" custScaleY="240148" custLinFactX="-404620" custLinFactY="-12065" custLinFactNeighborX="-500000" custLinFactNeighborY="-100000"/>
      <dgm:spPr/>
      <dgm:t>
        <a:bodyPr/>
        <a:lstStyle/>
        <a:p>
          <a:pPr rtl="1"/>
          <a:endParaRPr lang="fa-IR"/>
        </a:p>
      </dgm:t>
    </dgm:pt>
    <dgm:pt modelId="{9896900F-810C-4591-AD43-1776090C4635}" type="pres">
      <dgm:prSet presAssocID="{B9C70F66-234F-4845-A590-5F97F2AA4898}" presName="spacerR" presStyleCnt="0"/>
      <dgm:spPr/>
    </dgm:pt>
    <dgm:pt modelId="{0F67C15C-C3A8-473B-B0F2-5A1A10186631}" type="pres">
      <dgm:prSet presAssocID="{D083E00A-287A-46B0-A303-C3819252DA5A}" presName="node" presStyleLbl="node1" presStyleIdx="1" presStyleCnt="3" custScaleX="658545" custScaleY="471392" custLinFactX="-645628" custLinFactY="138505" custLinFactNeighborX="-700000" custLinFactNeighborY="200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B09689F7-41AF-496B-A4E7-04E53A703790}" type="pres">
      <dgm:prSet presAssocID="{488DAD3C-F96A-43DA-9C09-71357E551C20}" presName="spacerL" presStyleCnt="0"/>
      <dgm:spPr/>
    </dgm:pt>
    <dgm:pt modelId="{D71ED355-570A-4339-9692-C8359698E84D}" type="pres">
      <dgm:prSet presAssocID="{488DAD3C-F96A-43DA-9C09-71357E551C20}" presName="sibTrans" presStyleLbl="sibTrans2D1" presStyleIdx="1" presStyleCnt="2" custScaleX="626649" custScaleY="311962" custLinFactX="-801691" custLinFactNeighborX="-900000" custLinFactNeighborY="-76158"/>
      <dgm:spPr/>
      <dgm:t>
        <a:bodyPr/>
        <a:lstStyle/>
        <a:p>
          <a:pPr rtl="1"/>
          <a:endParaRPr lang="fa-IR"/>
        </a:p>
      </dgm:t>
    </dgm:pt>
    <dgm:pt modelId="{D28F548A-A77F-4774-B322-734392208A00}" type="pres">
      <dgm:prSet presAssocID="{488DAD3C-F96A-43DA-9C09-71357E551C20}" presName="spacerR" presStyleCnt="0"/>
      <dgm:spPr/>
    </dgm:pt>
    <dgm:pt modelId="{882EE83E-B85F-413B-AC83-D513FD44D508}" type="pres">
      <dgm:prSet presAssocID="{717F897C-EA44-4CF2-A473-2DDDDFE47F55}" presName="node" presStyleLbl="node1" presStyleIdx="2" presStyleCnt="3" custScaleX="596429" custScaleY="525253" custLinFactX="-291654" custLinFactNeighborX="-300000" custLinFactNeighborY="-6075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47DDF962-D8D7-4E71-A37B-4FD0F1B1DC55}" type="presOf" srcId="{B9C70F66-234F-4845-A590-5F97F2AA4898}" destId="{8F22B67B-0CDB-4A21-B459-CE8622BB1FED}" srcOrd="0" destOrd="0" presId="urn:microsoft.com/office/officeart/2005/8/layout/equation1"/>
    <dgm:cxn modelId="{EA6B7A3A-7705-4543-AB7D-85DCE3FBDFA9}" type="presOf" srcId="{488DAD3C-F96A-43DA-9C09-71357E551C20}" destId="{D71ED355-570A-4339-9692-C8359698E84D}" srcOrd="0" destOrd="0" presId="urn:microsoft.com/office/officeart/2005/8/layout/equation1"/>
    <dgm:cxn modelId="{6D0563EE-66D4-4046-8297-891B93E82EC0}" srcId="{F730DB58-4A7D-4864-9B97-E17C55591DAF}" destId="{97FD561E-2760-4EE1-8D7A-2A9D54E11435}" srcOrd="0" destOrd="0" parTransId="{CC56CC12-5905-4BB7-997F-2804A112F4F4}" sibTransId="{B9C70F66-234F-4845-A590-5F97F2AA4898}"/>
    <dgm:cxn modelId="{E8B28BF1-AA17-47B0-9427-DA940AC8A9AD}" type="presOf" srcId="{F730DB58-4A7D-4864-9B97-E17C55591DAF}" destId="{FD11D65D-525B-400E-80EE-D60C024381AE}" srcOrd="0" destOrd="0" presId="urn:microsoft.com/office/officeart/2005/8/layout/equation1"/>
    <dgm:cxn modelId="{79B21AF5-A20D-405D-9564-B7665EDFFE5D}" type="presOf" srcId="{717F897C-EA44-4CF2-A473-2DDDDFE47F55}" destId="{882EE83E-B85F-413B-AC83-D513FD44D508}" srcOrd="0" destOrd="0" presId="urn:microsoft.com/office/officeart/2005/8/layout/equation1"/>
    <dgm:cxn modelId="{D4526EC2-728F-4A40-9AE6-69034C534F4D}" type="presOf" srcId="{97FD561E-2760-4EE1-8D7A-2A9D54E11435}" destId="{A31EE7D1-710A-433F-933C-F2149A11DC2C}" srcOrd="0" destOrd="0" presId="urn:microsoft.com/office/officeart/2005/8/layout/equation1"/>
    <dgm:cxn modelId="{1403EC85-5D81-422B-9385-C4DD8FCF1531}" type="presOf" srcId="{D083E00A-287A-46B0-A303-C3819252DA5A}" destId="{0F67C15C-C3A8-473B-B0F2-5A1A10186631}" srcOrd="0" destOrd="0" presId="urn:microsoft.com/office/officeart/2005/8/layout/equation1"/>
    <dgm:cxn modelId="{D6A91683-9E8F-4B57-8120-48760FC14CF3}" srcId="{F730DB58-4A7D-4864-9B97-E17C55591DAF}" destId="{D083E00A-287A-46B0-A303-C3819252DA5A}" srcOrd="1" destOrd="0" parTransId="{A1B91376-D013-4DAE-8779-B2CF1C12B9C1}" sibTransId="{488DAD3C-F96A-43DA-9C09-71357E551C20}"/>
    <dgm:cxn modelId="{2FB0AAE1-79F6-4B95-823D-F749AE4EF18B}" srcId="{F730DB58-4A7D-4864-9B97-E17C55591DAF}" destId="{717F897C-EA44-4CF2-A473-2DDDDFE47F55}" srcOrd="2" destOrd="0" parTransId="{290BF554-AA27-463D-AF5D-A11C2A3244BC}" sibTransId="{C042702E-0A03-43CA-8CE8-F9D2D0D30406}"/>
    <dgm:cxn modelId="{CA7F0C79-C3EC-4B0F-99B8-3D802CDD4930}" type="presParOf" srcId="{FD11D65D-525B-400E-80EE-D60C024381AE}" destId="{A31EE7D1-710A-433F-933C-F2149A11DC2C}" srcOrd="0" destOrd="0" presId="urn:microsoft.com/office/officeart/2005/8/layout/equation1"/>
    <dgm:cxn modelId="{3FD7F1A1-0A21-42FF-ACEE-D1B075E8B748}" type="presParOf" srcId="{FD11D65D-525B-400E-80EE-D60C024381AE}" destId="{7EBDD526-06D8-4C25-A60C-B31DBDCF3922}" srcOrd="1" destOrd="0" presId="urn:microsoft.com/office/officeart/2005/8/layout/equation1"/>
    <dgm:cxn modelId="{563A3F97-C986-4DDD-A90E-447A7F8A3668}" type="presParOf" srcId="{FD11D65D-525B-400E-80EE-D60C024381AE}" destId="{8F22B67B-0CDB-4A21-B459-CE8622BB1FED}" srcOrd="2" destOrd="0" presId="urn:microsoft.com/office/officeart/2005/8/layout/equation1"/>
    <dgm:cxn modelId="{9B92714E-E28D-45B6-8825-E78CD9D1BAD9}" type="presParOf" srcId="{FD11D65D-525B-400E-80EE-D60C024381AE}" destId="{9896900F-810C-4591-AD43-1776090C4635}" srcOrd="3" destOrd="0" presId="urn:microsoft.com/office/officeart/2005/8/layout/equation1"/>
    <dgm:cxn modelId="{99091841-528B-46C5-9318-B663F8497039}" type="presParOf" srcId="{FD11D65D-525B-400E-80EE-D60C024381AE}" destId="{0F67C15C-C3A8-473B-B0F2-5A1A10186631}" srcOrd="4" destOrd="0" presId="urn:microsoft.com/office/officeart/2005/8/layout/equation1"/>
    <dgm:cxn modelId="{D273076E-CC12-4BC0-973D-A3C7944183C1}" type="presParOf" srcId="{FD11D65D-525B-400E-80EE-D60C024381AE}" destId="{B09689F7-41AF-496B-A4E7-04E53A703790}" srcOrd="5" destOrd="0" presId="urn:microsoft.com/office/officeart/2005/8/layout/equation1"/>
    <dgm:cxn modelId="{4A1D1474-436A-43F5-BAEF-1454CDBD2B9E}" type="presParOf" srcId="{FD11D65D-525B-400E-80EE-D60C024381AE}" destId="{D71ED355-570A-4339-9692-C8359698E84D}" srcOrd="6" destOrd="0" presId="urn:microsoft.com/office/officeart/2005/8/layout/equation1"/>
    <dgm:cxn modelId="{63AED9C2-7E63-4BD3-88F9-6B01789720F5}" type="presParOf" srcId="{FD11D65D-525B-400E-80EE-D60C024381AE}" destId="{D28F548A-A77F-4774-B322-734392208A00}" srcOrd="7" destOrd="0" presId="urn:microsoft.com/office/officeart/2005/8/layout/equation1"/>
    <dgm:cxn modelId="{687E1B95-8B36-4D78-9EA6-66C1CE640747}" type="presParOf" srcId="{FD11D65D-525B-400E-80EE-D60C024381AE}" destId="{882EE83E-B85F-413B-AC83-D513FD44D508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F3F31A-23F8-49F5-B571-83C2B64B82C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B80AF-B2F5-40DE-B299-A282796A06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1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B80AF-B2F5-40DE-B299-A282796A068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16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62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9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1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50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277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221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264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90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30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4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7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fa-IR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036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80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668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678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623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16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1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600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67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16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12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4815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87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1055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5536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05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76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60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436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04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47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262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9254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6251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63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4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70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617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03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254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467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3854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9062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  <a:endParaRPr lang="fa-IR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01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2025-02-16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8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5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62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2025-02-16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1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0200" y="5105400"/>
            <a:ext cx="6400800" cy="17526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 smtClean="0">
                <a:solidFill>
                  <a:srgbClr val="002060"/>
                </a:solidFill>
                <a:cs typeface="B Mitra" pitchFamily="2" charset="-78"/>
              </a:rPr>
              <a:t>تهیه وتدوین </a:t>
            </a:r>
          </a:p>
          <a:p>
            <a:pPr rtl="1"/>
            <a:r>
              <a:rPr lang="fa-IR" sz="4800" b="1" dirty="0" smtClean="0">
                <a:solidFill>
                  <a:srgbClr val="002060"/>
                </a:solidFill>
                <a:cs typeface="B Mitra" pitchFamily="2" charset="-78"/>
              </a:rPr>
              <a:t>فرهادغیبتی</a:t>
            </a:r>
          </a:p>
          <a:p>
            <a:pPr rtl="1"/>
            <a:endParaRPr lang="zh-CN" altLang="en-US" b="1" dirty="0">
              <a:solidFill>
                <a:srgbClr val="002060"/>
              </a:solidFill>
              <a:cs typeface="B Mitr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438400"/>
            <a:ext cx="86868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/>
            <a:r>
              <a:rPr lang="fa-IR" sz="9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cs typeface="B Titr" panose="00000700000000000000" pitchFamily="2" charset="-78"/>
              </a:rPr>
              <a:t>حمایتهای پایه حیات</a:t>
            </a:r>
            <a:endParaRPr lang="en-US" sz="9600" b="1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cs typeface="B Titr" panose="00000700000000000000" pitchFamily="2" charset="-78"/>
            </a:endParaRPr>
          </a:p>
        </p:txBody>
      </p:sp>
      <p:pic>
        <p:nvPicPr>
          <p:cNvPr id="10" name="Picture 2" descr="H:\ارم ارز»انس115\EMC%20Title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82140" cy="144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32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914400"/>
          </a:xfrm>
        </p:spPr>
        <p:txBody>
          <a:bodyPr>
            <a:normAutofit/>
          </a:bodyPr>
          <a:lstStyle/>
          <a:p>
            <a:r>
              <a:rPr lang="fa-IR" sz="4800" b="1" dirty="0" smtClean="0">
                <a:cs typeface="2  Mitra" pitchFamily="2" charset="-78"/>
              </a:rPr>
              <a:t>فشاربرپشت بيمار</a:t>
            </a:r>
            <a:endParaRPr lang="fa-IR" sz="4800" b="1" dirty="0">
              <a:cs typeface="2  Mitra" pitchFamily="2" charset="-78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915400" cy="513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975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fa-IR" sz="6600" b="1" dirty="0" smtClean="0">
                <a:solidFill>
                  <a:srgbClr val="FF0000"/>
                </a:solidFill>
                <a:cs typeface="2  Mitra" pitchFamily="2" charset="-78"/>
              </a:rPr>
              <a:t>شروع ماساژخارجي قلب</a:t>
            </a:r>
            <a:endParaRPr lang="en-US" sz="6600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305800" cy="41148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967334"/>
            <a:ext cx="6934200" cy="20928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3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1960</a:t>
            </a:r>
            <a:endParaRPr lang="en-US" sz="13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15348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-32657"/>
            <a:ext cx="8229600" cy="642257"/>
          </a:xfrm>
        </p:spPr>
        <p:txBody>
          <a:bodyPr>
            <a:normAutofit fontScale="90000"/>
          </a:bodyPr>
          <a:lstStyle/>
          <a:p>
            <a:pPr rtl="1"/>
            <a:r>
              <a:rPr lang="fa-IR" sz="6000" b="1" dirty="0" smtClean="0">
                <a:solidFill>
                  <a:srgbClr val="FF0000"/>
                </a:solidFill>
                <a:cs typeface="2  Mitra" pitchFamily="2" charset="-78"/>
              </a:rPr>
              <a:t>زنجیره بقاء</a:t>
            </a:r>
            <a:endParaRPr lang="en-US" sz="6000" dirty="0" smtClean="0">
              <a:cs typeface="2  Mitra" pitchFamily="2" charset="-7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2839"/>
            <a:ext cx="9144000" cy="6145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Autofit/>
          </a:bodyPr>
          <a:lstStyle/>
          <a:p>
            <a:pPr algn="ctr" rtl="1" eaLnBrk="1" hangingPunct="1"/>
            <a:r>
              <a:rPr lang="fa-IR" sz="8800" b="1" dirty="0" smtClean="0">
                <a:solidFill>
                  <a:srgbClr val="7030A0"/>
                </a:solidFill>
                <a:cs typeface="2  Mitra" pitchFamily="2" charset="-78"/>
              </a:rPr>
              <a:t>انواع مرگ </a:t>
            </a:r>
            <a:r>
              <a:rPr lang="fa-IR" sz="4000" b="1" dirty="0" smtClean="0">
                <a:solidFill>
                  <a:srgbClr val="7030A0"/>
                </a:solidFill>
                <a:cs typeface="2  Mitra" pitchFamily="2" charset="-78"/>
              </a:rPr>
              <a:t>(برگشت پذیری)</a:t>
            </a:r>
            <a:endParaRPr lang="en-US" sz="4000" b="1" dirty="0" smtClean="0">
              <a:solidFill>
                <a:srgbClr val="7030A0"/>
              </a:solidFill>
              <a:cs typeface="2  Mitra" pitchFamily="2" charset="-78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876800" y="1143000"/>
            <a:ext cx="4267200" cy="5562600"/>
          </a:xfrm>
        </p:spPr>
        <p:txBody>
          <a:bodyPr>
            <a:normAutofit fontScale="47500" lnSpcReduction="20000"/>
          </a:bodyPr>
          <a:lstStyle/>
          <a:p>
            <a:pPr algn="r" rtl="1">
              <a:lnSpc>
                <a:spcPct val="220000"/>
              </a:lnSpc>
            </a:pPr>
            <a:r>
              <a:rPr lang="fa-IR" sz="11400" b="1" dirty="0" smtClean="0">
                <a:solidFill>
                  <a:srgbClr val="00B050"/>
                </a:solidFill>
                <a:cs typeface="2  Mitra" pitchFamily="2" charset="-78"/>
              </a:rPr>
              <a:t>مرگ بالینی</a:t>
            </a:r>
          </a:p>
          <a:p>
            <a:pPr algn="r" rtl="1" eaLnBrk="1" hangingPunct="1">
              <a:lnSpc>
                <a:spcPct val="220000"/>
              </a:lnSpc>
            </a:pPr>
            <a:endParaRPr lang="fa-IR" sz="6000" b="1" dirty="0" smtClean="0">
              <a:cs typeface="2  Mitra" pitchFamily="2" charset="-78"/>
            </a:endParaRPr>
          </a:p>
          <a:p>
            <a:pPr algn="r" rtl="1" eaLnBrk="1" hangingPunct="1">
              <a:lnSpc>
                <a:spcPct val="220000"/>
              </a:lnSpc>
            </a:pPr>
            <a:endParaRPr lang="fa-IR" sz="6000" b="1" dirty="0" smtClean="0">
              <a:cs typeface="2  Mitra" pitchFamily="2" charset="-78"/>
            </a:endParaRPr>
          </a:p>
          <a:p>
            <a:pPr algn="r" rtl="1" eaLnBrk="1" hangingPunct="1">
              <a:lnSpc>
                <a:spcPct val="220000"/>
              </a:lnSpc>
            </a:pPr>
            <a:r>
              <a:rPr lang="fa-IR" sz="11400" b="1" dirty="0" smtClean="0">
                <a:solidFill>
                  <a:srgbClr val="FF0000"/>
                </a:solidFill>
                <a:cs typeface="2  Mitra" pitchFamily="2" charset="-78"/>
              </a:rPr>
              <a:t>مرگ بیولوژیک</a:t>
            </a:r>
            <a:endParaRPr lang="en-US" sz="11400" b="1" dirty="0" smtClean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 rot="-1025749">
            <a:off x="546380" y="2357670"/>
            <a:ext cx="4038600" cy="25923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en-US" sz="48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6">
                    <a:lumMod val="75000"/>
                  </a:schemeClr>
                </a:solidFill>
                <a:latin typeface="Arial Black"/>
              </a:rPr>
              <a:t>golden time</a:t>
            </a:r>
          </a:p>
        </p:txBody>
      </p:sp>
      <p:sp>
        <p:nvSpPr>
          <p:cNvPr id="10245" name="WordArt 5"/>
          <p:cNvSpPr>
            <a:spLocks noChangeArrowheads="1" noChangeShapeType="1" noTextEdit="1"/>
          </p:cNvSpPr>
          <p:nvPr/>
        </p:nvSpPr>
        <p:spPr bwMode="auto">
          <a:xfrm>
            <a:off x="3657601" y="2514600"/>
            <a:ext cx="4114800" cy="36576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 rtl="0"/>
            <a:r>
              <a:rPr lang="fa-IR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 دقیقه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/>
              </a:rPr>
              <a:t>4_6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latin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975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fa-IR" sz="4800" b="1" dirty="0" smtClean="0">
                <a:solidFill>
                  <a:srgbClr val="FF0000"/>
                </a:solidFill>
                <a:cs typeface="2  Mitra" pitchFamily="2" charset="-78"/>
              </a:rPr>
              <a:t>تقسیم بندی افرادازنظرسنین مختلف</a:t>
            </a:r>
            <a:endParaRPr lang="en-US" sz="4800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8305800" cy="41148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1-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شیرخواران </a:t>
            </a: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: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افرادزیریکسال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2-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کودکان </a:t>
            </a: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: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افراد </a:t>
            </a:r>
            <a:r>
              <a:rPr lang="fa-IR" sz="4000" b="1" u="sng" dirty="0" smtClean="0">
                <a:solidFill>
                  <a:srgbClr val="002060"/>
                </a:solidFill>
                <a:cs typeface="2  Mitra" pitchFamily="2" charset="-78"/>
              </a:rPr>
              <a:t>1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تا </a:t>
            </a:r>
            <a:r>
              <a:rPr lang="fa-IR" sz="4000" b="1" u="sng" dirty="0" smtClean="0">
                <a:solidFill>
                  <a:srgbClr val="002060"/>
                </a:solidFill>
                <a:cs typeface="2  Mitra" pitchFamily="2" charset="-78"/>
              </a:rPr>
              <a:t>8 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سال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3-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بزرگسالان </a:t>
            </a: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: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افرادبالای </a:t>
            </a:r>
            <a:r>
              <a:rPr lang="fa-IR" sz="4000" b="1" u="sng" dirty="0" smtClean="0">
                <a:solidFill>
                  <a:srgbClr val="002060"/>
                </a:solidFill>
                <a:cs typeface="2  Mitra" pitchFamily="2" charset="-78"/>
              </a:rPr>
              <a:t>8 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سال</a:t>
            </a: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مواردمهم قبل ازبررسی بیماریامصدوم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8001000" cy="48006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1- ایمنی صحنه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2- ایمنی خودمان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3- ایمنی بیمار</a:t>
            </a: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41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pPr rtl="1"/>
            <a:r>
              <a:rPr lang="fa-IR" sz="5400" b="1" dirty="0" smtClean="0">
                <a:solidFill>
                  <a:srgbClr val="FF0000"/>
                </a:solidFill>
                <a:cs typeface="2  Mitra" pitchFamily="2" charset="-78"/>
              </a:rPr>
              <a:t>علایم قطعی مرگ</a:t>
            </a:r>
            <a:endParaRPr lang="en-US" sz="5400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219200"/>
            <a:ext cx="8305800" cy="51054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1-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جداشدن سرازبدن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2-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جمودنعشی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3-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کبودی نعشی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4-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فساداعضای بدن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5-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متلاشی شدن مغز</a:t>
            </a: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6764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3600" b="1" dirty="0" smtClean="0">
                <a:solidFill>
                  <a:srgbClr val="FF0000"/>
                </a:solidFill>
                <a:cs typeface="2  Mitra" pitchFamily="2" charset="-78"/>
              </a:rPr>
              <a:t/>
            </a:r>
            <a:br>
              <a:rPr lang="fa-IR" sz="3600" b="1" dirty="0" smtClean="0">
                <a:solidFill>
                  <a:srgbClr val="FF0000"/>
                </a:solidFill>
                <a:cs typeface="2  Mitra" pitchFamily="2" charset="-78"/>
              </a:rPr>
            </a:br>
            <a:r>
              <a:rPr lang="fa-IR" sz="3600" b="1" dirty="0" smtClean="0">
                <a:solidFill>
                  <a:srgbClr val="FF0000"/>
                </a:solidFill>
                <a:cs typeface="2  Mitra" pitchFamily="2" charset="-78"/>
              </a:rPr>
              <a:t>1-</a:t>
            </a:r>
            <a:r>
              <a:rPr lang="fa-IR" sz="3600" b="1" dirty="0" smtClean="0">
                <a:solidFill>
                  <a:srgbClr val="002060"/>
                </a:solidFill>
                <a:cs typeface="2  Mitra" pitchFamily="2" charset="-78"/>
              </a:rPr>
              <a:t> طاقبازقراردادن بیمار</a:t>
            </a:r>
            <a:br>
              <a:rPr lang="fa-IR" sz="3600" b="1" dirty="0" smtClean="0">
                <a:solidFill>
                  <a:srgbClr val="002060"/>
                </a:solidFill>
                <a:cs typeface="2  Mitra" pitchFamily="2" charset="-78"/>
              </a:rPr>
            </a:br>
            <a:r>
              <a:rPr lang="fa-IR" sz="3600" b="1" dirty="0" smtClean="0">
                <a:solidFill>
                  <a:srgbClr val="FF0000"/>
                </a:solidFill>
                <a:cs typeface="2  Mitra" pitchFamily="2" charset="-78"/>
              </a:rPr>
              <a:t>2-</a:t>
            </a:r>
            <a:r>
              <a:rPr lang="fa-IR" sz="3600" b="1" dirty="0" smtClean="0">
                <a:solidFill>
                  <a:srgbClr val="002060"/>
                </a:solidFill>
                <a:cs typeface="2  Mitra" pitchFamily="2" charset="-78"/>
              </a:rPr>
              <a:t> قراردادن بیماردرروی سطح سفت</a:t>
            </a:r>
            <a:endParaRPr lang="en-US" sz="36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2220" t="45458" r="12118" b="4034"/>
          <a:stretch>
            <a:fillRect/>
          </a:stretch>
        </p:blipFill>
        <p:spPr bwMode="auto">
          <a:xfrm>
            <a:off x="1447800" y="3429000"/>
            <a:ext cx="6400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838200" y="4572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>
                <a:solidFill>
                  <a:srgbClr val="FF0000"/>
                </a:solidFill>
                <a:cs typeface="2  Mitra" pitchFamily="2" charset="-78"/>
              </a:rPr>
              <a:t>وضعیت قرارگیری بیماربرای شروع احیاء:</a:t>
            </a:r>
            <a:endParaRPr lang="fa-IR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66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تشخیص ایست قلبی تنفسی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447800"/>
            <a:ext cx="8001000" cy="48006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1-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عدم پاسخگویی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2-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عدم وجود تنفس</a:t>
            </a:r>
          </a:p>
          <a:p>
            <a:pPr algn="r" rtl="1">
              <a:lnSpc>
                <a:spcPct val="200000"/>
              </a:lnSpc>
            </a:pPr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3-</a:t>
            </a: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 فقدان نبض مرکزی (درافراد حرفه اي )</a:t>
            </a: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3738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بررسی پاسخگویی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 rtl="1"/>
            <a:r>
              <a:rPr lang="fa-IR" sz="3600" dirty="0" smtClean="0">
                <a:solidFill>
                  <a:srgbClr val="002060"/>
                </a:solidFill>
                <a:cs typeface="2  Mitra" pitchFamily="2" charset="-78"/>
              </a:rPr>
              <a:t>بلندصدازدن</a:t>
            </a:r>
            <a:r>
              <a:rPr lang="fa-IR" dirty="0" smtClean="0">
                <a:solidFill>
                  <a:srgbClr val="002060"/>
                </a:solidFill>
                <a:cs typeface="2  Mitra" pitchFamily="2" charset="-78"/>
              </a:rPr>
              <a:t> </a:t>
            </a:r>
            <a:endParaRPr lang="en-US" dirty="0" smtClean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527" t="28822" r="75481" b="48747"/>
          <a:stretch>
            <a:fillRect/>
          </a:stretch>
        </p:blipFill>
        <p:spPr bwMode="auto">
          <a:xfrm>
            <a:off x="270429" y="2362200"/>
            <a:ext cx="384437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 rtl="1"/>
            <a:r>
              <a:rPr lang="fa-IR" sz="3600" dirty="0" smtClean="0">
                <a:solidFill>
                  <a:srgbClr val="002060"/>
                </a:solidFill>
                <a:cs typeface="2  Mitra" pitchFamily="2" charset="-78"/>
              </a:rPr>
              <a:t>دست زدن به شانه  </a:t>
            </a:r>
            <a:endParaRPr lang="en-US" sz="3600" dirty="0" smtClean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/>
          <a:srcRect l="16090" t="41930" r="17728" b="4886"/>
          <a:stretch/>
        </p:blipFill>
        <p:spPr bwMode="auto">
          <a:xfrm>
            <a:off x="4572000" y="2819400"/>
            <a:ext cx="410267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143000"/>
          </a:xfrm>
        </p:spPr>
        <p:txBody>
          <a:bodyPr>
            <a:noAutofit/>
          </a:bodyPr>
          <a:lstStyle/>
          <a:p>
            <a:pPr rtl="1"/>
            <a:r>
              <a:rPr lang="fa-IR" sz="7200" b="1" dirty="0" smtClean="0">
                <a:solidFill>
                  <a:srgbClr val="FF0000"/>
                </a:solidFill>
                <a:cs typeface="B Titr" pitchFamily="2" charset="-78"/>
              </a:rPr>
              <a:t>اهداف آموزشی</a:t>
            </a:r>
            <a:endParaRPr lang="en-US" sz="7200" b="1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057400"/>
            <a:ext cx="8534400" cy="41148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</a:pPr>
            <a:r>
              <a:rPr lang="fa-IR" sz="4400" b="1" dirty="0" smtClean="0">
                <a:solidFill>
                  <a:srgbClr val="002060"/>
                </a:solidFill>
                <a:cs typeface="B Mitra" panose="00000400000000000000" pitchFamily="2" charset="-78"/>
              </a:rPr>
              <a:t>-  احیای قلبی ریوی مغزي پايه</a:t>
            </a:r>
          </a:p>
          <a:p>
            <a:pPr algn="r" rtl="1">
              <a:lnSpc>
                <a:spcPct val="200000"/>
              </a:lnSpc>
            </a:pPr>
            <a:r>
              <a:rPr lang="fa-IR" sz="4400" b="1" dirty="0" smtClean="0">
                <a:solidFill>
                  <a:srgbClr val="002060"/>
                </a:solidFill>
                <a:cs typeface="B Mitra" panose="00000400000000000000" pitchFamily="2" charset="-78"/>
              </a:rPr>
              <a:t>- رفع انسداد راه هوایی توسط جسم خارجی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143000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بررسی تنفس:  </a:t>
            </a:r>
            <a:r>
              <a:rPr lang="fa-IR" sz="3200" b="1" dirty="0" smtClean="0">
                <a:solidFill>
                  <a:srgbClr val="002060"/>
                </a:solidFill>
                <a:cs typeface="2  Mitra" pitchFamily="2" charset="-78"/>
              </a:rPr>
              <a:t> 1- دیدن    2- شنیدن    3- احساس کردن</a:t>
            </a:r>
            <a:endParaRPr lang="en-US" sz="3200" b="1" dirty="0" smtClean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28675" name="AutoShape 3"/>
          <p:cNvSpPr>
            <a:spLocks noChangeArrowheads="1"/>
          </p:cNvSpPr>
          <p:nvPr/>
        </p:nvSpPr>
        <p:spPr bwMode="auto">
          <a:xfrm rot="-9973550">
            <a:off x="5214938" y="3894138"/>
            <a:ext cx="579437" cy="1285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399"/>
                  <a:pt x="16199" y="7817"/>
                  <a:pt x="1620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8676" name="Picture 4" descr="910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25538"/>
            <a:ext cx="9144000" cy="574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3340100" y="4054475"/>
            <a:ext cx="1231900" cy="3651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V="1">
            <a:off x="2468881" y="4343400"/>
            <a:ext cx="45719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Multiply 1"/>
          <p:cNvSpPr/>
          <p:nvPr/>
        </p:nvSpPr>
        <p:spPr>
          <a:xfrm>
            <a:off x="-381000" y="381000"/>
            <a:ext cx="9912350" cy="5257800"/>
          </a:xfrm>
          <a:prstGeom prst="mathMultiply">
            <a:avLst>
              <a:gd name="adj1" fmla="val 457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بازکردن راه هوایی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2060"/>
                </a:solidFill>
                <a:cs typeface="2  Mitra" pitchFamily="2" charset="-78"/>
              </a:rPr>
              <a:t>شایعترین علت انسداد </a:t>
            </a:r>
            <a:r>
              <a:rPr lang="fa-IR" dirty="0" smtClean="0">
                <a:solidFill>
                  <a:srgbClr val="FF0000"/>
                </a:solidFill>
                <a:cs typeface="2  Mitra" pitchFamily="2" charset="-78"/>
              </a:rPr>
              <a:t>زبان</a:t>
            </a:r>
            <a:r>
              <a:rPr lang="fa-IR" dirty="0" smtClean="0">
                <a:solidFill>
                  <a:srgbClr val="002060"/>
                </a:solidFill>
                <a:cs typeface="2  Mitra" pitchFamily="2" charset="-78"/>
              </a:rPr>
              <a:t> بیمار</a:t>
            </a:r>
            <a:endParaRPr lang="en-US" dirty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532" y="2798138"/>
            <a:ext cx="3809524" cy="270476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002060"/>
                </a:solidFill>
                <a:cs typeface="2  Mitra" pitchFamily="2" charset="-78"/>
              </a:rPr>
              <a:t>1- سرعقب              2- چانه بالا</a:t>
            </a:r>
            <a:endParaRPr lang="en-US" dirty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 bwMode="auto">
          <a:xfrm>
            <a:off x="4645025" y="2533809"/>
            <a:ext cx="4041775" cy="323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462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 smtClean="0">
                <a:solidFill>
                  <a:srgbClr val="FF0000"/>
                </a:solidFill>
                <a:cs typeface="B Titr" pitchFamily="2" charset="-78"/>
              </a:rPr>
              <a:t>نحوه بررسي تنفس</a:t>
            </a:r>
            <a:endParaRPr lang="en-US" dirty="0">
              <a:solidFill>
                <a:srgbClr val="FF000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250000"/>
              </a:lnSpc>
            </a:pPr>
            <a:r>
              <a:rPr lang="fa-IR" dirty="0" smtClean="0">
                <a:cs typeface="B Titr" pitchFamily="2" charset="-78"/>
              </a:rPr>
              <a:t>تنفس نرمال</a:t>
            </a:r>
          </a:p>
          <a:p>
            <a:pPr algn="r" rtl="1">
              <a:lnSpc>
                <a:spcPct val="250000"/>
              </a:lnSpc>
            </a:pPr>
            <a:r>
              <a:rPr lang="en-US" dirty="0" err="1" smtClean="0">
                <a:latin typeface="Aharoni" pitchFamily="2" charset="-79"/>
                <a:cs typeface="Aharoni" pitchFamily="2" charset="-79"/>
              </a:rPr>
              <a:t>Agonal</a:t>
            </a:r>
            <a:endParaRPr lang="fa-IR" dirty="0" smtClean="0">
              <a:latin typeface="Aharoni" pitchFamily="2" charset="-79"/>
            </a:endParaRPr>
          </a:p>
          <a:p>
            <a:pPr algn="r" rtl="1">
              <a:lnSpc>
                <a:spcPct val="250000"/>
              </a:lnSpc>
            </a:pPr>
            <a:r>
              <a:rPr lang="en-US" dirty="0">
                <a:latin typeface="Aharoni" pitchFamily="2" charset="-79"/>
                <a:cs typeface="Aharoni" pitchFamily="2" charset="-79"/>
              </a:rPr>
              <a:t>Gasping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3" t="19382" r="28444" b="59692"/>
          <a:stretch/>
        </p:blipFill>
        <p:spPr bwMode="auto">
          <a:xfrm>
            <a:off x="457200" y="1905000"/>
            <a:ext cx="6008563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5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16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132_72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7162800"/>
          </a:xfrm>
        </p:spPr>
      </p:pic>
    </p:spTree>
    <p:extLst>
      <p:ext uri="{BB962C8B-B14F-4D97-AF65-F5344CB8AC3E}">
        <p14:creationId xmlns:p14="http://schemas.microsoft.com/office/powerpoint/2010/main" val="9374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بررسی نبض مرکزی(دراحياگران حرفه اي)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/>
          <a:lstStyle/>
          <a:p>
            <a:pPr algn="ctr" rtl="1"/>
            <a:r>
              <a:rPr lang="fa-IR" dirty="0" smtClean="0">
                <a:solidFill>
                  <a:srgbClr val="002060"/>
                </a:solidFill>
                <a:cs typeface="2  Mitra" pitchFamily="2" charset="-78"/>
              </a:rPr>
              <a:t>بررسی نبض دراطفال</a:t>
            </a:r>
            <a:r>
              <a:rPr lang="fa-IR" dirty="0" smtClean="0">
                <a:solidFill>
                  <a:srgbClr val="FF0000"/>
                </a:solidFill>
                <a:cs typeface="2  Mitra" pitchFamily="2" charset="-78"/>
              </a:rPr>
              <a:t>(براکیال)</a:t>
            </a:r>
            <a:endParaRPr lang="en-US" dirty="0">
              <a:solidFill>
                <a:srgbClr val="FF0000"/>
              </a:solidFill>
              <a:cs typeface="2  Mitra" pitchFamily="2" charset="-78"/>
            </a:endParaRPr>
          </a:p>
        </p:txBody>
      </p:sp>
      <p:pic>
        <p:nvPicPr>
          <p:cNvPr id="8" name="Picture 4" descr="76-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843" t="13636" b="11364"/>
          <a:stretch>
            <a:fillRect/>
          </a:stretch>
        </p:blipFill>
        <p:spPr bwMode="auto">
          <a:xfrm>
            <a:off x="228600" y="16002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041775" cy="639762"/>
          </a:xfrm>
        </p:spPr>
        <p:txBody>
          <a:bodyPr/>
          <a:lstStyle/>
          <a:p>
            <a:pPr algn="ctr" rtl="1"/>
            <a:r>
              <a:rPr lang="fa-IR" dirty="0" smtClean="0">
                <a:solidFill>
                  <a:srgbClr val="002060"/>
                </a:solidFill>
                <a:cs typeface="2  Mitra" pitchFamily="2" charset="-78"/>
              </a:rPr>
              <a:t>بررسی نبض دربزرگسال</a:t>
            </a:r>
            <a:r>
              <a:rPr lang="fa-IR" dirty="0" smtClean="0">
                <a:solidFill>
                  <a:srgbClr val="FF0000"/>
                </a:solidFill>
                <a:cs typeface="2  Mitra" pitchFamily="2" charset="-78"/>
              </a:rPr>
              <a:t>(کاروتید)</a:t>
            </a:r>
            <a:endParaRPr lang="en-US" dirty="0">
              <a:solidFill>
                <a:srgbClr val="FF0000"/>
              </a:solidFill>
              <a:cs typeface="2  Mitra" pitchFamily="2" charset="-78"/>
            </a:endParaRPr>
          </a:p>
        </p:txBody>
      </p:sp>
      <p:pic>
        <p:nvPicPr>
          <p:cNvPr id="7" name="Picture 4" descr="7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 l="5882" t="6828" b="20344"/>
          <a:stretch>
            <a:fillRect/>
          </a:stretch>
        </p:blipFill>
        <p:spPr bwMode="auto">
          <a:xfrm>
            <a:off x="4648200" y="1600200"/>
            <a:ext cx="4191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39360" t="42439" r="38823" b="47143"/>
          <a:stretch>
            <a:fillRect/>
          </a:stretch>
        </p:blipFill>
        <p:spPr bwMode="auto">
          <a:xfrm>
            <a:off x="4648200" y="4267200"/>
            <a:ext cx="4267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76-1"/>
          <p:cNvPicPr>
            <a:picLocks noChangeAspect="1" noChangeArrowheads="1"/>
          </p:cNvPicPr>
          <p:nvPr/>
        </p:nvPicPr>
        <p:blipFill>
          <a:blip r:embed="rId6"/>
          <a:srcRect l="4893" t="4549" r="6055" b="14261"/>
          <a:stretch>
            <a:fillRect/>
          </a:stretch>
        </p:blipFill>
        <p:spPr bwMode="auto">
          <a:xfrm>
            <a:off x="152400" y="4267200"/>
            <a:ext cx="4191000" cy="2476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ترتیب اقدامات احیاءقلبی ریوی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535112"/>
            <a:ext cx="2819400" cy="750887"/>
          </a:xfrm>
          <a:solidFill>
            <a:srgbClr val="FFFF00"/>
          </a:solidFill>
        </p:spPr>
        <p:txBody>
          <a:bodyPr anchor="ctr">
            <a:noAutofit/>
          </a:bodyPr>
          <a:lstStyle/>
          <a:p>
            <a:pPr algn="ctr" rtl="1"/>
            <a:r>
              <a:rPr lang="fa-IR" dirty="0" smtClean="0">
                <a:cs typeface="2  Mitra" pitchFamily="2" charset="-78"/>
              </a:rPr>
              <a:t>3  -دادن تنفس مصنوعی</a:t>
            </a:r>
            <a:endParaRPr lang="en-US" dirty="0">
              <a:cs typeface="2  Mitra" pitchFamily="2" charset="-78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13202" t="20604" r="15128" b="8669"/>
          <a:stretch>
            <a:fillRect/>
          </a:stretch>
        </p:blipFill>
        <p:spPr bwMode="auto">
          <a:xfrm>
            <a:off x="0" y="2743200"/>
            <a:ext cx="3048000" cy="2907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70038"/>
            <a:ext cx="2819400" cy="639762"/>
          </a:xfrm>
          <a:solidFill>
            <a:srgbClr val="FFFF00"/>
          </a:solidFill>
        </p:spPr>
        <p:txBody>
          <a:bodyPr anchor="ctr">
            <a:noAutofit/>
          </a:bodyPr>
          <a:lstStyle/>
          <a:p>
            <a:pPr algn="ctr" rtl="1"/>
            <a:r>
              <a:rPr lang="fa-IR" dirty="0" smtClean="0">
                <a:cs typeface="2  Mitra" pitchFamily="2" charset="-78"/>
              </a:rPr>
              <a:t>1-فشاردادن قفسه سینه</a:t>
            </a:r>
            <a:endParaRPr lang="en-US" dirty="0">
              <a:cs typeface="2  Mitra" pitchFamily="2" charset="-78"/>
            </a:endParaRPr>
          </a:p>
        </p:txBody>
      </p:sp>
      <p:pic>
        <p:nvPicPr>
          <p:cNvPr id="7" name="Content Placeholder 4" descr="906-4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/>
          <a:srcRect l="5212"/>
          <a:stretch/>
        </p:blipFill>
        <p:spPr bwMode="auto">
          <a:xfrm>
            <a:off x="5958726" y="2667000"/>
            <a:ext cx="3185274" cy="270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5766" t="24277" r="66126" b="44413"/>
          <a:stretch>
            <a:fillRect/>
          </a:stretch>
        </p:blipFill>
        <p:spPr bwMode="auto">
          <a:xfrm>
            <a:off x="3048000" y="2667000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352800" y="1600200"/>
            <a:ext cx="23622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400" b="1" dirty="0" smtClean="0">
                <a:solidFill>
                  <a:schemeClr val="tx1"/>
                </a:solidFill>
                <a:cs typeface="2  Mitra" pitchFamily="2" charset="-78"/>
              </a:rPr>
              <a:t>2-بازکردن راه هوایی</a:t>
            </a:r>
            <a:endParaRPr lang="en-US" sz="2400" b="1" dirty="0">
              <a:solidFill>
                <a:schemeClr val="tx1"/>
              </a:solidFill>
              <a:cs typeface="2  Mitra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  <p:bldP spid="10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محل ونحوه صحیح قرارگیری دستها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pic>
        <p:nvPicPr>
          <p:cNvPr id="6" name="Picture 4" descr="AP1-5-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4495800" cy="41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906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00200"/>
            <a:ext cx="415671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فشاربرقفسه سینه درافراد </a:t>
            </a:r>
            <a:r>
              <a:rPr lang="fa-IR" b="1" u="sng" dirty="0" smtClean="0">
                <a:solidFill>
                  <a:srgbClr val="FF0000"/>
                </a:solidFill>
                <a:cs typeface="2  Mitra" pitchFamily="2" charset="-78"/>
              </a:rPr>
              <a:t>8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-</a:t>
            </a:r>
            <a:r>
              <a:rPr lang="fa-IR" b="1" u="sng" dirty="0" smtClean="0">
                <a:solidFill>
                  <a:srgbClr val="FF0000"/>
                </a:solidFill>
                <a:cs typeface="2  Mitra" pitchFamily="2" charset="-78"/>
              </a:rPr>
              <a:t>1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 ساله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pic>
        <p:nvPicPr>
          <p:cNvPr id="4" name="Picture 4" descr="91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61" t="6452" r="4348" b="4839"/>
          <a:stretch>
            <a:fillRect/>
          </a:stretch>
        </p:blipFill>
        <p:spPr bwMode="auto">
          <a:xfrm>
            <a:off x="1295400" y="1676400"/>
            <a:ext cx="6477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cs typeface="2  Mitra" pitchFamily="2" charset="-7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3469" r="54206" b="14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85800" y="381000"/>
            <a:ext cx="3962400" cy="1219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b="1" dirty="0" smtClean="0">
                <a:solidFill>
                  <a:schemeClr val="tx1"/>
                </a:solidFill>
              </a:rPr>
              <a:t>حمایتهای حیاتی پایه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فشاربرقفسه سینه درزیر</a:t>
            </a:r>
            <a:r>
              <a:rPr lang="fa-IR" b="1" u="sng" dirty="0" smtClean="0">
                <a:solidFill>
                  <a:srgbClr val="FF0000"/>
                </a:solidFill>
                <a:cs typeface="2  Mitra" pitchFamily="2" charset="-78"/>
              </a:rPr>
              <a:t>1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 ساله</a:t>
            </a:r>
            <a:endParaRPr lang="en-US" dirty="0">
              <a:cs typeface="2  Mitra" pitchFamily="2" charset="-78"/>
            </a:endParaRPr>
          </a:p>
        </p:txBody>
      </p:sp>
      <p:pic>
        <p:nvPicPr>
          <p:cNvPr id="4" name="Picture 4" descr="9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762000" y="1600200"/>
            <a:ext cx="7848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9650"/>
          </a:xfrm>
        </p:spPr>
        <p:txBody>
          <a:bodyPr>
            <a:normAutofit fontScale="90000"/>
          </a:bodyPr>
          <a:lstStyle/>
          <a:p>
            <a:pPr algn="ctr" rtl="1">
              <a:lnSpc>
                <a:spcPct val="150000"/>
              </a:lnSpc>
            </a:pPr>
            <a:r>
              <a:rPr lang="fa-IR" sz="4400" dirty="0" smtClean="0">
                <a:solidFill>
                  <a:srgbClr val="FF0000"/>
                </a:solidFill>
                <a:cs typeface="2  Mitra" pitchFamily="2" charset="-78"/>
              </a:rPr>
              <a:t>فشردن موثرقفسه سینه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0994" t="60811" r="16398"/>
          <a:stretch>
            <a:fillRect/>
          </a:stretch>
        </p:blipFill>
        <p:spPr bwMode="auto">
          <a:xfrm>
            <a:off x="1600200" y="990600"/>
            <a:ext cx="5791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3352800"/>
            <a:ext cx="8458200" cy="2971800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Tx/>
              <a:buChar char="-"/>
            </a:pP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عمق فشاربرقفسه سينه دربزرگسالان حداقل </a:t>
            </a:r>
            <a:r>
              <a:rPr lang="en-US" sz="2400" b="1" dirty="0" smtClean="0">
                <a:solidFill>
                  <a:srgbClr val="FF0000"/>
                </a:solidFill>
                <a:cs typeface="2  Mitra" pitchFamily="2" charset="-78"/>
              </a:rPr>
              <a:t>5cm</a:t>
            </a:r>
            <a:r>
              <a:rPr lang="fa-IR" sz="2400" b="1" dirty="0" smtClean="0">
                <a:solidFill>
                  <a:srgbClr val="FF0000"/>
                </a:solidFill>
                <a:cs typeface="2  Mitra" pitchFamily="2" charset="-78"/>
              </a:rPr>
              <a:t> </a:t>
            </a: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كودكان</a:t>
            </a:r>
            <a:r>
              <a:rPr lang="en-US" sz="2400" b="1" dirty="0" smtClean="0">
                <a:solidFill>
                  <a:srgbClr val="FF0000"/>
                </a:solidFill>
                <a:cs typeface="2  Mitra" pitchFamily="2" charset="-78"/>
              </a:rPr>
              <a:t>5cm</a:t>
            </a:r>
            <a:r>
              <a:rPr lang="fa-IR" sz="2400" b="1" dirty="0" smtClean="0">
                <a:solidFill>
                  <a:srgbClr val="FF0000"/>
                </a:solidFill>
                <a:cs typeface="2  Mitra" pitchFamily="2" charset="-78"/>
              </a:rPr>
              <a:t> </a:t>
            </a: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وشيرخواران </a:t>
            </a:r>
            <a:r>
              <a:rPr lang="en-US" sz="2400" b="1" dirty="0" smtClean="0">
                <a:solidFill>
                  <a:srgbClr val="FF0000"/>
                </a:solidFill>
                <a:cs typeface="2  Mitra" pitchFamily="2" charset="-78"/>
              </a:rPr>
              <a:t>4cm</a:t>
            </a:r>
            <a:endParaRPr lang="fa-IR" sz="2400" b="1" dirty="0" smtClean="0">
              <a:solidFill>
                <a:srgbClr val="FF0000"/>
              </a:solidFill>
              <a:cs typeface="2  Mitra" pitchFamily="2" charset="-78"/>
            </a:endParaRPr>
          </a:p>
          <a:p>
            <a:pPr algn="r" rtl="1">
              <a:lnSpc>
                <a:spcPct val="150000"/>
              </a:lnSpc>
              <a:buFontTx/>
              <a:buChar char="-"/>
            </a:pP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سرعت فشردن قفسه سینه </a:t>
            </a:r>
            <a:r>
              <a:rPr lang="fa-IR" sz="2400" b="1" u="sng" dirty="0" smtClean="0">
                <a:solidFill>
                  <a:srgbClr val="FF0000"/>
                </a:solidFill>
                <a:cs typeface="2  Mitra" pitchFamily="2" charset="-78"/>
              </a:rPr>
              <a:t>100 تا 120 </a:t>
            </a: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بار در دقیقه</a:t>
            </a:r>
          </a:p>
          <a:p>
            <a:pPr algn="r" rtl="1">
              <a:lnSpc>
                <a:spcPct val="150000"/>
              </a:lnSpc>
              <a:buFontTx/>
              <a:buChar char="-"/>
            </a:pP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اجازه بازشدن مجددقفسه سینه داده شود</a:t>
            </a:r>
          </a:p>
          <a:p>
            <a:pPr algn="r" rtl="1">
              <a:lnSpc>
                <a:spcPct val="150000"/>
              </a:lnSpc>
              <a:buFontTx/>
              <a:buChar char="-"/>
            </a:pP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زمان فشردن و برداشتن مساوی باشد</a:t>
            </a:r>
          </a:p>
          <a:p>
            <a:pPr algn="r" rtl="1">
              <a:lnSpc>
                <a:spcPct val="150000"/>
              </a:lnSpc>
              <a:buFontTx/>
              <a:buChar char="-"/>
            </a:pPr>
            <a:r>
              <a:rPr lang="fa-IR" sz="2400" b="1" dirty="0" smtClean="0">
                <a:solidFill>
                  <a:srgbClr val="002060"/>
                </a:solidFill>
                <a:cs typeface="2  Mitra" pitchFamily="2" charset="-78"/>
              </a:rPr>
              <a:t>حداقل وقفه در فشردن قفسه سینه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752600"/>
          </a:xfrm>
        </p:spPr>
        <p:txBody>
          <a:bodyPr>
            <a:normAutofit/>
          </a:bodyPr>
          <a:lstStyle/>
          <a:p>
            <a:pPr rtl="1"/>
            <a:r>
              <a:rPr lang="fa-IR" sz="5300" b="1" dirty="0" smtClean="0">
                <a:solidFill>
                  <a:srgbClr val="FF0000"/>
                </a:solidFill>
                <a:cs typeface="2  Mitra" pitchFamily="2" charset="-78"/>
              </a:rPr>
              <a:t>تنفس مصنوعی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</a:br>
            <a:r>
              <a:rPr lang="fa-IR" b="1" dirty="0" smtClean="0">
                <a:cs typeface="2  Mitra" pitchFamily="2" charset="-78"/>
              </a:rPr>
              <a:t>دادن </a:t>
            </a:r>
            <a:r>
              <a:rPr lang="fa-IR" b="1" u="sng" dirty="0" smtClean="0">
                <a:solidFill>
                  <a:srgbClr val="FF0000"/>
                </a:solidFill>
                <a:cs typeface="2  Mitra" pitchFamily="2" charset="-78"/>
              </a:rPr>
              <a:t>2</a:t>
            </a:r>
            <a:r>
              <a:rPr lang="fa-IR" b="1" dirty="0" smtClean="0">
                <a:cs typeface="2  Mitra" pitchFamily="2" charset="-78"/>
              </a:rPr>
              <a:t>تنفس به اندازه ای که قفسه سینه بالابیاید</a:t>
            </a:r>
            <a:endParaRPr lang="en-US" b="1" dirty="0">
              <a:cs typeface="2  Mitra" pitchFamily="2" charset="-78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52791" t="56263" r="10059" b="9360"/>
          <a:stretch/>
        </p:blipFill>
        <p:spPr bwMode="auto">
          <a:xfrm>
            <a:off x="4857187" y="2438400"/>
            <a:ext cx="424596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752" t="55940" r="58189" b="9187"/>
          <a:stretch>
            <a:fillRect/>
          </a:stretch>
        </p:blipFill>
        <p:spPr bwMode="auto">
          <a:xfrm>
            <a:off x="152400" y="2438400"/>
            <a:ext cx="441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35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pPr rtl="1"/>
            <a:r>
              <a:rPr lang="fa-IR" sz="5300" b="1" dirty="0" smtClean="0">
                <a:solidFill>
                  <a:srgbClr val="FF0000"/>
                </a:solidFill>
                <a:cs typeface="2  Mitra" pitchFamily="2" charset="-78"/>
              </a:rPr>
              <a:t>تنفس دهان به بینی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</a:b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این نوع تنفس درصورت آسیب دهان وعدم پوشش مناسب وموثراستفاده میشود </a:t>
            </a:r>
            <a:endParaRPr lang="en-US" b="1" dirty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43273" y="2408237"/>
            <a:ext cx="56574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rmAutofit fontScale="90000"/>
          </a:bodyPr>
          <a:lstStyle/>
          <a:p>
            <a:pPr rtl="1"/>
            <a:r>
              <a:rPr lang="fa-IR" sz="5300" b="1" dirty="0" smtClean="0">
                <a:solidFill>
                  <a:srgbClr val="FF0000"/>
                </a:solidFill>
                <a:cs typeface="2  Mitra" pitchFamily="2" charset="-78"/>
              </a:rPr>
              <a:t>تنفس دهان به دهان وبینی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</a:b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این نوع تنفس درشیرخواران وبعلت کوچک بودن صورت آنان وپوشش موثراستفاده میشود</a:t>
            </a: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743273" y="2408237"/>
            <a:ext cx="56574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هوای دمی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295400"/>
          <a:ext cx="88392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029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هوای باز دمی</a:t>
            </a:r>
            <a:endParaRPr lang="en-US" b="1" dirty="0" smtClean="0">
              <a:solidFill>
                <a:srgbClr val="FF0000"/>
              </a:solidFill>
              <a:cs typeface="2  Mitra" pitchFamily="2" charset="-78"/>
            </a:endParaRP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type="dgm" idx="1"/>
          </p:nvPr>
        </p:nvGraphicFramePr>
        <p:xfrm>
          <a:off x="304800" y="1371600"/>
          <a:ext cx="83820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30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542" y="0"/>
            <a:ext cx="8229600" cy="1143000"/>
          </a:xfrm>
        </p:spPr>
        <p:txBody>
          <a:bodyPr>
            <a:normAutofit/>
          </a:bodyPr>
          <a:lstStyle/>
          <a:p>
            <a:r>
              <a:rPr lang="fa-IR" sz="6000" b="1" dirty="0" smtClean="0">
                <a:solidFill>
                  <a:srgbClr val="FF0000"/>
                </a:solidFill>
                <a:cs typeface="2  Mitra" pitchFamily="2" charset="-78"/>
              </a:rPr>
              <a:t>پيش آگهي تقدم ايست قلبي </a:t>
            </a:r>
            <a:endParaRPr lang="fa-IR" sz="6000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" t="2930" r="4076"/>
          <a:stretch/>
        </p:blipFill>
        <p:spPr bwMode="auto">
          <a:xfrm>
            <a:off x="-3314" y="1066800"/>
            <a:ext cx="9147313" cy="578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9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6000" b="1" dirty="0">
                <a:solidFill>
                  <a:srgbClr val="FF0000"/>
                </a:solidFill>
                <a:cs typeface="2  Mitra" pitchFamily="2" charset="-78"/>
              </a:rPr>
              <a:t>پيش آگهي تقدم ايست </a:t>
            </a:r>
            <a:r>
              <a:rPr lang="fa-IR" sz="6000" b="1" dirty="0" smtClean="0">
                <a:solidFill>
                  <a:srgbClr val="FF0000"/>
                </a:solidFill>
                <a:cs typeface="2  Mitra" pitchFamily="2" charset="-78"/>
              </a:rPr>
              <a:t>تنفسي </a:t>
            </a:r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39" r="9410"/>
          <a:stretch/>
        </p:blipFill>
        <p:spPr bwMode="auto">
          <a:xfrm>
            <a:off x="-26504" y="2362200"/>
            <a:ext cx="3352799" cy="3197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657600" y="3731134"/>
            <a:ext cx="1905000" cy="60960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40936" t="23708" r="16283" b="16013"/>
          <a:stretch/>
        </p:blipFill>
        <p:spPr bwMode="auto">
          <a:xfrm>
            <a:off x="6016487" y="2382078"/>
            <a:ext cx="2994991" cy="337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3379635" y="2743200"/>
            <a:ext cx="24609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a-IR" sz="5400" b="1" dirty="0" smtClean="0">
                <a:ln/>
                <a:solidFill>
                  <a:srgbClr val="FF0000"/>
                </a:solidFill>
              </a:rPr>
              <a:t>4تا5دقيقه</a:t>
            </a:r>
            <a:endParaRPr lang="en-US" sz="5400" b="1" dirty="0">
              <a:ln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2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38200"/>
            <a:ext cx="8229600" cy="6858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شلاق زدن</a:t>
            </a:r>
            <a:endParaRPr lang="en-US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832" y="1600200"/>
            <a:ext cx="5999968" cy="5230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1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pPr rtl="1"/>
            <a:r>
              <a:rPr lang="fa-IR" b="1" dirty="0" smtClean="0">
                <a:solidFill>
                  <a:srgbClr val="FF0000"/>
                </a:solidFill>
              </a:rPr>
              <a:t>نتيجه : پيش آگهي ايست تنفس اوليه</a:t>
            </a:r>
            <a:endParaRPr lang="fa-IR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661256"/>
              </p:ext>
            </p:extLst>
          </p:nvPr>
        </p:nvGraphicFramePr>
        <p:xfrm>
          <a:off x="6626" y="1013791"/>
          <a:ext cx="914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4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7772400" cy="914399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چندنکته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762000"/>
            <a:ext cx="8686800" cy="5943600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در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5-4 دقیقه اول 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بیماردچار ایست قلبی، اکسیژن درخون وجود دارد وفشردن قفسه سینه به تنفس مصنوعی اولویت دارد</a:t>
            </a:r>
          </a:p>
          <a:p>
            <a:pPr algn="just">
              <a:lnSpc>
                <a:spcPct val="150000"/>
              </a:lnSpc>
              <a:buFontTx/>
              <a:buChar char="-"/>
            </a:pP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در </a:t>
            </a:r>
            <a:r>
              <a:rPr lang="en-US" sz="2800" b="1" dirty="0" smtClean="0">
                <a:solidFill>
                  <a:srgbClr val="002060"/>
                </a:solidFill>
                <a:cs typeface="2  Mitra" pitchFamily="2" charset="-78"/>
              </a:rPr>
              <a:t>CPR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 دو نفره بزرگسالان، نسبت فشردن قفسه سینه به تنفس مصنوعي </a:t>
            </a:r>
            <a:r>
              <a:rPr lang="fa-IR" sz="2800" b="1" u="sng" dirty="0" smtClean="0">
                <a:solidFill>
                  <a:srgbClr val="FF0000"/>
                </a:solidFill>
                <a:cs typeface="2  Mitra" pitchFamily="2" charset="-78"/>
              </a:rPr>
              <a:t>30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 به </a:t>
            </a:r>
            <a:r>
              <a:rPr lang="fa-IR" sz="2800" b="1" u="sng" dirty="0" smtClean="0">
                <a:solidFill>
                  <a:srgbClr val="FF0000"/>
                </a:solidFill>
                <a:cs typeface="2  Mitra" pitchFamily="2" charset="-78"/>
              </a:rPr>
              <a:t>2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  </a:t>
            </a:r>
            <a:r>
              <a:rPr lang="fa-IR" sz="2800" b="1" dirty="0">
                <a:solidFill>
                  <a:srgbClr val="002060"/>
                </a:solidFill>
                <a:cs typeface="2  Mitra" pitchFamily="2" charset="-78"/>
              </a:rPr>
              <a:t>و در کودکان </a:t>
            </a:r>
            <a:r>
              <a:rPr lang="fa-IR" sz="2800" b="1" u="sng" dirty="0" smtClean="0">
                <a:solidFill>
                  <a:srgbClr val="FF0000"/>
                </a:solidFill>
                <a:cs typeface="2  Mitra" pitchFamily="2" charset="-78"/>
              </a:rPr>
              <a:t>15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 به </a:t>
            </a:r>
            <a:r>
              <a:rPr lang="fa-IR" sz="2800" b="1" u="sng" dirty="0" smtClean="0">
                <a:solidFill>
                  <a:srgbClr val="FF0000"/>
                </a:solidFill>
                <a:cs typeface="2  Mitra" pitchFamily="2" charset="-78"/>
              </a:rPr>
              <a:t>2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 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میباشد در کودکان اگر احیاگر یک نفر باشد همان </a:t>
            </a:r>
            <a:r>
              <a:rPr lang="fa-IR" sz="2800" b="1" u="sng" dirty="0">
                <a:solidFill>
                  <a:srgbClr val="FF0000"/>
                </a:solidFill>
                <a:cs typeface="2  Mitra" pitchFamily="2" charset="-78"/>
              </a:rPr>
              <a:t>30</a:t>
            </a:r>
            <a:r>
              <a:rPr lang="fa-IR" sz="2800" b="1" dirty="0">
                <a:solidFill>
                  <a:srgbClr val="FF0000"/>
                </a:solidFill>
                <a:cs typeface="2  Mitra" pitchFamily="2" charset="-78"/>
              </a:rPr>
              <a:t> به </a:t>
            </a:r>
            <a:r>
              <a:rPr lang="fa-IR" sz="2800" b="1" u="sng" dirty="0">
                <a:solidFill>
                  <a:srgbClr val="FF0000"/>
                </a:solidFill>
                <a:cs typeface="2  Mitra" pitchFamily="2" charset="-78"/>
              </a:rPr>
              <a:t>2</a:t>
            </a:r>
            <a:r>
              <a:rPr lang="fa-IR" sz="2800" b="1" dirty="0">
                <a:solidFill>
                  <a:srgbClr val="FF0000"/>
                </a:solidFill>
                <a:cs typeface="2  Mitra" pitchFamily="2" charset="-78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cs typeface="2  Mitra" pitchFamily="2" charset="-78"/>
              </a:rPr>
              <a:t> 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 </a:t>
            </a:r>
            <a:r>
              <a:rPr lang="fa-IR" sz="2800" b="1" dirty="0">
                <a:solidFill>
                  <a:srgbClr val="002060"/>
                </a:solidFill>
                <a:cs typeface="2  Mitra" pitchFamily="2" charset="-78"/>
              </a:rPr>
              <a:t>خواهد بود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احیاءگران برای جلوگیری ازخستگی هر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2دقیقه 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جای خودرا عوض کنند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درهردودقیقه </a:t>
            </a:r>
            <a:r>
              <a:rPr lang="fa-IR" sz="2800" b="1" dirty="0" smtClean="0">
                <a:solidFill>
                  <a:srgbClr val="FF0000"/>
                </a:solidFill>
                <a:cs typeface="2  Mitra" pitchFamily="2" charset="-78"/>
              </a:rPr>
              <a:t>5سیکل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 </a:t>
            </a:r>
            <a:r>
              <a:rPr lang="fa-IR" sz="2800" b="1" u="sng" dirty="0" smtClean="0">
                <a:solidFill>
                  <a:srgbClr val="002060"/>
                </a:solidFill>
                <a:cs typeface="2  Mitra" pitchFamily="2" charset="-78"/>
              </a:rPr>
              <a:t>30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 به</a:t>
            </a:r>
            <a:r>
              <a:rPr lang="fa-IR" sz="2800" b="1" u="sng" dirty="0" smtClean="0">
                <a:solidFill>
                  <a:srgbClr val="002060"/>
                </a:solidFill>
                <a:cs typeface="2  Mitra" pitchFamily="2" charset="-78"/>
              </a:rPr>
              <a:t>2</a:t>
            </a:r>
            <a:r>
              <a:rPr lang="fa-IR" sz="2800" b="1" dirty="0" smtClean="0">
                <a:solidFill>
                  <a:srgbClr val="002060"/>
                </a:solidFill>
                <a:cs typeface="2  Mitra" pitchFamily="2" charset="-78"/>
              </a:rPr>
              <a:t> راانجام میدهیم ودرپایان هردودقیقه علايم حياتي بیمار را بمدت 10 ثانیه چک مینماییم</a:t>
            </a:r>
            <a:endParaRPr lang="en-US" sz="2800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143000"/>
          </a:xfrm>
        </p:spPr>
        <p:txBody>
          <a:bodyPr>
            <a:normAutofit/>
          </a:bodyPr>
          <a:lstStyle/>
          <a:p>
            <a:pPr rtl="1"/>
            <a:r>
              <a:rPr lang="fa-IR" sz="5400" b="1" dirty="0" smtClean="0">
                <a:solidFill>
                  <a:srgbClr val="FF0000"/>
                </a:solidFill>
                <a:cs typeface="2  Mitra" pitchFamily="2" charset="-78"/>
              </a:rPr>
              <a:t>علایم برگشت بیمار</a:t>
            </a:r>
            <a:endParaRPr lang="en-US" sz="5400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066800"/>
            <a:ext cx="8305800" cy="5334000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1- تکان دادن دهان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2- پلک زدن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3- تنفس خودبخودی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4- تکان دادن اندامها</a:t>
            </a:r>
          </a:p>
          <a:p>
            <a:pPr algn="r" rtl="1">
              <a:lnSpc>
                <a:spcPct val="150000"/>
              </a:lnSpc>
            </a:pP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5- داشتن نبض </a:t>
            </a:r>
            <a:endParaRPr lang="en-US" sz="4000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253" y="990600"/>
            <a:ext cx="8661197" cy="42068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>
              <a:lnSpc>
                <a:spcPct val="200000"/>
              </a:lnSpc>
            </a:pPr>
            <a:r>
              <a:rPr lang="fa-IR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رفع انسداد راه هوايي توسط جسم خارجي</a:t>
            </a:r>
            <a:endParaRPr lang="en-US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772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علل انسداد راه هوایی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دندان شکسته </a:t>
            </a:r>
          </a:p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خون </a:t>
            </a:r>
          </a:p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ترشحات </a:t>
            </a:r>
          </a:p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مواداستفراغی</a:t>
            </a:r>
          </a:p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غذا</a:t>
            </a:r>
          </a:p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اجسام ریز</a:t>
            </a:r>
          </a:p>
          <a:p>
            <a:pPr algn="r" rtl="1"/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غیره</a:t>
            </a:r>
            <a:endParaRPr lang="en-US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201095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علایم تشخیصی انسدادراه هوایی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00200"/>
            <a:ext cx="8382000" cy="4648200"/>
          </a:xfrm>
        </p:spPr>
        <p:txBody>
          <a:bodyPr/>
          <a:lstStyle/>
          <a:p>
            <a:pPr algn="r"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1-</a:t>
            </a: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 اشکال درصحبت کردن وتنفس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2-</a:t>
            </a: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 تنفس صدادار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3-</a:t>
            </a: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 چنگ زدن به گردن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4-</a:t>
            </a: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 لرزش پره های بینی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5-</a:t>
            </a: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 سرفه خشک ومداوم</a:t>
            </a:r>
          </a:p>
          <a:p>
            <a:pPr algn="r"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6-</a:t>
            </a:r>
            <a:r>
              <a:rPr lang="fa-IR" b="1" dirty="0" smtClean="0">
                <a:solidFill>
                  <a:srgbClr val="002060"/>
                </a:solidFill>
                <a:cs typeface="2  Mitra" pitchFamily="2" charset="-78"/>
              </a:rPr>
              <a:t> کبودی لبها ،لاله گوش وبسترناخنها</a:t>
            </a:r>
            <a:endParaRPr lang="en-US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67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 smtClean="0">
                <a:solidFill>
                  <a:srgbClr val="FF0000"/>
                </a:solidFill>
                <a:cs typeface="2  Mitra" pitchFamily="2" charset="-78"/>
              </a:rPr>
              <a:t>رفع انسداد</a:t>
            </a:r>
            <a:endParaRPr lang="en-US" sz="4400" dirty="0">
              <a:cs typeface="2  Mitra" pitchFamily="2" charset="-78"/>
            </a:endParaRPr>
          </a:p>
        </p:txBody>
      </p:sp>
      <p:pic>
        <p:nvPicPr>
          <p:cNvPr id="5" name="Content Placeholder 4" descr="915-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029200" y="3689099"/>
            <a:ext cx="3886200" cy="269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435100"/>
            <a:ext cx="4724400" cy="4691063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</a:pPr>
            <a:r>
              <a:rPr lang="fa-IR" sz="3200" b="1" dirty="0" smtClean="0">
                <a:solidFill>
                  <a:srgbClr val="FF0000"/>
                </a:solidFill>
                <a:cs typeface="2  Mitra" pitchFamily="2" charset="-78"/>
              </a:rPr>
              <a:t>1-</a:t>
            </a:r>
            <a:r>
              <a:rPr lang="fa-IR" sz="3200" b="1" dirty="0" smtClean="0">
                <a:solidFill>
                  <a:srgbClr val="002060"/>
                </a:solidFill>
                <a:cs typeface="2  Mitra" pitchFamily="2" charset="-78"/>
              </a:rPr>
              <a:t> جهت بازکردن دهان ،ازتکنیک انگشتان متقاطع استفاده شود.</a:t>
            </a:r>
          </a:p>
          <a:p>
            <a:pPr algn="just" rtl="1">
              <a:lnSpc>
                <a:spcPct val="150000"/>
              </a:lnSpc>
            </a:pPr>
            <a:r>
              <a:rPr lang="fa-IR" sz="3200" b="1" dirty="0" smtClean="0">
                <a:solidFill>
                  <a:srgbClr val="FF0000"/>
                </a:solidFill>
                <a:cs typeface="2  Mitra" pitchFamily="2" charset="-78"/>
              </a:rPr>
              <a:t>2-</a:t>
            </a:r>
            <a:r>
              <a:rPr lang="fa-IR" sz="3200" b="1" dirty="0" smtClean="0">
                <a:solidFill>
                  <a:srgbClr val="002060"/>
                </a:solidFill>
                <a:cs typeface="2  Mitra" pitchFamily="2" charset="-78"/>
              </a:rPr>
              <a:t> جاروکردن با انگشت فقط در صورتیکه جسم خارجی دیده شود.</a:t>
            </a:r>
          </a:p>
          <a:p>
            <a:pPr algn="just" rtl="1">
              <a:lnSpc>
                <a:spcPct val="150000"/>
              </a:lnSpc>
            </a:pPr>
            <a:r>
              <a:rPr lang="fa-IR" sz="3200" b="1" dirty="0" smtClean="0">
                <a:solidFill>
                  <a:srgbClr val="FF0000"/>
                </a:solidFill>
                <a:cs typeface="2  Mitra" pitchFamily="2" charset="-78"/>
              </a:rPr>
              <a:t>3-</a:t>
            </a:r>
            <a:r>
              <a:rPr lang="fa-IR" sz="3200" b="1" dirty="0" smtClean="0">
                <a:solidFill>
                  <a:srgbClr val="002060"/>
                </a:solidFill>
                <a:cs typeface="2  Mitra" pitchFamily="2" charset="-78"/>
              </a:rPr>
              <a:t> درصورتیکه جسم خارجی دیده نمیشود نباید ازاین روش استفاده کرد.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t="38182" r="50000" b="18182"/>
          <a:stretch>
            <a:fillRect/>
          </a:stretch>
        </p:blipFill>
        <p:spPr bwMode="auto">
          <a:xfrm>
            <a:off x="5029200" y="1295400"/>
            <a:ext cx="3886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533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153400" cy="990600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 smtClean="0">
                <a:solidFill>
                  <a:srgbClr val="FF0000"/>
                </a:solidFill>
                <a:cs typeface="2  Mitra" pitchFamily="2" charset="-78"/>
              </a:rPr>
              <a:t>اگرجسم خارجی دیده نشود</a:t>
            </a:r>
            <a:endParaRPr lang="en-US" sz="4400" dirty="0">
              <a:cs typeface="2  Mitra" pitchFamily="2" charset="-78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t="6800" b="7763"/>
          <a:stretch/>
        </p:blipFill>
        <p:spPr bwMode="auto">
          <a:xfrm>
            <a:off x="4419600" y="1524000"/>
            <a:ext cx="4578350" cy="440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600200"/>
            <a:ext cx="4343400" cy="4525963"/>
          </a:xfrm>
        </p:spPr>
        <p:txBody>
          <a:bodyPr>
            <a:normAutofit/>
          </a:bodyPr>
          <a:lstStyle/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200" b="1" dirty="0" smtClean="0">
                <a:solidFill>
                  <a:srgbClr val="002060"/>
                </a:solidFill>
                <a:cs typeface="2  Mitra" pitchFamily="2" charset="-78"/>
              </a:rPr>
              <a:t>موثرترین اقدام تشویق بیمار به سرفه کردن میباشد</a:t>
            </a:r>
          </a:p>
          <a:p>
            <a:pPr algn="just" rtl="1">
              <a:lnSpc>
                <a:spcPct val="150000"/>
              </a:lnSpc>
              <a:buFontTx/>
              <a:buChar char="-"/>
            </a:pPr>
            <a:r>
              <a:rPr lang="fa-IR" sz="3200" b="1" dirty="0" smtClean="0">
                <a:solidFill>
                  <a:srgbClr val="002060"/>
                </a:solidFill>
                <a:cs typeface="2  Mitra" pitchFamily="2" charset="-78"/>
              </a:rPr>
              <a:t> درصورت عدم توانایی سرفه از ضربه بین دوکتف پشت بیمار استفاده میکنیم</a:t>
            </a:r>
            <a:endParaRPr lang="en-US" sz="3200" b="1" dirty="0">
              <a:solidFill>
                <a:srgbClr val="002060"/>
              </a:solidFill>
              <a:cs typeface="2 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25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زدن ضربه پشت درفردهوشیار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pic>
        <p:nvPicPr>
          <p:cNvPr id="4" name="Picture 2" descr="C:\Documents and Settings\farhad\Desktop\عکس\Picture 0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838200"/>
            <a:ext cx="6629400" cy="5135563"/>
          </a:xfrm>
        </p:spPr>
      </p:pic>
      <p:sp>
        <p:nvSpPr>
          <p:cNvPr id="3" name="Multiply 2"/>
          <p:cNvSpPr/>
          <p:nvPr/>
        </p:nvSpPr>
        <p:spPr>
          <a:xfrm>
            <a:off x="1447800" y="457200"/>
            <a:ext cx="6324600" cy="5943600"/>
          </a:xfrm>
          <a:prstGeom prst="mathMultiply">
            <a:avLst>
              <a:gd name="adj1" fmla="val 916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17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524000"/>
          </a:xfrm>
        </p:spPr>
        <p:txBody>
          <a:bodyPr>
            <a:normAutofit/>
          </a:bodyPr>
          <a:lstStyle/>
          <a:p>
            <a:r>
              <a:rPr lang="fa-IR" sz="4900" b="1" dirty="0" smtClean="0">
                <a:solidFill>
                  <a:srgbClr val="FF0000"/>
                </a:solidFill>
                <a:cs typeface="2  Mitra" pitchFamily="2" charset="-78"/>
              </a:rPr>
              <a:t>مانورهایملیخ</a:t>
            </a:r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/>
            </a:r>
            <a:b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</a:br>
            <a:r>
              <a:rPr lang="fa-IR" sz="4000" b="1" dirty="0" smtClean="0">
                <a:solidFill>
                  <a:srgbClr val="002060"/>
                </a:solidFill>
                <a:cs typeface="2  Mitra" pitchFamily="2" charset="-78"/>
              </a:rPr>
              <a:t>این مانورتاجایی ادامه مییابد که یاراه هوایی بازشودویافرد بیهوش گردد </a:t>
            </a:r>
            <a:endParaRPr lang="en-US" sz="4000" dirty="0">
              <a:solidFill>
                <a:srgbClr val="002060"/>
              </a:solidFill>
              <a:cs typeface="2  Mitra" pitchFamily="2" charset="-78"/>
            </a:endParaRPr>
          </a:p>
        </p:txBody>
      </p:sp>
      <p:pic>
        <p:nvPicPr>
          <p:cNvPr id="6" name="Picture 3" descr="916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4035" t="3448" r="12281" b="20690"/>
          <a:stretch>
            <a:fillRect/>
          </a:stretch>
        </p:blipFill>
        <p:spPr bwMode="auto">
          <a:xfrm>
            <a:off x="152400" y="2235200"/>
            <a:ext cx="4267200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4" descr="913-1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/>
          <a:srcRect l="2844" t="1132" r="4901" b="16246"/>
          <a:stretch/>
        </p:blipFill>
        <p:spPr bwMode="auto">
          <a:xfrm>
            <a:off x="4876800" y="2286000"/>
            <a:ext cx="4114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733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6764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داغ كردن</a:t>
            </a:r>
            <a:endParaRPr lang="fa-I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4648199" cy="4657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>
            <a:normAutofit/>
          </a:bodyPr>
          <a:lstStyle/>
          <a:p>
            <a:pPr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فشاربرقفسه سینه درافراد: </a:t>
            </a:r>
            <a:r>
              <a:rPr lang="fa-IR" sz="4000" b="1" dirty="0" smtClean="0">
                <a:solidFill>
                  <a:srgbClr val="0070C0"/>
                </a:solidFill>
                <a:cs typeface="2  Mitra" pitchFamily="2" charset="-78"/>
              </a:rPr>
              <a:t>چاق- حامله- غیرهوشیار </a:t>
            </a:r>
            <a:r>
              <a:rPr lang="fa-IR" b="1" dirty="0" smtClean="0">
                <a:solidFill>
                  <a:srgbClr val="0070C0"/>
                </a:solidFill>
                <a:cs typeface="2  Mitra" pitchFamily="2" charset="-78"/>
              </a:rPr>
              <a:t> </a:t>
            </a:r>
            <a:endParaRPr lang="en-US" b="1" dirty="0">
              <a:solidFill>
                <a:srgbClr val="0070C0"/>
              </a:solidFill>
              <a:cs typeface="2  Mitra" pitchFamily="2" charset="-78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8153399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6553200" y="5486400"/>
            <a:ext cx="13716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prstClr val="white"/>
                </a:solidFill>
                <a:cs typeface="2  Mitra" pitchFamily="2" charset="-78"/>
              </a:rPr>
              <a:t>بیهوش</a:t>
            </a:r>
            <a:endParaRPr lang="en-US" sz="2400" b="1" dirty="0">
              <a:solidFill>
                <a:prstClr val="white"/>
              </a:solidFill>
              <a:cs typeface="2  Mitra" pitchFamily="2" charset="-7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47800" y="5562600"/>
            <a:ext cx="12954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prstClr val="white"/>
                </a:solidFill>
                <a:cs typeface="2  Mitra" pitchFamily="2" charset="-78"/>
              </a:rPr>
              <a:t>حامله</a:t>
            </a:r>
            <a:endParaRPr lang="en-US" sz="2400" b="1" dirty="0">
              <a:solidFill>
                <a:prstClr val="white"/>
              </a:solidFill>
              <a:cs typeface="2  Mitra" pitchFamily="2" charset="-7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10000" y="3962400"/>
            <a:ext cx="12954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b="1" dirty="0" smtClean="0">
                <a:solidFill>
                  <a:prstClr val="white"/>
                </a:solidFill>
                <a:cs typeface="2  Mitra" pitchFamily="2" charset="-78"/>
              </a:rPr>
              <a:t>چاق</a:t>
            </a:r>
            <a:endParaRPr lang="en-US" sz="2400" b="1" dirty="0">
              <a:solidFill>
                <a:prstClr val="white"/>
              </a:solidFill>
              <a:cs typeface="2  Mitr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763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rtl="1"/>
            <a:r>
              <a:rPr lang="fa-IR" b="1" dirty="0" smtClean="0">
                <a:solidFill>
                  <a:srgbClr val="FF0000"/>
                </a:solidFill>
                <a:cs typeface="2  Mitra" pitchFamily="2" charset="-78"/>
              </a:rPr>
              <a:t>ضربه به پشت دراطفال</a:t>
            </a:r>
            <a:endParaRPr lang="en-US" b="1" dirty="0">
              <a:solidFill>
                <a:srgbClr val="FF0000"/>
              </a:solidFill>
              <a:cs typeface="2  Mitra" pitchFamily="2" charset="-78"/>
            </a:endParaRPr>
          </a:p>
        </p:txBody>
      </p:sp>
      <p:pic>
        <p:nvPicPr>
          <p:cNvPr id="8" name="Picture 5" descr="745-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390" t="6013" r="11864" b="2281"/>
          <a:stretch>
            <a:fillRect/>
          </a:stretch>
        </p:blipFill>
        <p:spPr bwMode="auto">
          <a:xfrm>
            <a:off x="4572000" y="1447800"/>
            <a:ext cx="4343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t="18919" r="8511" b="13514"/>
          <a:stretch>
            <a:fillRect/>
          </a:stretch>
        </p:blipFill>
        <p:spPr bwMode="auto">
          <a:xfrm>
            <a:off x="268224" y="1981200"/>
            <a:ext cx="415137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67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aby eating clothes photobucket csl0612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791200" y="685800"/>
            <a:ext cx="27432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 rtl="1"/>
            <a:r>
              <a:rPr lang="fa-IR" sz="9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خسته</a:t>
            </a:r>
          </a:p>
          <a:p>
            <a:pPr algn="r" rtl="1"/>
            <a:r>
              <a:rPr lang="fa-IR" sz="96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نباشيد</a:t>
            </a:r>
            <a:endParaRPr lang="en-US" sz="96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6764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استفاده ازدم آهنگري</a:t>
            </a:r>
            <a:endParaRPr lang="fa-I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1" y="2133600"/>
            <a:ext cx="4700589" cy="376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6764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آويزان كردن</a:t>
            </a:r>
            <a:endParaRPr lang="fa-I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78" y="1600200"/>
            <a:ext cx="4825622" cy="471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6764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a-IR" dirty="0" smtClean="0"/>
              <a:t>غلتاندن روي بشكه</a:t>
            </a:r>
            <a:endParaRPr lang="fa-I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6983"/>
            <a:ext cx="4438650" cy="367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276600"/>
            <a:ext cx="4572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8229600" cy="1676400"/>
          </a:xfrm>
        </p:spPr>
        <p:txBody>
          <a:bodyPr anchor="b">
            <a:noAutofit/>
          </a:bodyPr>
          <a:lstStyle/>
          <a:p>
            <a:pPr algn="r" rtl="1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cs typeface="2  Mitra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4000" b="1" dirty="0" smtClean="0">
                <a:solidFill>
                  <a:srgbClr val="FF0000"/>
                </a:solidFill>
                <a:cs typeface="2  Mitra" pitchFamily="2" charset="-78"/>
              </a:rPr>
              <a:t>تاريخچه احياءقلبي ريوي مغزي</a:t>
            </a:r>
            <a:endParaRPr lang="fa-IR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a-IR" sz="7200" b="1" dirty="0" smtClean="0">
                <a:cs typeface="2  Mitra" pitchFamily="2" charset="-78"/>
              </a:rPr>
              <a:t>سواربراسب</a:t>
            </a:r>
            <a:endParaRPr lang="fa-IR" sz="7200" b="1" dirty="0">
              <a:cs typeface="2  Mitra" pitchFamily="2" charset="-7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4987245" cy="418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Yellow s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Yellow s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Yellow s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Yellow sa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triage</Template>
  <TotalTime>1478</TotalTime>
  <Words>579</Words>
  <Application>Microsoft Office PowerPoint</Application>
  <PresentationFormat>On-screen Show (4:3)</PresentationFormat>
  <Paragraphs>140</Paragraphs>
  <Slides>52</Slides>
  <Notes>1</Notes>
  <HiddenSlides>1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Yellow sand</vt:lpstr>
      <vt:lpstr>2_Yellow sand</vt:lpstr>
      <vt:lpstr>3_Yellow sand</vt:lpstr>
      <vt:lpstr>1_Office Theme</vt:lpstr>
      <vt:lpstr>4_Yellow sand</vt:lpstr>
      <vt:lpstr>PowerPoint Presentation</vt:lpstr>
      <vt:lpstr>اهداف آموزشی</vt:lpstr>
      <vt:lpstr>PowerPoint Presentation</vt:lpstr>
      <vt:lpstr>شلاق زدن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شروع ماساژخارجي قلب</vt:lpstr>
      <vt:lpstr>زنجیره بقاء</vt:lpstr>
      <vt:lpstr>انواع مرگ (برگشت پذیری)</vt:lpstr>
      <vt:lpstr>تقسیم بندی افرادازنظرسنین مختلف</vt:lpstr>
      <vt:lpstr>مواردمهم قبل ازبررسی بیماریامصدوم</vt:lpstr>
      <vt:lpstr>علایم قطعی مرگ</vt:lpstr>
      <vt:lpstr> 1- طاقبازقراردادن بیمار 2- قراردادن بیماردرروی سطح سفت</vt:lpstr>
      <vt:lpstr>تشخیص ایست قلبی تنفسی</vt:lpstr>
      <vt:lpstr>بررسی پاسخگویی</vt:lpstr>
      <vt:lpstr>PowerPoint Presentation</vt:lpstr>
      <vt:lpstr>بررسی تنفس:   1- دیدن    2- شنیدن    3- احساس کردن</vt:lpstr>
      <vt:lpstr>بازکردن راه هوایی</vt:lpstr>
      <vt:lpstr>نحوه بررسي تنفس</vt:lpstr>
      <vt:lpstr>PowerPoint Presentation</vt:lpstr>
      <vt:lpstr>PowerPoint Presentation</vt:lpstr>
      <vt:lpstr>بررسی نبض مرکزی(دراحياگران حرفه اي)</vt:lpstr>
      <vt:lpstr>ترتیب اقدامات احیاءقلبی ریوی</vt:lpstr>
      <vt:lpstr>محل ونحوه صحیح قرارگیری دستها</vt:lpstr>
      <vt:lpstr>فشاربرقفسه سینه درافراد 8-1 ساله</vt:lpstr>
      <vt:lpstr>فشاربرقفسه سینه درزیر1 ساله</vt:lpstr>
      <vt:lpstr>فشردن موثرقفسه سینه</vt:lpstr>
      <vt:lpstr>تنفس مصنوعی دادن 2تنفس به اندازه ای که قفسه سینه بالابیاید</vt:lpstr>
      <vt:lpstr>PowerPoint Presentation</vt:lpstr>
      <vt:lpstr>تنفس دهان به بینی این نوع تنفس درصورت آسیب دهان وعدم پوشش مناسب وموثراستفاده میشود </vt:lpstr>
      <vt:lpstr>تنفس دهان به دهان وبینی این نوع تنفس درشیرخواران وبعلت کوچک بودن صورت آنان وپوشش موثراستفاده میشود</vt:lpstr>
      <vt:lpstr>هوای دمی</vt:lpstr>
      <vt:lpstr>هوای باز دمی</vt:lpstr>
      <vt:lpstr>پيش آگهي تقدم ايست قلبي </vt:lpstr>
      <vt:lpstr>پيش آگهي تقدم ايست تنفسي </vt:lpstr>
      <vt:lpstr>نتيجه : پيش آگهي ايست تنفس اوليه</vt:lpstr>
      <vt:lpstr>چندنکته</vt:lpstr>
      <vt:lpstr>علایم برگشت بیمار</vt:lpstr>
      <vt:lpstr>PowerPoint Presentation</vt:lpstr>
      <vt:lpstr>علل انسداد راه هوایی</vt:lpstr>
      <vt:lpstr>علایم تشخیصی انسدادراه هوایی</vt:lpstr>
      <vt:lpstr>رفع انسداد</vt:lpstr>
      <vt:lpstr>اگرجسم خارجی دیده نشود</vt:lpstr>
      <vt:lpstr>زدن ضربه پشت درفردهوشیار</vt:lpstr>
      <vt:lpstr>مانورهایملیخ این مانورتاجایی ادامه مییابد که یاراه هوایی بازشودویافرد بیهوش گردد </vt:lpstr>
      <vt:lpstr>فشاربرقفسه سینه درافراد: چاق- حامله- غیرهوشیار  </vt:lpstr>
      <vt:lpstr>ضربه به پشت دراطفال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yektadoost, fatemeh yagobi</dc:creator>
  <cp:lastModifiedBy>azad</cp:lastModifiedBy>
  <cp:revision>186</cp:revision>
  <dcterms:created xsi:type="dcterms:W3CDTF">2006-08-16T00:00:00Z</dcterms:created>
  <dcterms:modified xsi:type="dcterms:W3CDTF">2025-02-16T14:58:17Z</dcterms:modified>
</cp:coreProperties>
</file>