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84" r:id="rId5"/>
  </p:sldMasterIdLst>
  <p:notesMasterIdLst>
    <p:notesMasterId r:id="rId284"/>
  </p:notesMasterIdLst>
  <p:sldIdLst>
    <p:sldId id="330" r:id="rId6"/>
    <p:sldId id="256" r:id="rId7"/>
    <p:sldId id="257" r:id="rId8"/>
    <p:sldId id="465" r:id="rId9"/>
    <p:sldId id="271" r:id="rId10"/>
    <p:sldId id="496" r:id="rId11"/>
    <p:sldId id="280" r:id="rId12"/>
    <p:sldId id="281" r:id="rId13"/>
    <p:sldId id="282" r:id="rId14"/>
    <p:sldId id="283" r:id="rId15"/>
    <p:sldId id="258" r:id="rId16"/>
    <p:sldId id="276" r:id="rId17"/>
    <p:sldId id="277" r:id="rId18"/>
    <p:sldId id="278" r:id="rId19"/>
    <p:sldId id="279" r:id="rId20"/>
    <p:sldId id="509" r:id="rId21"/>
    <p:sldId id="269" r:id="rId22"/>
    <p:sldId id="331" r:id="rId23"/>
    <p:sldId id="332" r:id="rId24"/>
    <p:sldId id="466" r:id="rId25"/>
    <p:sldId id="284" r:id="rId26"/>
    <p:sldId id="497" r:id="rId27"/>
    <p:sldId id="511" r:id="rId28"/>
    <p:sldId id="512" r:id="rId29"/>
    <p:sldId id="285" r:id="rId30"/>
    <p:sldId id="286" r:id="rId31"/>
    <p:sldId id="513" r:id="rId32"/>
    <p:sldId id="287" r:id="rId33"/>
    <p:sldId id="514" r:id="rId34"/>
    <p:sldId id="288" r:id="rId35"/>
    <p:sldId id="516" r:id="rId36"/>
    <p:sldId id="515" r:id="rId37"/>
    <p:sldId id="289" r:id="rId38"/>
    <p:sldId id="266" r:id="rId39"/>
    <p:sldId id="333" r:id="rId40"/>
    <p:sldId id="486" r:id="rId41"/>
    <p:sldId id="334" r:id="rId42"/>
    <p:sldId id="498" r:id="rId43"/>
    <p:sldId id="260" r:id="rId44"/>
    <p:sldId id="290" r:id="rId45"/>
    <p:sldId id="291" r:id="rId46"/>
    <p:sldId id="292" r:id="rId47"/>
    <p:sldId id="293" r:id="rId48"/>
    <p:sldId id="294" r:id="rId49"/>
    <p:sldId id="295" r:id="rId50"/>
    <p:sldId id="296" r:id="rId51"/>
    <p:sldId id="297" r:id="rId52"/>
    <p:sldId id="298" r:id="rId53"/>
    <p:sldId id="299" r:id="rId54"/>
    <p:sldId id="335" r:id="rId55"/>
    <p:sldId id="336" r:id="rId56"/>
    <p:sldId id="273" r:id="rId57"/>
    <p:sldId id="337" r:id="rId58"/>
    <p:sldId id="338" r:id="rId59"/>
    <p:sldId id="339" r:id="rId60"/>
    <p:sldId id="340" r:id="rId61"/>
    <p:sldId id="341" r:id="rId62"/>
    <p:sldId id="342" r:id="rId63"/>
    <p:sldId id="517" r:id="rId64"/>
    <p:sldId id="343" r:id="rId65"/>
    <p:sldId id="518" r:id="rId66"/>
    <p:sldId id="519" r:id="rId67"/>
    <p:sldId id="344" r:id="rId68"/>
    <p:sldId id="520" r:id="rId69"/>
    <p:sldId id="345" r:id="rId70"/>
    <p:sldId id="346" r:id="rId71"/>
    <p:sldId id="347" r:id="rId72"/>
    <p:sldId id="350" r:id="rId73"/>
    <p:sldId id="348" r:id="rId74"/>
    <p:sldId id="487" r:id="rId75"/>
    <p:sldId id="349" r:id="rId76"/>
    <p:sldId id="499" r:id="rId77"/>
    <p:sldId id="351" r:id="rId78"/>
    <p:sldId id="352" r:id="rId79"/>
    <p:sldId id="521" r:id="rId80"/>
    <p:sldId id="354" r:id="rId81"/>
    <p:sldId id="522" r:id="rId82"/>
    <p:sldId id="355" r:id="rId83"/>
    <p:sldId id="523" r:id="rId84"/>
    <p:sldId id="356" r:id="rId85"/>
    <p:sldId id="353" r:id="rId86"/>
    <p:sldId id="524" r:id="rId87"/>
    <p:sldId id="357" r:id="rId88"/>
    <p:sldId id="525" r:id="rId89"/>
    <p:sldId id="358" r:id="rId90"/>
    <p:sldId id="359" r:id="rId91"/>
    <p:sldId id="360" r:id="rId92"/>
    <p:sldId id="361" r:id="rId93"/>
    <p:sldId id="362" r:id="rId94"/>
    <p:sldId id="363" r:id="rId95"/>
    <p:sldId id="364" r:id="rId96"/>
    <p:sldId id="365" r:id="rId97"/>
    <p:sldId id="526" r:id="rId98"/>
    <p:sldId id="366" r:id="rId99"/>
    <p:sldId id="367" r:id="rId100"/>
    <p:sldId id="527" r:id="rId101"/>
    <p:sldId id="368" r:id="rId102"/>
    <p:sldId id="369" r:id="rId103"/>
    <p:sldId id="488" r:id="rId104"/>
    <p:sldId id="370" r:id="rId105"/>
    <p:sldId id="50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495" r:id="rId119"/>
    <p:sldId id="494" r:id="rId120"/>
    <p:sldId id="501" r:id="rId121"/>
    <p:sldId id="383" r:id="rId122"/>
    <p:sldId id="384" r:id="rId123"/>
    <p:sldId id="385" r:id="rId124"/>
    <p:sldId id="386" r:id="rId125"/>
    <p:sldId id="489" r:id="rId126"/>
    <p:sldId id="387" r:id="rId127"/>
    <p:sldId id="502" r:id="rId128"/>
    <p:sldId id="388" r:id="rId129"/>
    <p:sldId id="389" r:id="rId130"/>
    <p:sldId id="528" r:id="rId131"/>
    <p:sldId id="390" r:id="rId132"/>
    <p:sldId id="391" r:id="rId133"/>
    <p:sldId id="392" r:id="rId134"/>
    <p:sldId id="529" r:id="rId135"/>
    <p:sldId id="393" r:id="rId136"/>
    <p:sldId id="394" r:id="rId137"/>
    <p:sldId id="395" r:id="rId138"/>
    <p:sldId id="396" r:id="rId139"/>
    <p:sldId id="530" r:id="rId140"/>
    <p:sldId id="397" r:id="rId141"/>
    <p:sldId id="490" r:id="rId142"/>
    <p:sldId id="399" r:id="rId143"/>
    <p:sldId id="503" r:id="rId144"/>
    <p:sldId id="398" r:id="rId145"/>
    <p:sldId id="400" r:id="rId146"/>
    <p:sldId id="401" r:id="rId147"/>
    <p:sldId id="402" r:id="rId148"/>
    <p:sldId id="267" r:id="rId149"/>
    <p:sldId id="403" r:id="rId150"/>
    <p:sldId id="404" r:id="rId151"/>
    <p:sldId id="405" r:id="rId152"/>
    <p:sldId id="406" r:id="rId153"/>
    <p:sldId id="407" r:id="rId154"/>
    <p:sldId id="408" r:id="rId155"/>
    <p:sldId id="409" r:id="rId156"/>
    <p:sldId id="410" r:id="rId157"/>
    <p:sldId id="531" r:id="rId158"/>
    <p:sldId id="411" r:id="rId159"/>
    <p:sldId id="412" r:id="rId160"/>
    <p:sldId id="413" r:id="rId161"/>
    <p:sldId id="491" r:id="rId162"/>
    <p:sldId id="414" r:id="rId163"/>
    <p:sldId id="415" r:id="rId164"/>
    <p:sldId id="504" r:id="rId165"/>
    <p:sldId id="416" r:id="rId166"/>
    <p:sldId id="417" r:id="rId167"/>
    <p:sldId id="418" r:id="rId168"/>
    <p:sldId id="419" r:id="rId169"/>
    <p:sldId id="420" r:id="rId170"/>
    <p:sldId id="421" r:id="rId171"/>
    <p:sldId id="422" r:id="rId172"/>
    <p:sldId id="423" r:id="rId173"/>
    <p:sldId id="554" r:id="rId174"/>
    <p:sldId id="555" r:id="rId175"/>
    <p:sldId id="556" r:id="rId176"/>
    <p:sldId id="557" r:id="rId177"/>
    <p:sldId id="558" r:id="rId178"/>
    <p:sldId id="559" r:id="rId179"/>
    <p:sldId id="560" r:id="rId180"/>
    <p:sldId id="561" r:id="rId181"/>
    <p:sldId id="562" r:id="rId182"/>
    <p:sldId id="563" r:id="rId183"/>
    <p:sldId id="564" r:id="rId184"/>
    <p:sldId id="565" r:id="rId185"/>
    <p:sldId id="566" r:id="rId186"/>
    <p:sldId id="567" r:id="rId187"/>
    <p:sldId id="568" r:id="rId188"/>
    <p:sldId id="424" r:id="rId189"/>
    <p:sldId id="425" r:id="rId190"/>
    <p:sldId id="426" r:id="rId191"/>
    <p:sldId id="569" r:id="rId192"/>
    <p:sldId id="570" r:id="rId193"/>
    <p:sldId id="571" r:id="rId194"/>
    <p:sldId id="572" r:id="rId195"/>
    <p:sldId id="573" r:id="rId196"/>
    <p:sldId id="574" r:id="rId197"/>
    <p:sldId id="427" r:id="rId198"/>
    <p:sldId id="428" r:id="rId199"/>
    <p:sldId id="532" r:id="rId200"/>
    <p:sldId id="429" r:id="rId201"/>
    <p:sldId id="533" r:id="rId202"/>
    <p:sldId id="430" r:id="rId203"/>
    <p:sldId id="534" r:id="rId204"/>
    <p:sldId id="434" r:id="rId205"/>
    <p:sldId id="535" r:id="rId206"/>
    <p:sldId id="435" r:id="rId207"/>
    <p:sldId id="437" r:id="rId208"/>
    <p:sldId id="536" r:id="rId209"/>
    <p:sldId id="436" r:id="rId210"/>
    <p:sldId id="431" r:id="rId211"/>
    <p:sldId id="537" r:id="rId212"/>
    <p:sldId id="538" r:id="rId213"/>
    <p:sldId id="432" r:id="rId214"/>
    <p:sldId id="507" r:id="rId215"/>
    <p:sldId id="433" r:id="rId216"/>
    <p:sldId id="438" r:id="rId217"/>
    <p:sldId id="439" r:id="rId218"/>
    <p:sldId id="440" r:id="rId219"/>
    <p:sldId id="539" r:id="rId220"/>
    <p:sldId id="441" r:id="rId221"/>
    <p:sldId id="442" r:id="rId222"/>
    <p:sldId id="540" r:id="rId223"/>
    <p:sldId id="443" r:id="rId224"/>
    <p:sldId id="508" r:id="rId225"/>
    <p:sldId id="444" r:id="rId226"/>
    <p:sldId id="445" r:id="rId227"/>
    <p:sldId id="541" r:id="rId228"/>
    <p:sldId id="446" r:id="rId229"/>
    <p:sldId id="447" r:id="rId230"/>
    <p:sldId id="448" r:id="rId231"/>
    <p:sldId id="449" r:id="rId232"/>
    <p:sldId id="542" r:id="rId233"/>
    <p:sldId id="450" r:id="rId234"/>
    <p:sldId id="451" r:id="rId235"/>
    <p:sldId id="452" r:id="rId236"/>
    <p:sldId id="453" r:id="rId237"/>
    <p:sldId id="543" r:id="rId238"/>
    <p:sldId id="454" r:id="rId239"/>
    <p:sldId id="455" r:id="rId240"/>
    <p:sldId id="492" r:id="rId241"/>
    <p:sldId id="456" r:id="rId242"/>
    <p:sldId id="505" r:id="rId243"/>
    <p:sldId id="457" r:id="rId244"/>
    <p:sldId id="467" r:id="rId245"/>
    <p:sldId id="544" r:id="rId246"/>
    <p:sldId id="458" r:id="rId247"/>
    <p:sldId id="468" r:id="rId248"/>
    <p:sldId id="545" r:id="rId249"/>
    <p:sldId id="469" r:id="rId250"/>
    <p:sldId id="470" r:id="rId251"/>
    <p:sldId id="459" r:id="rId252"/>
    <p:sldId id="471" r:id="rId253"/>
    <p:sldId id="546" r:id="rId254"/>
    <p:sldId id="472" r:id="rId255"/>
    <p:sldId id="473" r:id="rId256"/>
    <p:sldId id="547" r:id="rId257"/>
    <p:sldId id="460" r:id="rId258"/>
    <p:sldId id="474" r:id="rId259"/>
    <p:sldId id="548" r:id="rId260"/>
    <p:sldId id="475" r:id="rId261"/>
    <p:sldId id="476" r:id="rId262"/>
    <p:sldId id="549" r:id="rId263"/>
    <p:sldId id="477" r:id="rId264"/>
    <p:sldId id="461" r:id="rId265"/>
    <p:sldId id="551" r:id="rId266"/>
    <p:sldId id="550" r:id="rId267"/>
    <p:sldId id="478" r:id="rId268"/>
    <p:sldId id="479" r:id="rId269"/>
    <p:sldId id="552" r:id="rId270"/>
    <p:sldId id="462" r:id="rId271"/>
    <p:sldId id="480" r:id="rId272"/>
    <p:sldId id="493" r:id="rId273"/>
    <p:sldId id="463" r:id="rId274"/>
    <p:sldId id="506" r:id="rId275"/>
    <p:sldId id="464" r:id="rId276"/>
    <p:sldId id="553" r:id="rId277"/>
    <p:sldId id="481" r:id="rId278"/>
    <p:sldId id="482" r:id="rId279"/>
    <p:sldId id="483" r:id="rId280"/>
    <p:sldId id="484" r:id="rId281"/>
    <p:sldId id="485" r:id="rId282"/>
    <p:sldId id="275" r:id="rId2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E7FF"/>
    <a:srgbClr val="C1EFFF"/>
    <a:srgbClr val="FFFF99"/>
    <a:srgbClr val="FFFFCC"/>
    <a:srgbClr val="13B117"/>
    <a:srgbClr val="EAEAEA"/>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18"/>
  </p:normalViewPr>
  <p:slideViewPr>
    <p:cSldViewPr snapToGrid="0">
      <p:cViewPr>
        <p:scale>
          <a:sx n="100" d="100"/>
          <a:sy n="100" d="100"/>
        </p:scale>
        <p:origin x="-162" y="-24"/>
      </p:cViewPr>
      <p:guideLst>
        <p:guide orient="horz" pos="2160"/>
        <p:guide pos="3840"/>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289" Type="http://schemas.openxmlformats.org/officeDocument/2006/relationships/tableStyles" Target="tableStyles.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slide" Target="slides/slide274.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slide" Target="slides/slide275.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09" Type="http://schemas.openxmlformats.org/officeDocument/2006/relationships/slide" Target="slides/slide104.xml"/><Relationship Id="rId260" Type="http://schemas.openxmlformats.org/officeDocument/2006/relationships/slide" Target="slides/slide255.xml"/><Relationship Id="rId281" Type="http://schemas.openxmlformats.org/officeDocument/2006/relationships/slide" Target="slides/slide276.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customXml" Target="../customXml/item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71" Type="http://schemas.openxmlformats.org/officeDocument/2006/relationships/slide" Target="slides/slide266.xml"/><Relationship Id="rId276" Type="http://schemas.openxmlformats.org/officeDocument/2006/relationships/slide" Target="slides/slide27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287" Type="http://schemas.openxmlformats.org/officeDocument/2006/relationships/viewProps" Target="viewProps.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slide" Target="slides/slide277.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288"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slide" Target="slides/slide278.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slide" Target="slides/slide273.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284" Type="http://schemas.openxmlformats.org/officeDocument/2006/relationships/notesMaster" Target="notesMasters/notesMaster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285" Type="http://schemas.openxmlformats.org/officeDocument/2006/relationships/commentAuthors" Target="commentAuthors.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300" Type="http://schemas.microsoft.com/office/2018/10/relationships/authors" Target="authors.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 Id="rId18" Type="http://schemas.openxmlformats.org/officeDocument/2006/relationships/slide" Target="slides/slide13.xml"/><Relationship Id="rId39" Type="http://schemas.openxmlformats.org/officeDocument/2006/relationships/slide" Target="slides/slide34.xml"/><Relationship Id="rId265" Type="http://schemas.openxmlformats.org/officeDocument/2006/relationships/slide" Target="slides/slide260.xml"/><Relationship Id="rId286"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4.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81662-B0D5-4A06-9D8E-3956645719C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D40D70F9-31B6-443F-96F5-45F13663F379}">
      <dgm:prSet phldrT="[Text]"/>
      <dgm:spPr/>
      <dgm:t>
        <a:bodyPr/>
        <a:lstStyle/>
        <a:p>
          <a:r>
            <a:rPr lang="fa-IR" dirty="0">
              <a:solidFill>
                <a:schemeClr val="bg1"/>
              </a:solidFill>
              <a:cs typeface="B Nazanin" panose="00000400000000000000" pitchFamily="2" charset="-78"/>
            </a:rPr>
            <a:t>اعمال یداوی</a:t>
          </a:r>
          <a:endParaRPr lang="en-US" dirty="0">
            <a:solidFill>
              <a:schemeClr val="bg1"/>
            </a:solidFill>
            <a:cs typeface="B Nazanin" panose="00000400000000000000" pitchFamily="2" charset="-78"/>
          </a:endParaRPr>
        </a:p>
      </dgm:t>
    </dgm:pt>
    <dgm:pt modelId="{6225654E-8570-4F41-8E07-91CAA0FFEF7A}" type="parTrans" cxnId="{39E90E7B-8933-419F-9C2E-0F5BFD8781BA}">
      <dgm:prSet/>
      <dgm:spPr/>
      <dgm:t>
        <a:bodyPr/>
        <a:lstStyle/>
        <a:p>
          <a:endParaRPr lang="en-US"/>
        </a:p>
      </dgm:t>
    </dgm:pt>
    <dgm:pt modelId="{CF558C8D-4A61-4A09-92D9-D6FF8C9654F9}" type="sibTrans" cxnId="{39E90E7B-8933-419F-9C2E-0F5BFD8781BA}">
      <dgm:prSet/>
      <dgm:spPr/>
      <dgm:t>
        <a:bodyPr/>
        <a:lstStyle/>
        <a:p>
          <a:endParaRPr lang="en-US"/>
        </a:p>
      </dgm:t>
    </dgm:pt>
    <dgm:pt modelId="{3D75F500-A2C7-466D-8198-B83E0DD6F786}">
      <dgm:prSet phldrT="[Text]"/>
      <dgm:spPr/>
      <dgm:t>
        <a:bodyPr/>
        <a:lstStyle/>
        <a:p>
          <a:r>
            <a:rPr lang="fa-IR" dirty="0">
              <a:solidFill>
                <a:schemeClr val="bg1"/>
              </a:solidFill>
              <a:cs typeface="B Nazanin" panose="00000400000000000000" pitchFamily="2" charset="-78"/>
            </a:rPr>
            <a:t>دارودرمانی</a:t>
          </a:r>
          <a:endParaRPr lang="en-US" dirty="0">
            <a:solidFill>
              <a:schemeClr val="bg1"/>
            </a:solidFill>
            <a:cs typeface="B Nazanin" panose="00000400000000000000" pitchFamily="2" charset="-78"/>
          </a:endParaRPr>
        </a:p>
      </dgm:t>
    </dgm:pt>
    <dgm:pt modelId="{F6597A6E-52CF-42BE-9A42-EB1B81E006FA}" type="parTrans" cxnId="{B0C973F5-26A0-433E-9D9A-51AE0269E580}">
      <dgm:prSet/>
      <dgm:spPr/>
      <dgm:t>
        <a:bodyPr/>
        <a:lstStyle/>
        <a:p>
          <a:endParaRPr lang="en-US"/>
        </a:p>
      </dgm:t>
    </dgm:pt>
    <dgm:pt modelId="{C7736C25-432F-4DB5-A942-DA8A30EC732F}" type="sibTrans" cxnId="{B0C973F5-26A0-433E-9D9A-51AE0269E580}">
      <dgm:prSet/>
      <dgm:spPr/>
      <dgm:t>
        <a:bodyPr/>
        <a:lstStyle/>
        <a:p>
          <a:endParaRPr lang="en-US"/>
        </a:p>
      </dgm:t>
    </dgm:pt>
    <dgm:pt modelId="{5CABD6AC-B41A-490F-896A-81302440A624}" type="pres">
      <dgm:prSet presAssocID="{79081662-B0D5-4A06-9D8E-3956645719C2}" presName="diagram" presStyleCnt="0">
        <dgm:presLayoutVars>
          <dgm:dir/>
        </dgm:presLayoutVars>
      </dgm:prSet>
      <dgm:spPr/>
      <dgm:t>
        <a:bodyPr/>
        <a:lstStyle/>
        <a:p>
          <a:endParaRPr lang="en-US"/>
        </a:p>
      </dgm:t>
    </dgm:pt>
    <dgm:pt modelId="{DFE54CBC-158E-4AC6-A5AD-CD093D00434C}" type="pres">
      <dgm:prSet presAssocID="{D40D70F9-31B6-443F-96F5-45F13663F379}" presName="composite" presStyleCnt="0"/>
      <dgm:spPr/>
    </dgm:pt>
    <dgm:pt modelId="{5FFDBF49-0BA8-4580-8EAB-4D6BD5EBE304}" type="pres">
      <dgm:prSet presAssocID="{D40D70F9-31B6-443F-96F5-45F13663F379}" presName="Image" presStyleLbl="bgShp" presStyleIdx="0" presStyleCnt="2"/>
      <dgm:spPr/>
    </dgm:pt>
    <dgm:pt modelId="{29960413-405D-446F-B221-E1CF9A509AB7}" type="pres">
      <dgm:prSet presAssocID="{D40D70F9-31B6-443F-96F5-45F13663F379}" presName="Parent" presStyleLbl="node0" presStyleIdx="0" presStyleCnt="2" custLinFactY="-148129" custLinFactNeighborX="4283" custLinFactNeighborY="-200000">
        <dgm:presLayoutVars>
          <dgm:bulletEnabled val="1"/>
        </dgm:presLayoutVars>
      </dgm:prSet>
      <dgm:spPr/>
      <dgm:t>
        <a:bodyPr/>
        <a:lstStyle/>
        <a:p>
          <a:endParaRPr lang="en-US"/>
        </a:p>
      </dgm:t>
    </dgm:pt>
    <dgm:pt modelId="{983663FC-F0F7-4239-9D58-B4C5202A6116}" type="pres">
      <dgm:prSet presAssocID="{CF558C8D-4A61-4A09-92D9-D6FF8C9654F9}" presName="sibTrans" presStyleCnt="0"/>
      <dgm:spPr/>
    </dgm:pt>
    <dgm:pt modelId="{9FD534F7-281A-4157-AC8E-367EC9F7F3D5}" type="pres">
      <dgm:prSet presAssocID="{3D75F500-A2C7-466D-8198-B83E0DD6F786}" presName="composite" presStyleCnt="0"/>
      <dgm:spPr/>
    </dgm:pt>
    <dgm:pt modelId="{B3C75980-F438-4B69-9346-766DD532A635}" type="pres">
      <dgm:prSet presAssocID="{3D75F500-A2C7-466D-8198-B83E0DD6F786}" presName="Image" presStyleLbl="bgShp" presStyleIdx="1" presStyleCnt="2"/>
      <dgm:spPr>
        <a:blipFill>
          <a:blip xmlns:r="http://schemas.openxmlformats.org/officeDocument/2006/relationships" r:embed="rId1"/>
          <a:tile tx="0" ty="0" sx="100000" sy="100000" flip="none" algn="tl"/>
        </a:blipFill>
      </dgm:spPr>
    </dgm:pt>
    <dgm:pt modelId="{B1046DDF-3747-409F-8306-051C3F50A6B1}" type="pres">
      <dgm:prSet presAssocID="{3D75F500-A2C7-466D-8198-B83E0DD6F786}" presName="Parent" presStyleLbl="node0" presStyleIdx="1" presStyleCnt="2" custLinFactY="-159269" custLinFactNeighborX="-1458" custLinFactNeighborY="-200000">
        <dgm:presLayoutVars>
          <dgm:bulletEnabled val="1"/>
        </dgm:presLayoutVars>
      </dgm:prSet>
      <dgm:spPr/>
      <dgm:t>
        <a:bodyPr/>
        <a:lstStyle/>
        <a:p>
          <a:endParaRPr lang="en-US"/>
        </a:p>
      </dgm:t>
    </dgm:pt>
  </dgm:ptLst>
  <dgm:cxnLst>
    <dgm:cxn modelId="{39E90E7B-8933-419F-9C2E-0F5BFD8781BA}" srcId="{79081662-B0D5-4A06-9D8E-3956645719C2}" destId="{D40D70F9-31B6-443F-96F5-45F13663F379}" srcOrd="0" destOrd="0" parTransId="{6225654E-8570-4F41-8E07-91CAA0FFEF7A}" sibTransId="{CF558C8D-4A61-4A09-92D9-D6FF8C9654F9}"/>
    <dgm:cxn modelId="{CFD81074-0C77-4CE4-95E1-7CAA1409885F}" type="presOf" srcId="{79081662-B0D5-4A06-9D8E-3956645719C2}" destId="{5CABD6AC-B41A-490F-896A-81302440A624}" srcOrd="0" destOrd="0" presId="urn:microsoft.com/office/officeart/2008/layout/BendingPictureCaption"/>
    <dgm:cxn modelId="{B0C973F5-26A0-433E-9D9A-51AE0269E580}" srcId="{79081662-B0D5-4A06-9D8E-3956645719C2}" destId="{3D75F500-A2C7-466D-8198-B83E0DD6F786}" srcOrd="1" destOrd="0" parTransId="{F6597A6E-52CF-42BE-9A42-EB1B81E006FA}" sibTransId="{C7736C25-432F-4DB5-A942-DA8A30EC732F}"/>
    <dgm:cxn modelId="{F0848544-06D2-4104-9D9C-1DA12C0537A1}" type="presOf" srcId="{3D75F500-A2C7-466D-8198-B83E0DD6F786}" destId="{B1046DDF-3747-409F-8306-051C3F50A6B1}" srcOrd="0" destOrd="0" presId="urn:microsoft.com/office/officeart/2008/layout/BendingPictureCaption"/>
    <dgm:cxn modelId="{93B82473-B5C8-4E34-BA99-8E4AAD908E38}" type="presOf" srcId="{D40D70F9-31B6-443F-96F5-45F13663F379}" destId="{29960413-405D-446F-B221-E1CF9A509AB7}" srcOrd="0" destOrd="0" presId="urn:microsoft.com/office/officeart/2008/layout/BendingPictureCaption"/>
    <dgm:cxn modelId="{8246DF9E-31A1-4C63-9E96-568D8A00E0B9}" type="presParOf" srcId="{5CABD6AC-B41A-490F-896A-81302440A624}" destId="{DFE54CBC-158E-4AC6-A5AD-CD093D00434C}" srcOrd="0" destOrd="0" presId="urn:microsoft.com/office/officeart/2008/layout/BendingPictureCaption"/>
    <dgm:cxn modelId="{128BC342-5605-4842-85A4-AC04837AC9EA}" type="presParOf" srcId="{DFE54CBC-158E-4AC6-A5AD-CD093D00434C}" destId="{5FFDBF49-0BA8-4580-8EAB-4D6BD5EBE304}" srcOrd="0" destOrd="0" presId="urn:microsoft.com/office/officeart/2008/layout/BendingPictureCaption"/>
    <dgm:cxn modelId="{488B8053-5564-43E8-90EE-8B55410511E5}" type="presParOf" srcId="{DFE54CBC-158E-4AC6-A5AD-CD093D00434C}" destId="{29960413-405D-446F-B221-E1CF9A509AB7}" srcOrd="1" destOrd="0" presId="urn:microsoft.com/office/officeart/2008/layout/BendingPictureCaption"/>
    <dgm:cxn modelId="{D752E036-CCE8-464D-86D0-C582B28590B4}" type="presParOf" srcId="{5CABD6AC-B41A-490F-896A-81302440A624}" destId="{983663FC-F0F7-4239-9D58-B4C5202A6116}" srcOrd="1" destOrd="0" presId="urn:microsoft.com/office/officeart/2008/layout/BendingPictureCaption"/>
    <dgm:cxn modelId="{08FC26EE-8D59-48AB-BEB4-D397730B864C}" type="presParOf" srcId="{5CABD6AC-B41A-490F-896A-81302440A624}" destId="{9FD534F7-281A-4157-AC8E-367EC9F7F3D5}" srcOrd="2" destOrd="0" presId="urn:microsoft.com/office/officeart/2008/layout/BendingPictureCaption"/>
    <dgm:cxn modelId="{E80C5E99-056B-433E-8FF2-63F62D9EFB31}" type="presParOf" srcId="{9FD534F7-281A-4157-AC8E-367EC9F7F3D5}" destId="{B3C75980-F438-4B69-9346-766DD532A635}" srcOrd="0" destOrd="0" presId="urn:microsoft.com/office/officeart/2008/layout/BendingPictureCaption"/>
    <dgm:cxn modelId="{37E9604A-6826-424E-90F8-09A0F2693DBA}" type="presParOf" srcId="{9FD534F7-281A-4157-AC8E-367EC9F7F3D5}" destId="{B1046DDF-3747-409F-8306-051C3F50A6B1}"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081662-B0D5-4A06-9D8E-3956645719C2}"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D40D70F9-31B6-443F-96F5-45F13663F379}">
      <dgm:prSet phldrT="[Text]"/>
      <dgm:spPr/>
      <dgm:t>
        <a:bodyPr/>
        <a:lstStyle/>
        <a:p>
          <a:pPr rtl="1"/>
          <a:r>
            <a:rPr lang="fa-IR" dirty="0">
              <a:solidFill>
                <a:schemeClr val="bg1"/>
              </a:solidFill>
              <a:cs typeface="B Nazanin" panose="00000400000000000000" pitchFamily="2" charset="-78"/>
            </a:rPr>
            <a:t>تدابیر درمانی</a:t>
          </a:r>
          <a:endParaRPr lang="en-US" dirty="0">
            <a:solidFill>
              <a:schemeClr val="bg1"/>
            </a:solidFill>
            <a:cs typeface="B Nazanin" panose="00000400000000000000" pitchFamily="2" charset="-78"/>
          </a:endParaRPr>
        </a:p>
      </dgm:t>
    </dgm:pt>
    <dgm:pt modelId="{6225654E-8570-4F41-8E07-91CAA0FFEF7A}" type="parTrans" cxnId="{39E90E7B-8933-419F-9C2E-0F5BFD8781BA}">
      <dgm:prSet/>
      <dgm:spPr/>
      <dgm:t>
        <a:bodyPr/>
        <a:lstStyle/>
        <a:p>
          <a:endParaRPr lang="en-US"/>
        </a:p>
      </dgm:t>
    </dgm:pt>
    <dgm:pt modelId="{CF558C8D-4A61-4A09-92D9-D6FF8C9654F9}" type="sibTrans" cxnId="{39E90E7B-8933-419F-9C2E-0F5BFD8781BA}">
      <dgm:prSet/>
      <dgm:spPr/>
      <dgm:t>
        <a:bodyPr/>
        <a:lstStyle/>
        <a:p>
          <a:endParaRPr lang="en-US"/>
        </a:p>
      </dgm:t>
    </dgm:pt>
    <dgm:pt modelId="{3D75F500-A2C7-466D-8198-B83E0DD6F786}">
      <dgm:prSet phldrT="[Text]"/>
      <dgm:spPr/>
      <dgm:t>
        <a:bodyPr/>
        <a:lstStyle/>
        <a:p>
          <a:pPr rtl="1"/>
          <a:r>
            <a:rPr lang="fa-IR" dirty="0">
              <a:solidFill>
                <a:schemeClr val="bg1"/>
              </a:solidFill>
              <a:cs typeface="B Nazanin" panose="00000400000000000000" pitchFamily="2" charset="-78"/>
            </a:rPr>
            <a:t>تدابیر صحی</a:t>
          </a:r>
          <a:endParaRPr lang="en-US" dirty="0">
            <a:solidFill>
              <a:schemeClr val="bg1"/>
            </a:solidFill>
            <a:cs typeface="B Nazanin" panose="00000400000000000000" pitchFamily="2" charset="-78"/>
          </a:endParaRPr>
        </a:p>
      </dgm:t>
    </dgm:pt>
    <dgm:pt modelId="{F6597A6E-52CF-42BE-9A42-EB1B81E006FA}" type="parTrans" cxnId="{B0C973F5-26A0-433E-9D9A-51AE0269E580}">
      <dgm:prSet/>
      <dgm:spPr/>
      <dgm:t>
        <a:bodyPr/>
        <a:lstStyle/>
        <a:p>
          <a:endParaRPr lang="en-US"/>
        </a:p>
      </dgm:t>
    </dgm:pt>
    <dgm:pt modelId="{C7736C25-432F-4DB5-A942-DA8A30EC732F}" type="sibTrans" cxnId="{B0C973F5-26A0-433E-9D9A-51AE0269E580}">
      <dgm:prSet/>
      <dgm:spPr/>
      <dgm:t>
        <a:bodyPr/>
        <a:lstStyle/>
        <a:p>
          <a:endParaRPr lang="en-US"/>
        </a:p>
      </dgm:t>
    </dgm:pt>
    <dgm:pt modelId="{5CABD6AC-B41A-490F-896A-81302440A624}" type="pres">
      <dgm:prSet presAssocID="{79081662-B0D5-4A06-9D8E-3956645719C2}" presName="diagram" presStyleCnt="0">
        <dgm:presLayoutVars>
          <dgm:dir/>
        </dgm:presLayoutVars>
      </dgm:prSet>
      <dgm:spPr/>
      <dgm:t>
        <a:bodyPr/>
        <a:lstStyle/>
        <a:p>
          <a:endParaRPr lang="en-US"/>
        </a:p>
      </dgm:t>
    </dgm:pt>
    <dgm:pt modelId="{DFE54CBC-158E-4AC6-A5AD-CD093D00434C}" type="pres">
      <dgm:prSet presAssocID="{D40D70F9-31B6-443F-96F5-45F13663F379}" presName="composite" presStyleCnt="0"/>
      <dgm:spPr/>
    </dgm:pt>
    <dgm:pt modelId="{5FFDBF49-0BA8-4580-8EAB-4D6BD5EBE304}" type="pres">
      <dgm:prSet presAssocID="{D40D70F9-31B6-443F-96F5-45F13663F379}" presName="Image" presStyleLbl="bgShp" presStyleIdx="0" presStyleCnt="2"/>
      <dgm:spPr>
        <a:blipFill>
          <a:blip xmlns:r="http://schemas.openxmlformats.org/officeDocument/2006/relationships" r:embed="rId1"/>
          <a:tile tx="0" ty="0" sx="100000" sy="100000" flip="none" algn="tl"/>
        </a:blipFill>
      </dgm:spPr>
    </dgm:pt>
    <dgm:pt modelId="{29960413-405D-446F-B221-E1CF9A509AB7}" type="pres">
      <dgm:prSet presAssocID="{D40D70F9-31B6-443F-96F5-45F13663F379}" presName="Parent" presStyleLbl="node0" presStyleIdx="0" presStyleCnt="2" custLinFactY="-157440" custLinFactNeighborX="-2615" custLinFactNeighborY="-200000">
        <dgm:presLayoutVars>
          <dgm:bulletEnabled val="1"/>
        </dgm:presLayoutVars>
      </dgm:prSet>
      <dgm:spPr/>
      <dgm:t>
        <a:bodyPr/>
        <a:lstStyle/>
        <a:p>
          <a:endParaRPr lang="en-US"/>
        </a:p>
      </dgm:t>
    </dgm:pt>
    <dgm:pt modelId="{983663FC-F0F7-4239-9D58-B4C5202A6116}" type="pres">
      <dgm:prSet presAssocID="{CF558C8D-4A61-4A09-92D9-D6FF8C9654F9}" presName="sibTrans" presStyleCnt="0"/>
      <dgm:spPr/>
    </dgm:pt>
    <dgm:pt modelId="{9FD534F7-281A-4157-AC8E-367EC9F7F3D5}" type="pres">
      <dgm:prSet presAssocID="{3D75F500-A2C7-466D-8198-B83E0DD6F786}" presName="composite" presStyleCnt="0"/>
      <dgm:spPr/>
    </dgm:pt>
    <dgm:pt modelId="{B3C75980-F438-4B69-9346-766DD532A635}" type="pres">
      <dgm:prSet presAssocID="{3D75F500-A2C7-466D-8198-B83E0DD6F786}" presName="Image" presStyleLbl="bgShp" presStyleIdx="1" presStyleCnt="2"/>
      <dgm:spPr>
        <a:blipFill>
          <a:blip xmlns:r="http://schemas.openxmlformats.org/officeDocument/2006/relationships" r:embed="rId1"/>
          <a:tile tx="0" ty="0" sx="100000" sy="100000" flip="none" algn="tl"/>
        </a:blipFill>
      </dgm:spPr>
    </dgm:pt>
    <dgm:pt modelId="{B1046DDF-3747-409F-8306-051C3F50A6B1}" type="pres">
      <dgm:prSet presAssocID="{3D75F500-A2C7-466D-8198-B83E0DD6F786}" presName="Parent" presStyleLbl="node0" presStyleIdx="1" presStyleCnt="2" custLinFactY="-157440" custLinFactNeighborX="-2615" custLinFactNeighborY="-200000">
        <dgm:presLayoutVars>
          <dgm:bulletEnabled val="1"/>
        </dgm:presLayoutVars>
      </dgm:prSet>
      <dgm:spPr/>
      <dgm:t>
        <a:bodyPr/>
        <a:lstStyle/>
        <a:p>
          <a:endParaRPr lang="en-US"/>
        </a:p>
      </dgm:t>
    </dgm:pt>
  </dgm:ptLst>
  <dgm:cxnLst>
    <dgm:cxn modelId="{39E90E7B-8933-419F-9C2E-0F5BFD8781BA}" srcId="{79081662-B0D5-4A06-9D8E-3956645719C2}" destId="{D40D70F9-31B6-443F-96F5-45F13663F379}" srcOrd="0" destOrd="0" parTransId="{6225654E-8570-4F41-8E07-91CAA0FFEF7A}" sibTransId="{CF558C8D-4A61-4A09-92D9-D6FF8C9654F9}"/>
    <dgm:cxn modelId="{CFD81074-0C77-4CE4-95E1-7CAA1409885F}" type="presOf" srcId="{79081662-B0D5-4A06-9D8E-3956645719C2}" destId="{5CABD6AC-B41A-490F-896A-81302440A624}" srcOrd="0" destOrd="0" presId="urn:microsoft.com/office/officeart/2008/layout/BendingPictureCaption"/>
    <dgm:cxn modelId="{B0C973F5-26A0-433E-9D9A-51AE0269E580}" srcId="{79081662-B0D5-4A06-9D8E-3956645719C2}" destId="{3D75F500-A2C7-466D-8198-B83E0DD6F786}" srcOrd="1" destOrd="0" parTransId="{F6597A6E-52CF-42BE-9A42-EB1B81E006FA}" sibTransId="{C7736C25-432F-4DB5-A942-DA8A30EC732F}"/>
    <dgm:cxn modelId="{F0848544-06D2-4104-9D9C-1DA12C0537A1}" type="presOf" srcId="{3D75F500-A2C7-466D-8198-B83E0DD6F786}" destId="{B1046DDF-3747-409F-8306-051C3F50A6B1}" srcOrd="0" destOrd="0" presId="urn:microsoft.com/office/officeart/2008/layout/BendingPictureCaption"/>
    <dgm:cxn modelId="{93B82473-B5C8-4E34-BA99-8E4AAD908E38}" type="presOf" srcId="{D40D70F9-31B6-443F-96F5-45F13663F379}" destId="{29960413-405D-446F-B221-E1CF9A509AB7}" srcOrd="0" destOrd="0" presId="urn:microsoft.com/office/officeart/2008/layout/BendingPictureCaption"/>
    <dgm:cxn modelId="{8246DF9E-31A1-4C63-9E96-568D8A00E0B9}" type="presParOf" srcId="{5CABD6AC-B41A-490F-896A-81302440A624}" destId="{DFE54CBC-158E-4AC6-A5AD-CD093D00434C}" srcOrd="0" destOrd="0" presId="urn:microsoft.com/office/officeart/2008/layout/BendingPictureCaption"/>
    <dgm:cxn modelId="{128BC342-5605-4842-85A4-AC04837AC9EA}" type="presParOf" srcId="{DFE54CBC-158E-4AC6-A5AD-CD093D00434C}" destId="{5FFDBF49-0BA8-4580-8EAB-4D6BD5EBE304}" srcOrd="0" destOrd="0" presId="urn:microsoft.com/office/officeart/2008/layout/BendingPictureCaption"/>
    <dgm:cxn modelId="{488B8053-5564-43E8-90EE-8B55410511E5}" type="presParOf" srcId="{DFE54CBC-158E-4AC6-A5AD-CD093D00434C}" destId="{29960413-405D-446F-B221-E1CF9A509AB7}" srcOrd="1" destOrd="0" presId="urn:microsoft.com/office/officeart/2008/layout/BendingPictureCaption"/>
    <dgm:cxn modelId="{D752E036-CCE8-464D-86D0-C582B28590B4}" type="presParOf" srcId="{5CABD6AC-B41A-490F-896A-81302440A624}" destId="{983663FC-F0F7-4239-9D58-B4C5202A6116}" srcOrd="1" destOrd="0" presId="urn:microsoft.com/office/officeart/2008/layout/BendingPictureCaption"/>
    <dgm:cxn modelId="{08FC26EE-8D59-48AB-BEB4-D397730B864C}" type="presParOf" srcId="{5CABD6AC-B41A-490F-896A-81302440A624}" destId="{9FD534F7-281A-4157-AC8E-367EC9F7F3D5}" srcOrd="2" destOrd="0" presId="urn:microsoft.com/office/officeart/2008/layout/BendingPictureCaption"/>
    <dgm:cxn modelId="{E80C5E99-056B-433E-8FF2-63F62D9EFB31}" type="presParOf" srcId="{9FD534F7-281A-4157-AC8E-367EC9F7F3D5}" destId="{B3C75980-F438-4B69-9346-766DD532A635}" srcOrd="0" destOrd="0" presId="urn:microsoft.com/office/officeart/2008/layout/BendingPictureCaption"/>
    <dgm:cxn modelId="{37E9604A-6826-424E-90F8-09A0F2693DBA}" type="presParOf" srcId="{9FD534F7-281A-4157-AC8E-367EC9F7F3D5}" destId="{B1046DDF-3747-409F-8306-051C3F50A6B1}"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20531-D037-4089-890A-40CA41C775EC}"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386FA11D-4E70-4AC8-9835-FE9C8248CE38}">
      <dgm:prSet phldrT="[Text]"/>
      <dgm:spPr/>
      <dgm:t>
        <a:bodyPr/>
        <a:lstStyle/>
        <a:p>
          <a:pPr rtl="1"/>
          <a:r>
            <a:rPr lang="fa-IR" b="1" dirty="0">
              <a:effectLst>
                <a:outerShdw blurRad="38100" dist="38100" dir="2700000" algn="tl">
                  <a:srgbClr val="000000">
                    <a:alpha val="43137"/>
                  </a:srgbClr>
                </a:outerShdw>
              </a:effectLst>
              <a:cs typeface="B Nazanin" panose="00000400000000000000" pitchFamily="2" charset="-78"/>
            </a:rPr>
            <a:t>معتدل حقیقی و غیر حقیقی</a:t>
          </a:r>
          <a:endParaRPr lang="en-US" b="1" dirty="0">
            <a:effectLst>
              <a:outerShdw blurRad="38100" dist="38100" dir="2700000" algn="tl">
                <a:srgbClr val="000000">
                  <a:alpha val="43137"/>
                </a:srgbClr>
              </a:outerShdw>
            </a:effectLst>
            <a:cs typeface="B Nazanin" panose="00000400000000000000" pitchFamily="2" charset="-78"/>
          </a:endParaRPr>
        </a:p>
      </dgm:t>
    </dgm:pt>
    <dgm:pt modelId="{CE3BC00D-66E1-4326-98FA-168E2AB670F8}" type="parTrans" cxnId="{0770168A-1514-41A4-84AC-2EB50BCF111C}">
      <dgm:prSet/>
      <dgm:spPr/>
      <dgm:t>
        <a:bodyPr/>
        <a:lstStyle/>
        <a:p>
          <a:endParaRPr lang="en-US"/>
        </a:p>
      </dgm:t>
    </dgm:pt>
    <dgm:pt modelId="{E4CA00D6-D667-49A3-BC5F-843A5EAA4CCF}" type="sibTrans" cxnId="{0770168A-1514-41A4-84AC-2EB50BCF111C}">
      <dgm:prSet/>
      <dgm:spPr/>
      <dgm:t>
        <a:bodyPr/>
        <a:lstStyle/>
        <a:p>
          <a:endParaRPr lang="en-US"/>
        </a:p>
      </dgm:t>
    </dgm:pt>
    <dgm:pt modelId="{48458D46-D858-4F71-87D5-E033980BEA46}">
      <dgm:prSet phldrT="[Text]"/>
      <dgm:spPr/>
      <dgm:t>
        <a:bodyPr/>
        <a:lstStyle/>
        <a:p>
          <a:pPr algn="just" rtl="1"/>
          <a:r>
            <a:rPr lang="ar-SA"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اگر پیش از ترکیب، اندازۀ کیفیت‌های متضاد برابر باشد، </a:t>
          </a:r>
          <a:r>
            <a:rPr lang="fa-I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مزاج</a:t>
          </a:r>
          <a:r>
            <a:rPr lang="ar-SA"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جسم مرکب، متوسط بین کیفیات نخستین خواهد بود که آن را معتدل حقیقی نامیده‌اند</a:t>
          </a:r>
          <a:r>
            <a:rPr lang="fa-I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endParaRPr lang="en-US" b="1" dirty="0">
            <a:effectLst>
              <a:outerShdw blurRad="38100" dist="38100" dir="2700000" algn="tl">
                <a:srgbClr val="000000">
                  <a:alpha val="43137"/>
                </a:srgbClr>
              </a:outerShdw>
            </a:effectLst>
          </a:endParaRPr>
        </a:p>
      </dgm:t>
    </dgm:pt>
    <dgm:pt modelId="{1E2BA7D0-6907-46B9-8F7D-59C1FA593B03}" type="parTrans" cxnId="{B888969E-76E5-4B51-9B95-E07BF435EE8E}">
      <dgm:prSet/>
      <dgm:spPr/>
      <dgm:t>
        <a:bodyPr/>
        <a:lstStyle/>
        <a:p>
          <a:endParaRPr lang="en-US"/>
        </a:p>
      </dgm:t>
    </dgm:pt>
    <dgm:pt modelId="{53504C43-CAF2-486B-BC23-9595E77CA9B2}" type="sibTrans" cxnId="{B888969E-76E5-4B51-9B95-E07BF435EE8E}">
      <dgm:prSet/>
      <dgm:spPr/>
      <dgm:t>
        <a:bodyPr/>
        <a:lstStyle/>
        <a:p>
          <a:endParaRPr lang="en-US"/>
        </a:p>
      </dgm:t>
    </dgm:pt>
    <dgm:pt modelId="{FBDA97C3-71C5-46BD-8E79-BA1D5D19FEE0}">
      <dgm:prSet phldrT="[Text]"/>
      <dgm:spPr/>
      <dgm:t>
        <a:bodyPr/>
        <a:lstStyle/>
        <a:p>
          <a:pPr algn="just" rtl="1"/>
          <a:r>
            <a:rPr lang="ar-SA"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اگر اندازۀ کیفیت‌های متضاد برابر نباشند مزاج جسم مرکب، از میانه مطلق میان کیفیت‌های متضاد کمابیش دور خواهد بود و به یک یا دو کیفیت از چهار کیفیت گرمی و سردی و تری و خشکی گرایش بیشتری خواهد داشت که آن را نامعتدل حقیقی می‌نامند</a:t>
          </a:r>
          <a:endParaRPr lang="en-US" b="1" dirty="0">
            <a:effectLst>
              <a:outerShdw blurRad="38100" dist="38100" dir="2700000" algn="tl">
                <a:srgbClr val="000000">
                  <a:alpha val="43137"/>
                </a:srgbClr>
              </a:outerShdw>
            </a:effectLst>
          </a:endParaRPr>
        </a:p>
      </dgm:t>
    </dgm:pt>
    <dgm:pt modelId="{017EC6A3-9039-4026-9E27-DAB82ECCC8EC}" type="parTrans" cxnId="{4C802ACF-39E7-4F50-804F-0EF15D77027A}">
      <dgm:prSet/>
      <dgm:spPr/>
      <dgm:t>
        <a:bodyPr/>
        <a:lstStyle/>
        <a:p>
          <a:endParaRPr lang="en-US"/>
        </a:p>
      </dgm:t>
    </dgm:pt>
    <dgm:pt modelId="{B7DF6589-CFAE-484A-934F-A6A2378F04F3}" type="sibTrans" cxnId="{4C802ACF-39E7-4F50-804F-0EF15D77027A}">
      <dgm:prSet/>
      <dgm:spPr/>
      <dgm:t>
        <a:bodyPr/>
        <a:lstStyle/>
        <a:p>
          <a:endParaRPr lang="en-US"/>
        </a:p>
      </dgm:t>
    </dgm:pt>
    <dgm:pt modelId="{CFC102A4-000B-42FF-B3C0-1A141E82BCDA}" type="pres">
      <dgm:prSet presAssocID="{07A20531-D037-4089-890A-40CA41C775EC}" presName="diagram" presStyleCnt="0">
        <dgm:presLayoutVars>
          <dgm:chPref val="1"/>
          <dgm:dir/>
          <dgm:animOne val="branch"/>
          <dgm:animLvl val="lvl"/>
          <dgm:resizeHandles/>
        </dgm:presLayoutVars>
      </dgm:prSet>
      <dgm:spPr/>
      <dgm:t>
        <a:bodyPr/>
        <a:lstStyle/>
        <a:p>
          <a:endParaRPr lang="en-US"/>
        </a:p>
      </dgm:t>
    </dgm:pt>
    <dgm:pt modelId="{F8EFFA09-CAB0-4EEF-AC69-2BC12409EE14}" type="pres">
      <dgm:prSet presAssocID="{386FA11D-4E70-4AC8-9835-FE9C8248CE38}" presName="root" presStyleCnt="0"/>
      <dgm:spPr/>
    </dgm:pt>
    <dgm:pt modelId="{AB0C4446-F6E2-4036-8030-0D63E4B1055A}" type="pres">
      <dgm:prSet presAssocID="{386FA11D-4E70-4AC8-9835-FE9C8248CE38}" presName="rootComposite" presStyleCnt="0"/>
      <dgm:spPr/>
    </dgm:pt>
    <dgm:pt modelId="{D5ECDF04-1221-4767-B7DC-EB151B5D2D8E}" type="pres">
      <dgm:prSet presAssocID="{386FA11D-4E70-4AC8-9835-FE9C8248CE38}" presName="rootText" presStyleLbl="node1" presStyleIdx="0" presStyleCnt="1" custLinFactNeighborX="6605" custLinFactNeighborY="-19037"/>
      <dgm:spPr/>
      <dgm:t>
        <a:bodyPr/>
        <a:lstStyle/>
        <a:p>
          <a:endParaRPr lang="en-US"/>
        </a:p>
      </dgm:t>
    </dgm:pt>
    <dgm:pt modelId="{E25603A1-BDEE-4309-9C13-BE3759AF8A7D}" type="pres">
      <dgm:prSet presAssocID="{386FA11D-4E70-4AC8-9835-FE9C8248CE38}" presName="rootConnector" presStyleLbl="node1" presStyleIdx="0" presStyleCnt="1"/>
      <dgm:spPr/>
      <dgm:t>
        <a:bodyPr/>
        <a:lstStyle/>
        <a:p>
          <a:endParaRPr lang="en-US"/>
        </a:p>
      </dgm:t>
    </dgm:pt>
    <dgm:pt modelId="{891D7081-94AB-4A47-87CF-3A24B4A6E8A0}" type="pres">
      <dgm:prSet presAssocID="{386FA11D-4E70-4AC8-9835-FE9C8248CE38}" presName="childShape" presStyleCnt="0"/>
      <dgm:spPr/>
    </dgm:pt>
    <dgm:pt modelId="{CA9CFA7C-B38B-4BBD-BC09-13AC2965A8B7}" type="pres">
      <dgm:prSet presAssocID="{1E2BA7D0-6907-46B9-8F7D-59C1FA593B03}" presName="Name13" presStyleLbl="parChTrans1D2" presStyleIdx="0" presStyleCnt="2"/>
      <dgm:spPr/>
      <dgm:t>
        <a:bodyPr/>
        <a:lstStyle/>
        <a:p>
          <a:endParaRPr lang="en-US"/>
        </a:p>
      </dgm:t>
    </dgm:pt>
    <dgm:pt modelId="{381CE4C8-BEB2-4017-823B-035C6AAB92B7}" type="pres">
      <dgm:prSet presAssocID="{48458D46-D858-4F71-87D5-E033980BEA46}" presName="childText" presStyleLbl="bgAcc1" presStyleIdx="0" presStyleCnt="2" custScaleX="534447" custLinFactNeighborX="2268" custLinFactNeighborY="-29105">
        <dgm:presLayoutVars>
          <dgm:bulletEnabled val="1"/>
        </dgm:presLayoutVars>
      </dgm:prSet>
      <dgm:spPr/>
      <dgm:t>
        <a:bodyPr/>
        <a:lstStyle/>
        <a:p>
          <a:endParaRPr lang="en-US"/>
        </a:p>
      </dgm:t>
    </dgm:pt>
    <dgm:pt modelId="{52BCA23C-674D-4602-B48A-6F1AF9DDB03C}" type="pres">
      <dgm:prSet presAssocID="{017EC6A3-9039-4026-9E27-DAB82ECCC8EC}" presName="Name13" presStyleLbl="parChTrans1D2" presStyleIdx="1" presStyleCnt="2"/>
      <dgm:spPr/>
      <dgm:t>
        <a:bodyPr/>
        <a:lstStyle/>
        <a:p>
          <a:endParaRPr lang="en-US"/>
        </a:p>
      </dgm:t>
    </dgm:pt>
    <dgm:pt modelId="{26FE47A1-EB70-4C64-A4B1-0A260B5E6C64}" type="pres">
      <dgm:prSet presAssocID="{FBDA97C3-71C5-46BD-8E79-BA1D5D19FEE0}" presName="childText" presStyleLbl="bgAcc1" presStyleIdx="1" presStyleCnt="2" custScaleX="529695" custLinFactNeighborX="3790" custLinFactNeighborY="-44870">
        <dgm:presLayoutVars>
          <dgm:bulletEnabled val="1"/>
        </dgm:presLayoutVars>
      </dgm:prSet>
      <dgm:spPr/>
      <dgm:t>
        <a:bodyPr/>
        <a:lstStyle/>
        <a:p>
          <a:endParaRPr lang="en-US"/>
        </a:p>
      </dgm:t>
    </dgm:pt>
  </dgm:ptLst>
  <dgm:cxnLst>
    <dgm:cxn modelId="{FB926BF9-19A1-46D0-949D-D294F42146D8}" type="presOf" srcId="{386FA11D-4E70-4AC8-9835-FE9C8248CE38}" destId="{D5ECDF04-1221-4767-B7DC-EB151B5D2D8E}" srcOrd="0" destOrd="0" presId="urn:microsoft.com/office/officeart/2005/8/layout/hierarchy3"/>
    <dgm:cxn modelId="{1CD2A43E-A42C-4C27-AEA5-FF47D10289B0}" type="presOf" srcId="{1E2BA7D0-6907-46B9-8F7D-59C1FA593B03}" destId="{CA9CFA7C-B38B-4BBD-BC09-13AC2965A8B7}" srcOrd="0" destOrd="0" presId="urn:microsoft.com/office/officeart/2005/8/layout/hierarchy3"/>
    <dgm:cxn modelId="{E4F187F6-77EE-49DC-8FD3-552323178AAC}" type="presOf" srcId="{017EC6A3-9039-4026-9E27-DAB82ECCC8EC}" destId="{52BCA23C-674D-4602-B48A-6F1AF9DDB03C}" srcOrd="0" destOrd="0" presId="urn:microsoft.com/office/officeart/2005/8/layout/hierarchy3"/>
    <dgm:cxn modelId="{CCAE2864-47E5-4E56-8F82-A2EF840F5C7A}" type="presOf" srcId="{48458D46-D858-4F71-87D5-E033980BEA46}" destId="{381CE4C8-BEB2-4017-823B-035C6AAB92B7}" srcOrd="0" destOrd="0" presId="urn:microsoft.com/office/officeart/2005/8/layout/hierarchy3"/>
    <dgm:cxn modelId="{0770168A-1514-41A4-84AC-2EB50BCF111C}" srcId="{07A20531-D037-4089-890A-40CA41C775EC}" destId="{386FA11D-4E70-4AC8-9835-FE9C8248CE38}" srcOrd="0" destOrd="0" parTransId="{CE3BC00D-66E1-4326-98FA-168E2AB670F8}" sibTransId="{E4CA00D6-D667-49A3-BC5F-843A5EAA4CCF}"/>
    <dgm:cxn modelId="{587FF1C5-1FB3-4C22-86C4-90360C036567}" type="presOf" srcId="{07A20531-D037-4089-890A-40CA41C775EC}" destId="{CFC102A4-000B-42FF-B3C0-1A141E82BCDA}" srcOrd="0" destOrd="0" presId="urn:microsoft.com/office/officeart/2005/8/layout/hierarchy3"/>
    <dgm:cxn modelId="{EF1A5727-04FF-44D8-9867-4382AAD352F4}" type="presOf" srcId="{386FA11D-4E70-4AC8-9835-FE9C8248CE38}" destId="{E25603A1-BDEE-4309-9C13-BE3759AF8A7D}" srcOrd="1" destOrd="0" presId="urn:microsoft.com/office/officeart/2005/8/layout/hierarchy3"/>
    <dgm:cxn modelId="{4C802ACF-39E7-4F50-804F-0EF15D77027A}" srcId="{386FA11D-4E70-4AC8-9835-FE9C8248CE38}" destId="{FBDA97C3-71C5-46BD-8E79-BA1D5D19FEE0}" srcOrd="1" destOrd="0" parTransId="{017EC6A3-9039-4026-9E27-DAB82ECCC8EC}" sibTransId="{B7DF6589-CFAE-484A-934F-A6A2378F04F3}"/>
    <dgm:cxn modelId="{B888969E-76E5-4B51-9B95-E07BF435EE8E}" srcId="{386FA11D-4E70-4AC8-9835-FE9C8248CE38}" destId="{48458D46-D858-4F71-87D5-E033980BEA46}" srcOrd="0" destOrd="0" parTransId="{1E2BA7D0-6907-46B9-8F7D-59C1FA593B03}" sibTransId="{53504C43-CAF2-486B-BC23-9595E77CA9B2}"/>
    <dgm:cxn modelId="{5D357D13-38FB-44BC-8FB1-C79415DEB4A4}" type="presOf" srcId="{FBDA97C3-71C5-46BD-8E79-BA1D5D19FEE0}" destId="{26FE47A1-EB70-4C64-A4B1-0A260B5E6C64}" srcOrd="0" destOrd="0" presId="urn:microsoft.com/office/officeart/2005/8/layout/hierarchy3"/>
    <dgm:cxn modelId="{FDA6B8BA-AA9D-4161-AE07-860A4411750F}" type="presParOf" srcId="{CFC102A4-000B-42FF-B3C0-1A141E82BCDA}" destId="{F8EFFA09-CAB0-4EEF-AC69-2BC12409EE14}" srcOrd="0" destOrd="0" presId="urn:microsoft.com/office/officeart/2005/8/layout/hierarchy3"/>
    <dgm:cxn modelId="{60B88F39-EB01-4895-8721-20C219C306C3}" type="presParOf" srcId="{F8EFFA09-CAB0-4EEF-AC69-2BC12409EE14}" destId="{AB0C4446-F6E2-4036-8030-0D63E4B1055A}" srcOrd="0" destOrd="0" presId="urn:microsoft.com/office/officeart/2005/8/layout/hierarchy3"/>
    <dgm:cxn modelId="{8FBE9578-C4A6-48CB-A0EA-78B4E6F2DCD9}" type="presParOf" srcId="{AB0C4446-F6E2-4036-8030-0D63E4B1055A}" destId="{D5ECDF04-1221-4767-B7DC-EB151B5D2D8E}" srcOrd="0" destOrd="0" presId="urn:microsoft.com/office/officeart/2005/8/layout/hierarchy3"/>
    <dgm:cxn modelId="{5F736DE6-4B2D-4264-AA50-37C768C17FD1}" type="presParOf" srcId="{AB0C4446-F6E2-4036-8030-0D63E4B1055A}" destId="{E25603A1-BDEE-4309-9C13-BE3759AF8A7D}" srcOrd="1" destOrd="0" presId="urn:microsoft.com/office/officeart/2005/8/layout/hierarchy3"/>
    <dgm:cxn modelId="{AAC4CA1A-D5E9-484E-9D5C-78CE74CB2A5D}" type="presParOf" srcId="{F8EFFA09-CAB0-4EEF-AC69-2BC12409EE14}" destId="{891D7081-94AB-4A47-87CF-3A24B4A6E8A0}" srcOrd="1" destOrd="0" presId="urn:microsoft.com/office/officeart/2005/8/layout/hierarchy3"/>
    <dgm:cxn modelId="{CB213E24-E5EF-490D-B92D-396A3022AC37}" type="presParOf" srcId="{891D7081-94AB-4A47-87CF-3A24B4A6E8A0}" destId="{CA9CFA7C-B38B-4BBD-BC09-13AC2965A8B7}" srcOrd="0" destOrd="0" presId="urn:microsoft.com/office/officeart/2005/8/layout/hierarchy3"/>
    <dgm:cxn modelId="{16F7360D-E9C3-41CA-B324-C02CC5D45094}" type="presParOf" srcId="{891D7081-94AB-4A47-87CF-3A24B4A6E8A0}" destId="{381CE4C8-BEB2-4017-823B-035C6AAB92B7}" srcOrd="1" destOrd="0" presId="urn:microsoft.com/office/officeart/2005/8/layout/hierarchy3"/>
    <dgm:cxn modelId="{BC7B6ED5-1608-4A7E-89C9-79898A7F312F}" type="presParOf" srcId="{891D7081-94AB-4A47-87CF-3A24B4A6E8A0}" destId="{52BCA23C-674D-4602-B48A-6F1AF9DDB03C}" srcOrd="2" destOrd="0" presId="urn:microsoft.com/office/officeart/2005/8/layout/hierarchy3"/>
    <dgm:cxn modelId="{8FC62E76-EECA-4A6A-B569-0D88279CF9A5}" type="presParOf" srcId="{891D7081-94AB-4A47-87CF-3A24B4A6E8A0}" destId="{26FE47A1-EB70-4C64-A4B1-0A260B5E6C6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ar-SA"/>
              <a:t>دکتر آزاده زارعی .متخصص طب ایرانی</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8" name="Rectangle 7">
            <a:extLst>
              <a:ext uri="{FF2B5EF4-FFF2-40B4-BE49-F238E27FC236}">
                <a16:creationId xmlns:a16="http://schemas.microsoft.com/office/drawing/2014/main" xmlns="" id="{BDDE9436-9A9A-455B-D10F-FFBDCFEE6B27}"/>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xmlns="" id="{B2051151-14B4-EA5C-0828-3823D4054375}"/>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0">
            <a:extLst>
              <a:ext uri="{FF2B5EF4-FFF2-40B4-BE49-F238E27FC236}">
                <a16:creationId xmlns:a16="http://schemas.microsoft.com/office/drawing/2014/main" xmlns="" id="{D2E507E4-AC19-040B-BE71-ECB6F43A40CD}"/>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8">
            <a:extLst>
              <a:ext uri="{FF2B5EF4-FFF2-40B4-BE49-F238E27FC236}">
                <a16:creationId xmlns:a16="http://schemas.microsoft.com/office/drawing/2014/main" xmlns="" id="{4FF994FD-A0F1-5966-8B37-6CFA92CB494C}"/>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xmlns="" id="{FB787A5C-3C99-F4CB-C7CD-6414E15D9509}"/>
              </a:ext>
            </a:extLst>
          </p:cNvPr>
          <p:cNvGrpSpPr/>
          <p:nvPr userDrawn="1"/>
        </p:nvGrpSpPr>
        <p:grpSpPr>
          <a:xfrm>
            <a:off x="8264427" y="-3419"/>
            <a:ext cx="3927573" cy="3165022"/>
            <a:chOff x="9857014" y="13834"/>
            <a:chExt cx="2334986" cy="1881641"/>
          </a:xfrm>
        </p:grpSpPr>
        <p:sp>
          <p:nvSpPr>
            <p:cNvPr id="13" name="Freeform 14">
              <a:extLst>
                <a:ext uri="{FF2B5EF4-FFF2-40B4-BE49-F238E27FC236}">
                  <a16:creationId xmlns:a16="http://schemas.microsoft.com/office/drawing/2014/main" xmlns="" id="{16060C3C-537C-2B20-DADF-C5FC7B091580}"/>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5">
              <a:extLst>
                <a:ext uri="{FF2B5EF4-FFF2-40B4-BE49-F238E27FC236}">
                  <a16:creationId xmlns:a16="http://schemas.microsoft.com/office/drawing/2014/main" xmlns="" id="{B40572B6-AB7C-29D4-EFCD-7BDDDA0BC7B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5" name="Freeform 21">
            <a:extLst>
              <a:ext uri="{FF2B5EF4-FFF2-40B4-BE49-F238E27FC236}">
                <a16:creationId xmlns:a16="http://schemas.microsoft.com/office/drawing/2014/main" xmlns="" id="{7397E389-5B66-4E25-9885-ABC3A1F16D27}"/>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27">
            <a:extLst>
              <a:ext uri="{FF2B5EF4-FFF2-40B4-BE49-F238E27FC236}">
                <a16:creationId xmlns:a16="http://schemas.microsoft.com/office/drawing/2014/main" xmlns="" id="{6AE9D406-E39A-A521-D40C-135C6FA299A7}"/>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478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ar-SA"/>
              <a:t>دکتر آزاده زارعی .متخصص طب ایرانی</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8449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ar-SA"/>
              <a:t>دکتر آزاده زارعی .متخصص طب ایرانی</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4833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xmlns=""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xmlns=""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xmlns=""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xmlns=""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ar-SA"/>
              <a:t>دکتر آزاده زارعی .متخصص طب ایرانی</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3320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xmlns=""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xmlns=""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xmlns=""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xmlns=""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xmlns=""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xmlns=""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xmlns=""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xmlns=""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xmlns=""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xmlns=""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xmlns=""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xmlns=""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xmlns=""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xmlns=""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ar-SA"/>
              <a:t>دکتر آزاده زارعی .متخصص طب ایرانی</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xmlns=""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xmlns=""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xmlns=""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xmlns=""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xmlns=""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xmlns=""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xmlns=""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546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xmlns=""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xmlns=""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xmlns=""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xmlns=""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xmlns=""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xmlns=""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xmlns=""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xmlns=""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xmlns=""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xmlns=""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xmlns=""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xmlns=""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xmlns=""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xmlns=""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xmlns=""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xmlns=""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xmlns=""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xmlns=""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xmlns=""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xmlns=""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xmlns=""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xmlns=""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xmlns=""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xmlns=""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xmlns=""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xmlns=""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endParaRPr lang="en-US" dirty="0"/>
          </a:p>
        </p:txBody>
      </p:sp>
      <p:sp>
        <p:nvSpPr>
          <p:cNvPr id="22" name="Footer Placeholder 21">
            <a:extLst>
              <a:ext uri="{FF2B5EF4-FFF2-40B4-BE49-F238E27FC236}">
                <a16:creationId xmlns:a16="http://schemas.microsoft.com/office/drawing/2014/main" xmlns=""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ar-SA"/>
              <a:t>دکتر آزاده زارعی .متخصص طب ایرانی</a:t>
            </a:r>
            <a:endParaRPr lang="en-US" dirty="0"/>
          </a:p>
        </p:txBody>
      </p:sp>
      <p:sp>
        <p:nvSpPr>
          <p:cNvPr id="23" name="Slide Number Placeholder 22">
            <a:extLst>
              <a:ext uri="{FF2B5EF4-FFF2-40B4-BE49-F238E27FC236}">
                <a16:creationId xmlns:a16="http://schemas.microsoft.com/office/drawing/2014/main" xmlns=""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87653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xmlns=""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xmlns=""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xmlns=""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xmlns=""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xmlns=""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xmlns=""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xmlns=""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endParaRPr lang="en-US" dirty="0"/>
          </a:p>
        </p:txBody>
      </p:sp>
      <p:sp>
        <p:nvSpPr>
          <p:cNvPr id="11" name="Footer Placeholder 4">
            <a:extLst>
              <a:ext uri="{FF2B5EF4-FFF2-40B4-BE49-F238E27FC236}">
                <a16:creationId xmlns:a16="http://schemas.microsoft.com/office/drawing/2014/main" xmlns=""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ar-SA"/>
              <a:t>دکتر آزاده زارعی .متخصص طب ایرانی</a:t>
            </a:r>
            <a:endParaRPr lang="en-US" dirty="0"/>
          </a:p>
        </p:txBody>
      </p:sp>
      <p:sp>
        <p:nvSpPr>
          <p:cNvPr id="13" name="Content Placeholder 2">
            <a:extLst>
              <a:ext uri="{FF2B5EF4-FFF2-40B4-BE49-F238E27FC236}">
                <a16:creationId xmlns:a16="http://schemas.microsoft.com/office/drawing/2014/main" xmlns=""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xmlns=""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xmlns=""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xmlns=""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xmlns=""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xmlns=""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222080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xmlns=""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xmlns=""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xmlns=""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xmlns=""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endParaRPr lang="en-US" dirty="0"/>
          </a:p>
        </p:txBody>
      </p:sp>
      <p:sp>
        <p:nvSpPr>
          <p:cNvPr id="5" name="Footer Placeholder 4">
            <a:extLst>
              <a:ext uri="{FF2B5EF4-FFF2-40B4-BE49-F238E27FC236}">
                <a16:creationId xmlns:a16="http://schemas.microsoft.com/office/drawing/2014/main" xmlns=""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ar-SA"/>
              <a:t>دکتر آزاده زارعی .متخصص طب ایرانی</a:t>
            </a:r>
            <a:endParaRPr lang="en-US" dirty="0"/>
          </a:p>
        </p:txBody>
      </p:sp>
      <p:sp>
        <p:nvSpPr>
          <p:cNvPr id="6" name="Slide Number Placeholder 5">
            <a:extLst>
              <a:ext uri="{FF2B5EF4-FFF2-40B4-BE49-F238E27FC236}">
                <a16:creationId xmlns:a16="http://schemas.microsoft.com/office/drawing/2014/main" xmlns=""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xmlns=""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xmlns=""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xmlns=""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xmlns=""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xmlns=""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xmlns=""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xmlns=""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xmlns=""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9159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xmlns=""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xmlns=""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xmlns=""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xmlns=""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xmlns=""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63408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xmlns=""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xmlns=""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xmlns="" id="{2F05D25C-B703-1868-603E-D468EF44D794}"/>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15" name="Slide Number Placeholder 14">
            <a:extLst>
              <a:ext uri="{FF2B5EF4-FFF2-40B4-BE49-F238E27FC236}">
                <a16:creationId xmlns:a16="http://schemas.microsoft.com/office/drawing/2014/main" xmlns=""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668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ar-SA"/>
              <a:t>دکتر آزاده زارعی .متخصص طب ایرانی</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Freeform 3">
            <a:extLst>
              <a:ext uri="{FF2B5EF4-FFF2-40B4-BE49-F238E27FC236}">
                <a16:creationId xmlns:a16="http://schemas.microsoft.com/office/drawing/2014/main" xmlns="" id="{14D069AC-1331-79CD-FB34-5384EEDAC0D3}"/>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4">
            <a:extLst>
              <a:ext uri="{FF2B5EF4-FFF2-40B4-BE49-F238E27FC236}">
                <a16:creationId xmlns:a16="http://schemas.microsoft.com/office/drawing/2014/main" xmlns="" id="{BF2FE1D3-9B7D-0EE4-ADBB-A84170B1A452}"/>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9" name="Freeform 5">
            <a:extLst>
              <a:ext uri="{FF2B5EF4-FFF2-40B4-BE49-F238E27FC236}">
                <a16:creationId xmlns:a16="http://schemas.microsoft.com/office/drawing/2014/main" xmlns="" id="{2FCDD103-DE3A-ECA5-4C5E-DE3D08DF8E40}"/>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oup 9">
            <a:extLst>
              <a:ext uri="{FF2B5EF4-FFF2-40B4-BE49-F238E27FC236}">
                <a16:creationId xmlns:a16="http://schemas.microsoft.com/office/drawing/2014/main" xmlns="" id="{EB9FE206-331B-500F-6890-DD338BE047E5}"/>
              </a:ext>
            </a:extLst>
          </p:cNvPr>
          <p:cNvGrpSpPr/>
          <p:nvPr userDrawn="1"/>
        </p:nvGrpSpPr>
        <p:grpSpPr>
          <a:xfrm>
            <a:off x="8082092" y="5590903"/>
            <a:ext cx="1572380" cy="1267097"/>
            <a:chOff x="7413403" y="4976359"/>
            <a:chExt cx="2334986" cy="1881641"/>
          </a:xfrm>
        </p:grpSpPr>
        <p:sp>
          <p:nvSpPr>
            <p:cNvPr id="11" name="Freeform 6">
              <a:extLst>
                <a:ext uri="{FF2B5EF4-FFF2-40B4-BE49-F238E27FC236}">
                  <a16:creationId xmlns:a16="http://schemas.microsoft.com/office/drawing/2014/main" xmlns="" id="{7604A43A-4972-4D34-9788-98EBBECAE3D9}"/>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12" name="Freeform 7">
              <a:extLst>
                <a:ext uri="{FF2B5EF4-FFF2-40B4-BE49-F238E27FC236}">
                  <a16:creationId xmlns:a16="http://schemas.microsoft.com/office/drawing/2014/main" xmlns="" id="{0BCADFF3-AC94-B60A-251E-70A289D2C26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Tree>
    <p:extLst>
      <p:ext uri="{BB962C8B-B14F-4D97-AF65-F5344CB8AC3E}">
        <p14:creationId xmlns:p14="http://schemas.microsoft.com/office/powerpoint/2010/main" val="2045197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xmlns=""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xmlns=""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xmlns=""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xmlns=""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6390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985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72707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xmlns=""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xmlns=""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xmlns=""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xmlns=""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xmlns=""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xmlns=""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2684012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59131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xmlns=""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xmlns=""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xmlns=""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xmlns=""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xmlns=""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xmlns=""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xmlns=""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xmlns=""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xmlns=""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xmlns=""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xmlns=""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xmlns=""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67288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xmlns=""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xmlns=""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xmlns=""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2520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xmlns=""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E158D7F8-0920-52BA-580D-07249122876C}"/>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4" name="Slide Number Placeholder 3">
            <a:extLst>
              <a:ext uri="{FF2B5EF4-FFF2-40B4-BE49-F238E27FC236}">
                <a16:creationId xmlns:a16="http://schemas.microsoft.com/office/drawing/2014/main" xmlns=""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xmlns=""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640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xmlns=""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xmlns=""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838710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xmlns=""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xmlns=""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xmlns=""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70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ar-SA"/>
              <a:t>دکتر آزاده زارعی .متخصص طب ایرانی</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94A09A9-5501-47C1-A89A-A340965A2BE2}" type="slidenum">
              <a:rPr lang="en-US" smtClean="0"/>
              <a:pPr/>
              <a:t>‹#›</a:t>
            </a:fld>
            <a:endParaRPr lang="en-US" dirty="0"/>
          </a:p>
        </p:txBody>
      </p:sp>
      <p:sp>
        <p:nvSpPr>
          <p:cNvPr id="8" name="Rectangle 7">
            <a:extLst>
              <a:ext uri="{FF2B5EF4-FFF2-40B4-BE49-F238E27FC236}">
                <a16:creationId xmlns:a16="http://schemas.microsoft.com/office/drawing/2014/main" xmlns="" id="{2310463A-0971-47C9-A2F5-D4313E5482C5}"/>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1">
            <a:extLst>
              <a:ext uri="{FF2B5EF4-FFF2-40B4-BE49-F238E27FC236}">
                <a16:creationId xmlns:a16="http://schemas.microsoft.com/office/drawing/2014/main" xmlns="" id="{5A1EA104-B509-C33E-2B9B-24A472049099}"/>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13">
            <a:extLst>
              <a:ext uri="{FF2B5EF4-FFF2-40B4-BE49-F238E27FC236}">
                <a16:creationId xmlns:a16="http://schemas.microsoft.com/office/drawing/2014/main" xmlns="" id="{D15BDC62-39F4-8C43-25AD-2FA98BEE9E5E}"/>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4">
            <a:extLst>
              <a:ext uri="{FF2B5EF4-FFF2-40B4-BE49-F238E27FC236}">
                <a16:creationId xmlns:a16="http://schemas.microsoft.com/office/drawing/2014/main" xmlns="" id="{131F92A9-DE04-CF75-1971-1A852C3B0610}"/>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226168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xmlns=""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xmlns=""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xmlns=""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xmlns=""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xmlns=""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xmlns=""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xmlns=""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91236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xmlns=""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C119B248-9F11-0A11-E6AF-776D371E14A3}"/>
              </a:ext>
            </a:extLst>
          </p:cNvPr>
          <p:cNvSpPr>
            <a:spLocks noGrp="1"/>
          </p:cNvSpPr>
          <p:nvPr>
            <p:ph type="ftr" sz="quarter" idx="10"/>
          </p:nvPr>
        </p:nvSpPr>
        <p:spPr/>
        <p:txBody>
          <a:bodyPr/>
          <a:lstStyle/>
          <a:p>
            <a:r>
              <a:rPr lang="ar-SA"/>
              <a:t>دکتر آزاده زارعی .متخصص طب ایرانی</a:t>
            </a:r>
            <a:endParaRPr lang="en-US" dirty="0"/>
          </a:p>
        </p:txBody>
      </p:sp>
      <p:sp>
        <p:nvSpPr>
          <p:cNvPr id="8" name="Slide Number Placeholder 7">
            <a:extLst>
              <a:ext uri="{FF2B5EF4-FFF2-40B4-BE49-F238E27FC236}">
                <a16:creationId xmlns:a16="http://schemas.microsoft.com/office/drawing/2014/main" xmlns=""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75509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xmlns=""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xmlns=""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35355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7AC6CA6E-C1AB-4B24-80C7-A4B12640BE6F}"/>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4" name="Slide Number Placeholder 3">
            <a:extLst>
              <a:ext uri="{FF2B5EF4-FFF2-40B4-BE49-F238E27FC236}">
                <a16:creationId xmlns:a16="http://schemas.microsoft.com/office/drawing/2014/main" xmlns=""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255182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5AEF53B-C85C-47DB-ADE4-C1D9FA682945}"/>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7" name="Slide Number Placeholder 6">
            <a:extLst>
              <a:ext uri="{FF2B5EF4-FFF2-40B4-BE49-F238E27FC236}">
                <a16:creationId xmlns:a16="http://schemas.microsoft.com/office/drawing/2014/main" xmlns=""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055683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08DA4DA3-10C7-48A6-9B15-38222B8CAD42}"/>
              </a:ext>
            </a:extLst>
          </p:cNvPr>
          <p:cNvSpPr>
            <a:spLocks noGrp="1"/>
          </p:cNvSpPr>
          <p:nvPr>
            <p:ph type="ftr" sz="quarter" idx="11"/>
          </p:nvPr>
        </p:nvSpPr>
        <p:spPr/>
        <p:txBody>
          <a:bodyPr/>
          <a:lstStyle/>
          <a:p>
            <a:r>
              <a:rPr lang="ar-SA"/>
              <a:t>دکتر آزاده زارعی .متخصص طب ایرانی</a:t>
            </a:r>
            <a:endParaRPr lang="en-US" dirty="0"/>
          </a:p>
        </p:txBody>
      </p:sp>
      <p:sp>
        <p:nvSpPr>
          <p:cNvPr id="7" name="Slide Number Placeholder 6">
            <a:extLst>
              <a:ext uri="{FF2B5EF4-FFF2-40B4-BE49-F238E27FC236}">
                <a16:creationId xmlns:a16="http://schemas.microsoft.com/office/drawing/2014/main" xmlns=""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43790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ar-SA"/>
              <a:t>دکتر آزاده زارعی .متخصص طب ایرانی</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20705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ar-SA"/>
              <a:t>دکتر آزاده زارعی .متخصص طب ایرانی</a:t>
            </a:r>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7100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ar-SA"/>
              <a:t>دکتر آزاده زارعی .متخصص طب ایرانی</a:t>
            </a:r>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337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ar-SA"/>
              <a:t>دکتر آزاده زارعی .متخصص طب ایرانی</a:t>
            </a:r>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366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ar-SA"/>
              <a:t>دکتر آزاده زارعی .متخصص طب ایرانی</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8421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ar-SA"/>
              <a:t>دکتر آزاده زارعی .متخصص طب ایرانی</a:t>
            </a:r>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96385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ar-SA"/>
              <a:t>دکتر آزاده زارعی .متخصص طب ایرانی</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2941437"/>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3" r:id="rId15"/>
    <p:sldLayoutId id="2147483651" r:id="rId16"/>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ar-SA"/>
              <a:t>دکتر آزاده زارعی .متخصص طب ایرانی</a:t>
            </a:r>
            <a:endParaRPr lang="en-US" dirty="0"/>
          </a:p>
        </p:txBody>
      </p:sp>
      <p:sp>
        <p:nvSpPr>
          <p:cNvPr id="6" name="Slide Number Placeholder 5">
            <a:extLst>
              <a:ext uri="{FF2B5EF4-FFF2-40B4-BE49-F238E27FC236}">
                <a16:creationId xmlns:a16="http://schemas.microsoft.com/office/drawing/2014/main" xmlns=""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01198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Lst>
  <p:hf hdr="0" ft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1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1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1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1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jpeg"/></Relationships>
</file>

<file path=ppt/slides/_rels/slide1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1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7.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8.jp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17.png"/></Relationships>
</file>

<file path=ppt/slides/_rels/slide1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1.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2.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5.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7.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8.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0.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2.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3.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2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2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8D2CFC-3C17-4FE5-BF16-A4DEA7DF726F}"/>
              </a:ext>
            </a:extLst>
          </p:cNvPr>
          <p:cNvSpPr>
            <a:spLocks noGrp="1"/>
          </p:cNvSpPr>
          <p:nvPr>
            <p:ph type="ctrTitle"/>
          </p:nvPr>
        </p:nvSpPr>
        <p:spPr/>
        <p:txBody>
          <a:bodyPr/>
          <a:lstStyle/>
          <a:p>
            <a:r>
              <a:rPr lang="fa-IR" dirty="0"/>
              <a:t>.</a:t>
            </a:r>
            <a:br>
              <a:rPr lang="fa-IR" dirty="0"/>
            </a:br>
            <a:endParaRPr lang="en-US" dirty="0"/>
          </a:p>
        </p:txBody>
      </p:sp>
      <p:sp>
        <p:nvSpPr>
          <p:cNvPr id="3" name="Subtitle 2">
            <a:extLst>
              <a:ext uri="{FF2B5EF4-FFF2-40B4-BE49-F238E27FC236}">
                <a16:creationId xmlns:a16="http://schemas.microsoft.com/office/drawing/2014/main" xmlns="" id="{65986F26-8B64-0A77-D5A7-305601E57A67}"/>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xmlns="" id="{DAF3C449-9E12-D9E3-30AA-796EF9FAA6C6}"/>
              </a:ext>
            </a:extLst>
          </p:cNvPr>
          <p:cNvPicPr>
            <a:picLocks noChangeAspect="1"/>
          </p:cNvPicPr>
          <p:nvPr/>
        </p:nvPicPr>
        <p:blipFill>
          <a:blip r:embed="rId2"/>
          <a:stretch>
            <a:fillRect/>
          </a:stretch>
        </p:blipFill>
        <p:spPr>
          <a:xfrm>
            <a:off x="4035287" y="1883879"/>
            <a:ext cx="4121426" cy="2170618"/>
          </a:xfrm>
          <a:prstGeom prst="rect">
            <a:avLst/>
          </a:prstGeom>
        </p:spPr>
      </p:pic>
    </p:spTree>
    <p:extLst>
      <p:ext uri="{BB962C8B-B14F-4D97-AF65-F5344CB8AC3E}">
        <p14:creationId xmlns:p14="http://schemas.microsoft.com/office/powerpoint/2010/main" val="41423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549BE-1B84-79C8-4363-5E61B2A20C3B}"/>
              </a:ext>
            </a:extLst>
          </p:cNvPr>
          <p:cNvSpPr>
            <a:spLocks noGrp="1"/>
          </p:cNvSpPr>
          <p:nvPr>
            <p:ph type="title"/>
          </p:nvPr>
        </p:nvSpPr>
        <p:spPr>
          <a:xfrm>
            <a:off x="0" y="435146"/>
            <a:ext cx="10881731" cy="1676400"/>
          </a:xfrm>
        </p:spPr>
        <p:txBody>
          <a:bodyPr/>
          <a:lstStyle/>
          <a:p>
            <a:r>
              <a:rPr kumimoji="0" lang="ar-SA" sz="28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مهم‌ترین هدف</a:t>
            </a:r>
            <a:r>
              <a:rPr kumimoji="0" lang="fa-IR" sz="28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در کشورهای ارائه دهنده طب سنتی و مکمل </a:t>
            </a:r>
            <a:r>
              <a:rPr kumimoji="0" lang="ar-SA" sz="28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عبارتست از:</a:t>
            </a:r>
            <a:r>
              <a:rPr kumimoji="0" lang="fa-IR" sz="28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r>
            <a:br>
              <a:rPr kumimoji="0" lang="fa-IR" sz="28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br>
            <a:r>
              <a:rPr kumimoji="0" lang="ar-SA" sz="28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r>
              <a:rPr kumimoji="0" lang="ar-SA" sz="2800" b="0" i="0" u="none" strike="noStrike" kern="1200" cap="none" spc="0" normalizeH="0" baseline="0" noProof="0" dirty="0">
                <a:ln>
                  <a:noFill/>
                </a:ln>
                <a:solidFill>
                  <a:schemeClr val="accent4"/>
                </a:solidFill>
                <a:uLnTx/>
                <a:uFillTx/>
                <a:latin typeface="Calibri" panose="020F0502020204030204" pitchFamily="34" charset="0"/>
                <a:ea typeface="Calibri" panose="020F0502020204030204" pitchFamily="34" charset="0"/>
                <a:cs typeface="B Nazanin" panose="00000400000000000000" pitchFamily="2" charset="-78"/>
              </a:rPr>
              <a:t>«ارائه اطلاعات متنوع در مورد انواع انتخاب‌هایی که بیمار در مورد درمان یا ارتقای سلامتش دارد.»</a:t>
            </a:r>
            <a:endParaRPr lang="en-US" dirty="0">
              <a:solidFill>
                <a:schemeClr val="accent4"/>
              </a:solidFill>
            </a:endParaRPr>
          </a:p>
        </p:txBody>
      </p:sp>
      <p:sp>
        <p:nvSpPr>
          <p:cNvPr id="3" name="Text Placeholder 2">
            <a:extLst>
              <a:ext uri="{FF2B5EF4-FFF2-40B4-BE49-F238E27FC236}">
                <a16:creationId xmlns:a16="http://schemas.microsoft.com/office/drawing/2014/main" xmlns="" id="{38EE7864-8081-F277-98F2-50AF58A0A058}"/>
              </a:ext>
            </a:extLst>
          </p:cNvPr>
          <p:cNvSpPr>
            <a:spLocks noGrp="1"/>
          </p:cNvSpPr>
          <p:nvPr>
            <p:ph type="body" idx="1"/>
          </p:nvPr>
        </p:nvSpPr>
        <p:spPr>
          <a:xfrm>
            <a:off x="0" y="2385392"/>
            <a:ext cx="10548730" cy="3763618"/>
          </a:xfrm>
          <a:solidFill>
            <a:schemeClr val="accent1"/>
          </a:solidFill>
        </p:spPr>
        <p:txBody>
          <a:bodyPr>
            <a:noAutofit/>
          </a:bodyPr>
          <a:lstStyle/>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کشورهای </a:t>
            </a:r>
            <a:r>
              <a:rPr lang="ar-SA" sz="2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آفریقای جنوبی، استرالیا، اتریش، آلمان و سوئیس </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بسیاری از کوریکولوم‌های آموزشی این دانشکده‌ها، طب‌های مکمل و سنتی وارد شده است</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 بررسی 130 دانشکده پزشکی در </a:t>
            </a:r>
            <a:r>
              <a:rPr lang="ar-SA" sz="2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ایالات متحده آمریکا</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نیمی از آنها، حداقل یک دوره آموزشی یا طرح خارج از دانشگاه در زمینه طب‌های سنتی و مکمل ارایه می‌کنند.</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127 عنوان‌ طب سنتی، طب سوزنی، روش‌های ارتقای روحیات و معنویات و گیاهان دارویی</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 این مراکز موجود</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بودند.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عمده‌ آموزش این دوره‌ها شامل؛ آشنایی کلی دانشجویان با اسامی، تقسیم‌بندی‌ها و کلیات روش‌های مکمل و سنتی، ترمینولوژی و برخی شواهد علمی است. </a:t>
            </a:r>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75DA3243-DF5C-AACE-E6BA-33927DAA4676}"/>
              </a:ext>
            </a:extLst>
          </p:cNvPr>
          <p:cNvSpPr>
            <a:spLocks noGrp="1"/>
          </p:cNvSpPr>
          <p:nvPr>
            <p:ph type="sldNum" sz="quarter" idx="12"/>
          </p:nvPr>
        </p:nvSpPr>
        <p:spPr/>
        <p:txBody>
          <a:bodyPr/>
          <a:lstStyle/>
          <a:p>
            <a:fld id="{294A09A9-5501-47C1-A89A-A340965A2BE2}" type="slidenum">
              <a:rPr lang="en-US" smtClean="0"/>
              <a:pPr/>
              <a:t>10</a:t>
            </a:fld>
            <a:endParaRPr lang="en-US" dirty="0"/>
          </a:p>
        </p:txBody>
      </p:sp>
      <p:pic>
        <p:nvPicPr>
          <p:cNvPr id="5" name="Picture 4">
            <a:extLst>
              <a:ext uri="{FF2B5EF4-FFF2-40B4-BE49-F238E27FC236}">
                <a16:creationId xmlns:a16="http://schemas.microsoft.com/office/drawing/2014/main" xmlns="" id="{20C2FEA1-4539-A710-AA49-9FC1FE83E1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4892" y="435146"/>
            <a:ext cx="1193399" cy="1228357"/>
          </a:xfrm>
          <a:prstGeom prst="rect">
            <a:avLst/>
          </a:prstGeom>
          <a:noFill/>
        </p:spPr>
      </p:pic>
      <p:pic>
        <p:nvPicPr>
          <p:cNvPr id="6" name="Picture 5">
            <a:extLst>
              <a:ext uri="{FF2B5EF4-FFF2-40B4-BE49-F238E27FC236}">
                <a16:creationId xmlns:a16="http://schemas.microsoft.com/office/drawing/2014/main" xmlns="" id="{98F868E9-847A-AE16-32E0-0777D0DB38C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92585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13672-6F28-D40D-05D7-B201A0394178}"/>
              </a:ext>
            </a:extLst>
          </p:cNvPr>
          <p:cNvSpPr>
            <a:spLocks noGrp="1"/>
          </p:cNvSpPr>
          <p:nvPr>
            <p:ph type="title"/>
          </p:nvPr>
        </p:nvSpPr>
        <p:spPr>
          <a:xfrm>
            <a:off x="750430" y="381000"/>
            <a:ext cx="8401624" cy="3316357"/>
          </a:xfrm>
        </p:spPr>
        <p:txBody>
          <a:bodyPr/>
          <a:lstStyle/>
          <a:p>
            <a:pPr algn="ctr" rtl="1"/>
            <a:r>
              <a:rPr lang="ar-SA"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علم نشانه‌شناسی</a:t>
            </a:r>
            <a:endParaRPr lang="en-US" sz="6000" dirty="0">
              <a:solidFill>
                <a:schemeClr val="tx1"/>
              </a:solidFill>
              <a:cs typeface="B Titr" panose="00000700000000000000" pitchFamily="2" charset="-78"/>
            </a:endParaRPr>
          </a:p>
        </p:txBody>
      </p:sp>
      <p:pic>
        <p:nvPicPr>
          <p:cNvPr id="3" name="Picture 2">
            <a:extLst>
              <a:ext uri="{FF2B5EF4-FFF2-40B4-BE49-F238E27FC236}">
                <a16:creationId xmlns:a16="http://schemas.microsoft.com/office/drawing/2014/main" xmlns="" id="{50A87D0B-43F9-384E-56EF-336F0754A25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915680" y="4989778"/>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0264254A-3322-E08D-8173-8808319A5C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67748"/>
            <a:ext cx="1193399" cy="1228357"/>
          </a:xfrm>
          <a:prstGeom prst="rect">
            <a:avLst/>
          </a:prstGeom>
          <a:noFill/>
        </p:spPr>
      </p:pic>
      <p:sp>
        <p:nvSpPr>
          <p:cNvPr id="5" name="Slide Number Placeholder 4">
            <a:extLst>
              <a:ext uri="{FF2B5EF4-FFF2-40B4-BE49-F238E27FC236}">
                <a16:creationId xmlns:a16="http://schemas.microsoft.com/office/drawing/2014/main" xmlns="" id="{A1EB27CB-D86C-114A-CCE9-977CE03CE6D6}"/>
              </a:ext>
            </a:extLst>
          </p:cNvPr>
          <p:cNvSpPr>
            <a:spLocks noGrp="1"/>
          </p:cNvSpPr>
          <p:nvPr>
            <p:ph type="sldNum" sz="quarter" idx="12"/>
          </p:nvPr>
        </p:nvSpPr>
        <p:spPr/>
        <p:txBody>
          <a:bodyPr/>
          <a:lstStyle/>
          <a:p>
            <a:fld id="{294A09A9-5501-47C1-A89A-A340965A2BE2}" type="slidenum">
              <a:rPr lang="en-US" smtClean="0"/>
              <a:pPr/>
              <a:t>100</a:t>
            </a:fld>
            <a:endParaRPr lang="en-US" dirty="0"/>
          </a:p>
        </p:txBody>
      </p:sp>
    </p:spTree>
    <p:extLst>
      <p:ext uri="{BB962C8B-B14F-4D97-AF65-F5344CB8AC3E}">
        <p14:creationId xmlns:p14="http://schemas.microsoft.com/office/powerpoint/2010/main" val="34285379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F308C-8D2F-AF7E-DDCF-EB8ACE9143BA}"/>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293EBE7B-EA35-066B-A1D0-9E06D3B602E2}"/>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chemeClr val="tx1"/>
                </a:solidFill>
                <a:effectLst/>
                <a:latin typeface="Cambria" panose="02040503050406030204" pitchFamily="18" charset="0"/>
                <a:ea typeface="Cambria" panose="02040503050406030204" pitchFamily="18" charset="0"/>
                <a:cs typeface="B Nazanin" panose="00000400000000000000" pitchFamily="2" charset="-78"/>
              </a:rPr>
              <a:t>تقسیم‌بندی علم طب را بیان کنیم.</a:t>
            </a:r>
            <a:endParaRPr lang="en-US"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spcBef>
                <a:spcPts val="0"/>
              </a:spcBef>
            </a:pPr>
            <a:r>
              <a:rPr lang="ar-SA" sz="2000" b="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نشانه‌های کلی مزاج جبلّی را نام ببریم.</a:t>
            </a:r>
            <a:endParaRPr lang="en-US" sz="2000" b="1"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0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هر کدام از نشانه‌های دلالت کننده بر مزاج جبلّی را بر مبنای کیفیت‌های چهارگانه شرح دهیم.</a:t>
            </a:r>
            <a:endParaRPr lang="en-US" sz="2000" dirty="0">
              <a:solidFill>
                <a:schemeClr val="tx1"/>
              </a:solidFill>
              <a:cs typeface="B Nazanin" panose="00000400000000000000" pitchFamily="2" charset="-78"/>
            </a:endParaRPr>
          </a:p>
        </p:txBody>
      </p:sp>
      <p:pic>
        <p:nvPicPr>
          <p:cNvPr id="6" name="Picture 5">
            <a:extLst>
              <a:ext uri="{FF2B5EF4-FFF2-40B4-BE49-F238E27FC236}">
                <a16:creationId xmlns:a16="http://schemas.microsoft.com/office/drawing/2014/main" xmlns="" id="{3B2AD9ED-7DE9-E915-A49E-B2D366D19E3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6D9B4A2B-3A68-1020-D5AD-8FD16A6F5C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24694718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0217C-918F-0DF5-171F-02825E37236B}"/>
              </a:ext>
            </a:extLst>
          </p:cNvPr>
          <p:cNvSpPr>
            <a:spLocks noGrp="1"/>
          </p:cNvSpPr>
          <p:nvPr>
            <p:ph type="title"/>
          </p:nvPr>
        </p:nvSpPr>
        <p:spPr/>
        <p:txBody>
          <a:bodyPr/>
          <a:lstStyle/>
          <a:p>
            <a:pPr marL="342900" marR="0" lvl="0" indent="-342900" algn="ctr" rtl="1">
              <a:lnSpc>
                <a:spcPct val="107000"/>
              </a:lnSpc>
              <a:spcBef>
                <a:spcPts val="0"/>
              </a:spcBef>
              <a:spcAft>
                <a:spcPts val="800"/>
              </a:spcAft>
            </a:pPr>
            <a:r>
              <a:rPr lang="ar-SA"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تقسیم‌بندی علایم</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1BCF6BC-2523-EEC5-00E0-E861190ED892}"/>
              </a:ext>
            </a:extLst>
          </p:cNvPr>
          <p:cNvSpPr>
            <a:spLocks noGrp="1"/>
          </p:cNvSpPr>
          <p:nvPr>
            <p:ph idx="1"/>
          </p:nvPr>
        </p:nvSpPr>
        <p:spPr>
          <a:xfrm>
            <a:off x="132522" y="2011680"/>
            <a:ext cx="10854477" cy="4206240"/>
          </a:xfrm>
        </p:spPr>
        <p:txBody>
          <a:bodyPr/>
          <a:lstStyle/>
          <a:p>
            <a:pPr marL="0" marR="0" algn="just" rtl="1">
              <a:lnSpc>
                <a:spcPct val="107000"/>
              </a:lnSpc>
              <a:spcBef>
                <a:spcPts val="0"/>
              </a:spcBef>
              <a:spcAft>
                <a:spcPts val="800"/>
              </a:spcAft>
            </a:pPr>
            <a:r>
              <a:rPr lang="ar-SA" sz="2400" b="1"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علایم ذهنی (</a:t>
            </a:r>
            <a:r>
              <a:rPr lang="en-US" sz="2000" dirty="0">
                <a:solidFill>
                  <a:srgbClr val="FFFF00"/>
                </a:solidFill>
                <a:effectLst/>
                <a:latin typeface="Times New Roman" panose="02020603050405020304" pitchFamily="18" charset="0"/>
                <a:ea typeface="Calibri" panose="020F0502020204030204" pitchFamily="34" charset="0"/>
                <a:cs typeface="B Nazanin" panose="00000400000000000000" pitchFamily="2" charset="-78"/>
              </a:rPr>
              <a:t>Symptoms</a:t>
            </a:r>
            <a:r>
              <a:rPr lang="ar-SA" sz="2400" b="1"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a:t>
            </a:r>
            <a:r>
              <a:rPr lang="ar-SA" sz="2400"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a:t>
            </a:r>
            <a:r>
              <a:rPr lang="ar-SA"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نشانه‌هایی که خود بیمار می‌تواند احساس ‌کند و در‌یابد، و پزشک ابزار مستقیمی برای دریافت آنها ندارد مانند احساس خارش بدن، یا سوزش معده یا دردهای گوناگون در بیمار. علایم ذهنی گاه به‌صورت شکایت اصلی بیمار مطرح می‌شوند.</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b="1" spc="-3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علایم عینی</a:t>
            </a:r>
            <a:r>
              <a:rPr lang="fa-IR" sz="2400" b="1" spc="-3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a:t>
            </a:r>
            <a:r>
              <a:rPr lang="en-US" sz="2000" dirty="0">
                <a:solidFill>
                  <a:srgbClr val="FFFF00"/>
                </a:solidFill>
                <a:effectLst/>
                <a:latin typeface="Times New Roman" panose="02020603050405020304" pitchFamily="18" charset="0"/>
                <a:ea typeface="Calibri" panose="020F0502020204030204" pitchFamily="34" charset="0"/>
                <a:cs typeface="B Nazanin" panose="00000400000000000000" pitchFamily="2" charset="-78"/>
              </a:rPr>
              <a:t>Signs</a:t>
            </a:r>
            <a:r>
              <a:rPr lang="fa-IR" sz="2400" b="1" spc="-3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a:t>
            </a:r>
            <a:r>
              <a:rPr lang="ar-SA" sz="2400" b="1"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نشانه‌هایی که طبیب در طی معاینه وجودشان را تشخیص می‌دهد، مانند سرخی و زردی زبان یا وضعیت نبض. پزشک بر اساس علایم عینی و به کمک علایم ذهنی بیمار می‌تواند بر شرایط قبلی، فعلی، علت بیماری و پیش‌آگهی آن استدلال کند</a:t>
            </a:r>
            <a:endParaRPr lang="en-US" dirty="0">
              <a:solidFill>
                <a:schemeClr val="bg1"/>
              </a:solidFill>
              <a:cs typeface="B Nazanin" panose="00000400000000000000" pitchFamily="2" charset="-78"/>
            </a:endParaRPr>
          </a:p>
        </p:txBody>
      </p:sp>
      <p:sp>
        <p:nvSpPr>
          <p:cNvPr id="4" name="Slide Number Placeholder 3">
            <a:extLst>
              <a:ext uri="{FF2B5EF4-FFF2-40B4-BE49-F238E27FC236}">
                <a16:creationId xmlns:a16="http://schemas.microsoft.com/office/drawing/2014/main" xmlns="" id="{61DF72FC-1C6A-1F9C-C43E-F5A3B9B27E3D}"/>
              </a:ext>
            </a:extLst>
          </p:cNvPr>
          <p:cNvSpPr>
            <a:spLocks noGrp="1"/>
          </p:cNvSpPr>
          <p:nvPr>
            <p:ph type="sldNum" sz="quarter" idx="12"/>
          </p:nvPr>
        </p:nvSpPr>
        <p:spPr/>
        <p:txBody>
          <a:bodyPr/>
          <a:lstStyle/>
          <a:p>
            <a:fld id="{294A09A9-5501-47C1-A89A-A340965A2BE2}" type="slidenum">
              <a:rPr lang="en-US" smtClean="0"/>
              <a:pPr/>
              <a:t>102</a:t>
            </a:fld>
            <a:endParaRPr lang="en-US" dirty="0"/>
          </a:p>
        </p:txBody>
      </p:sp>
      <p:pic>
        <p:nvPicPr>
          <p:cNvPr id="5" name="Picture 4">
            <a:extLst>
              <a:ext uri="{FF2B5EF4-FFF2-40B4-BE49-F238E27FC236}">
                <a16:creationId xmlns:a16="http://schemas.microsoft.com/office/drawing/2014/main" xmlns="" id="{AE9BCE2D-C8A6-E2BC-0E28-4ADA6945953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9ED81221-D71E-3015-03EC-310DA66BF3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682153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84D6D-41D8-0964-E8AC-51B6B3AFB475}"/>
              </a:ext>
            </a:extLst>
          </p:cNvPr>
          <p:cNvSpPr>
            <a:spLocks noGrp="1"/>
          </p:cNvSpPr>
          <p:nvPr>
            <p:ph type="title"/>
          </p:nvPr>
        </p:nvSpPr>
        <p:spPr/>
        <p:txBody>
          <a:bodyPr/>
          <a:lstStyle/>
          <a:p>
            <a:pPr marL="342900" marR="0" lvl="0" indent="-342900" algn="ctr" rtl="1">
              <a:spcBef>
                <a:spcPts val="0"/>
              </a:spcBef>
              <a:spcAft>
                <a:spcPts val="0"/>
              </a:spcAft>
            </a:pPr>
            <a:r>
              <a:rPr lang="ar-SA"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نشانه‌های کلی مزاج جبلّی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5F2819E-A965-E638-D06B-D198EC72FF0B}"/>
              </a:ext>
            </a:extLst>
          </p:cNvPr>
          <p:cNvSpPr>
            <a:spLocks noGrp="1"/>
          </p:cNvSpPr>
          <p:nvPr>
            <p:ph idx="1"/>
          </p:nvPr>
        </p:nvSpPr>
        <p:spPr>
          <a:xfrm>
            <a:off x="1202919" y="2011680"/>
            <a:ext cx="5886994" cy="4206240"/>
          </a:xfrm>
        </p:spPr>
        <p:txBody>
          <a:bodyPr/>
          <a:lstStyle/>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ملمس</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هیکل یا جثه (میزان بافت عضلانی و چربی)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مو</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رنگ بدن</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خواب و بیداری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چگونگی افعال صادر شده از بدن</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کیفیت مواد دفعی بدن</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بزرگی و کوچکی اعضا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چگونگی تأثیرپذیری بدن از کیفیت‌های چهارگانه</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حالات نفسانی</a:t>
            </a:r>
            <a:r>
              <a:rPr lang="ar-SA" sz="1800" b="1" dirty="0">
                <a:solidFill>
                  <a:schemeClr val="bg1"/>
                </a:solidFill>
                <a:effectLst/>
                <a:latin typeface="Calibri" panose="020F0502020204030204" pitchFamily="34" charset="0"/>
                <a:ea typeface="Calibri" panose="020F0502020204030204" pitchFamily="34" charset="0"/>
                <a:cs typeface="B Lotus" panose="00000400000000000000" pitchFamily="2" charset="-78"/>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solidFill>
                <a:schemeClr val="bg1"/>
              </a:solidFill>
            </a:endParaRPr>
          </a:p>
        </p:txBody>
      </p:sp>
      <p:sp>
        <p:nvSpPr>
          <p:cNvPr id="4" name="Slide Number Placeholder 3">
            <a:extLst>
              <a:ext uri="{FF2B5EF4-FFF2-40B4-BE49-F238E27FC236}">
                <a16:creationId xmlns:a16="http://schemas.microsoft.com/office/drawing/2014/main" xmlns="" id="{8D59480F-072A-8A89-6D12-11316DD8F38B}"/>
              </a:ext>
            </a:extLst>
          </p:cNvPr>
          <p:cNvSpPr>
            <a:spLocks noGrp="1"/>
          </p:cNvSpPr>
          <p:nvPr>
            <p:ph type="sldNum" sz="quarter" idx="12"/>
          </p:nvPr>
        </p:nvSpPr>
        <p:spPr/>
        <p:txBody>
          <a:bodyPr/>
          <a:lstStyle/>
          <a:p>
            <a:fld id="{294A09A9-5501-47C1-A89A-A340965A2BE2}" type="slidenum">
              <a:rPr lang="en-US" smtClean="0"/>
              <a:pPr/>
              <a:t>103</a:t>
            </a:fld>
            <a:endParaRPr lang="en-US" dirty="0"/>
          </a:p>
        </p:txBody>
      </p:sp>
      <p:pic>
        <p:nvPicPr>
          <p:cNvPr id="5" name="Picture 4">
            <a:extLst>
              <a:ext uri="{FF2B5EF4-FFF2-40B4-BE49-F238E27FC236}">
                <a16:creationId xmlns:a16="http://schemas.microsoft.com/office/drawing/2014/main" xmlns="" id="{5F5CBCA8-6EA8-06A0-DF37-433C3F6624E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831AC87-8A1E-33E6-A515-3ED5691CDC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9005064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ED5899-F8F3-8BD2-6FBE-DD944686DF5E}"/>
              </a:ext>
            </a:extLst>
          </p:cNvPr>
          <p:cNvSpPr>
            <a:spLocks noGrp="1"/>
          </p:cNvSpPr>
          <p:nvPr>
            <p:ph type="title"/>
          </p:nvPr>
        </p:nvSpPr>
        <p:spPr/>
        <p:txBody>
          <a:bodyPr/>
          <a:lstStyle/>
          <a:p>
            <a:pPr algn="ctr" rtl="1"/>
            <a:r>
              <a:rPr lang="fa-IR" sz="4000" b="1" spc="-20"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مَلمَس</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57A1A528-FA37-D5D0-7FD9-108B1F5BDAC7}"/>
              </a:ext>
            </a:extLst>
          </p:cNvPr>
          <p:cNvSpPr>
            <a:spLocks noGrp="1"/>
          </p:cNvSpPr>
          <p:nvPr>
            <p:ph idx="1"/>
          </p:nvPr>
        </p:nvSpPr>
        <p:spPr>
          <a:xfrm>
            <a:off x="278296" y="2011680"/>
            <a:ext cx="10708703" cy="4206240"/>
          </a:xfrm>
        </p:spPr>
        <p:txBody>
          <a:bodyPr/>
          <a:lstStyle/>
          <a:p>
            <a:pPr marL="0" indent="0" algn="r" rtl="1">
              <a:lnSpc>
                <a:spcPct val="107000"/>
              </a:lnSpc>
              <a:spcBef>
                <a:spcPts val="0"/>
              </a:spcBef>
              <a:spcAft>
                <a:spcPts val="0"/>
              </a:spcAft>
              <a:buNone/>
            </a:pPr>
            <a:r>
              <a:rPr lang="fa-IR" sz="2400" spc="-20" dirty="0">
                <a:effectLst/>
                <a:latin typeface="Calibri" panose="020F0502020204030204" pitchFamily="34" charset="0"/>
                <a:ea typeface="Calibri" panose="020F0502020204030204" pitchFamily="34" charset="0"/>
                <a:cs typeface="B Nazanin" panose="00000400000000000000" pitchFamily="2" charset="-78"/>
              </a:rPr>
              <a:t>چیزی که </a:t>
            </a:r>
            <a:r>
              <a:rPr lang="ar-SA" sz="2400" spc="-20" dirty="0">
                <a:effectLst/>
                <a:latin typeface="Calibri" panose="020F0502020204030204" pitchFamily="34" charset="0"/>
                <a:ea typeface="Calibri" panose="020F0502020204030204" pitchFamily="34" charset="0"/>
                <a:cs typeface="B Nazanin" panose="00000400000000000000" pitchFamily="2" charset="-78"/>
              </a:rPr>
              <a:t>طبیب هنگام لمس بدن شخص معاینه‌شونده حس می‌كند.</a:t>
            </a:r>
            <a:endParaRPr lang="fa-IR" sz="2400" spc="-2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pPr>
            <a:r>
              <a:rPr lang="ar-SA" sz="2400" spc="-2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از مهم‌ترین ابزارهای تشخیص میزان گرمی و سردی و همچنین تری و خشکی بدن است.</a:t>
            </a:r>
            <a:r>
              <a:rPr lang="ar-SA" sz="2400" spc="-20" dirty="0">
                <a:effectLst/>
                <a:latin typeface="Calibri" panose="020F0502020204030204" pitchFamily="34" charset="0"/>
                <a:ea typeface="Calibri" panose="020F0502020204030204" pitchFamily="34" charset="0"/>
                <a:cs typeface="B Nazanin" panose="00000400000000000000" pitchFamily="2" charset="-78"/>
              </a:rPr>
              <a:t> </a:t>
            </a:r>
            <a:endParaRPr lang="fa-IR" sz="2400" spc="-2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pP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احساس نرمي در لمس دليل بر رطوبت، </a:t>
            </a:r>
            <a:endPar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pP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احساس سفتی دليل بر خشكي مزاج، </a:t>
            </a:r>
            <a:endPar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pP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احساس حرارت هنگام لمس نشانة گرمی </a:t>
            </a:r>
            <a:endPar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pP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 احساس سرما دلیل بر سردی مزاج است. </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برای لمس صحيح، شخص لمس‌كننده بايد مزاج معتدل داشته باشد يا مزاج خود را به‌خوبی بشناسد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CCC5BD7E-5807-7C63-778F-236AEAD9874F}"/>
              </a:ext>
            </a:extLst>
          </p:cNvPr>
          <p:cNvSpPr>
            <a:spLocks noGrp="1"/>
          </p:cNvSpPr>
          <p:nvPr>
            <p:ph type="sldNum" sz="quarter" idx="12"/>
          </p:nvPr>
        </p:nvSpPr>
        <p:spPr/>
        <p:txBody>
          <a:bodyPr/>
          <a:lstStyle/>
          <a:p>
            <a:fld id="{294A09A9-5501-47C1-A89A-A340965A2BE2}" type="slidenum">
              <a:rPr lang="en-US" smtClean="0"/>
              <a:pPr/>
              <a:t>104</a:t>
            </a:fld>
            <a:endParaRPr lang="en-US" dirty="0"/>
          </a:p>
        </p:txBody>
      </p:sp>
      <p:pic>
        <p:nvPicPr>
          <p:cNvPr id="5" name="Picture 4">
            <a:extLst>
              <a:ext uri="{FF2B5EF4-FFF2-40B4-BE49-F238E27FC236}">
                <a16:creationId xmlns:a16="http://schemas.microsoft.com/office/drawing/2014/main" xmlns="" id="{B0576F7E-1B15-E8F9-15A4-B7CB68BADA4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FFE29C6-9D44-A894-F0E6-1CCF86155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615282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C933EF-BC73-95E3-BC6E-FBD1827D7347}"/>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هیکل و اندام</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1C1B73B-2DB2-A759-634C-AB2EFD5C8E79}"/>
              </a:ext>
            </a:extLst>
          </p:cNvPr>
          <p:cNvSpPr>
            <a:spLocks noGrp="1"/>
          </p:cNvSpPr>
          <p:nvPr>
            <p:ph idx="1"/>
          </p:nvPr>
        </p:nvSpPr>
        <p:spPr>
          <a:xfrm>
            <a:off x="0" y="2011680"/>
            <a:ext cx="11767930" cy="4206240"/>
          </a:xfrm>
        </p:spPr>
        <p:txBody>
          <a:bodyPr/>
          <a:lstStyle/>
          <a:p>
            <a:pPr mar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اندازه کلی بدن و میزان بافت عضلانی و چربی است.</a:t>
            </a:r>
            <a:r>
              <a:rPr lang="ar-SA"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endPar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r>
              <a:rPr lang="ar-SA"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از شرايط لازم براي رشد، رطوبت و حرارت است و فردي كه مزاج </a:t>
            </a:r>
            <a:r>
              <a:rPr lang="fa-IR"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گرم‌ و‌ تر </a:t>
            </a:r>
            <a:r>
              <a:rPr lang="ar-SA"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دارد درشت هیکل می‌شود</a:t>
            </a:r>
            <a:r>
              <a:rPr lang="ar-SA" sz="2400" b="1"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b="1" spc="-1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زیادی گوشت و چربی دلالت بر تری مزاج و کمی آنها دلالت بر خشکی می‌کند. </a:t>
            </a:r>
            <a:endParaRPr lang="fa-IR" sz="2400" b="1" spc="-1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endParaRPr lang="fa-IR" sz="2400" spc="-10" dirty="0">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r>
              <a:rPr lang="ar-SA" sz="2400" dirty="0">
                <a:effectLst/>
                <a:latin typeface="Calibri" panose="020F0502020204030204" pitchFamily="34" charset="0"/>
                <a:ea typeface="Calibri" panose="020F0502020204030204" pitchFamily="34" charset="0"/>
                <a:cs typeface="B Nazanin" panose="00000400000000000000" pitchFamily="2" charset="-78"/>
              </a:rPr>
              <a:t>هيكل‌ها دو نوع‌اند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spc="-10" dirty="0">
                <a:effectLst/>
                <a:latin typeface="Calibri" panose="020F0502020204030204" pitchFamily="34" charset="0"/>
                <a:ea typeface="Calibri" panose="020F0502020204030204" pitchFamily="34" charset="0"/>
                <a:cs typeface="B Nazanin" panose="00000400000000000000" pitchFamily="2" charset="-78"/>
              </a:rPr>
              <a:t>الف: </a:t>
            </a:r>
            <a:r>
              <a:rPr lang="ar-SA" sz="2400"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هيكل‌هاي لاغر </a:t>
            </a:r>
            <a:r>
              <a:rPr lang="ar-SA" sz="2400" spc="-10" dirty="0">
                <a:effectLst/>
                <a:latin typeface="Calibri" panose="020F0502020204030204" pitchFamily="34" charset="0"/>
                <a:ea typeface="Calibri" panose="020F0502020204030204" pitchFamily="34" charset="0"/>
                <a:cs typeface="B Nazanin" panose="00000400000000000000" pitchFamily="2" charset="-78"/>
              </a:rPr>
              <a:t>كه شامل مزاج‌های گرم‌وخشک یا سردوخشک می‌باشند زيرا خشكي مانع رشد می‌شود.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spc="-10" dirty="0">
                <a:effectLst/>
                <a:latin typeface="Calibri" panose="020F0502020204030204" pitchFamily="34" charset="0"/>
                <a:ea typeface="Calibri" panose="020F0502020204030204" pitchFamily="34" charset="0"/>
                <a:cs typeface="B Nazanin" panose="00000400000000000000" pitchFamily="2" charset="-78"/>
              </a:rPr>
              <a:t>ب: </a:t>
            </a:r>
            <a:r>
              <a:rPr lang="ar-SA" sz="2400"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هيكل‌هاي درشت و حجم‌دار </a:t>
            </a:r>
            <a:r>
              <a:rPr lang="ar-SA" sz="2400" spc="-10" dirty="0">
                <a:effectLst/>
                <a:latin typeface="Calibri" panose="020F0502020204030204" pitchFamily="34" charset="0"/>
                <a:ea typeface="Calibri" panose="020F0502020204030204" pitchFamily="34" charset="0"/>
                <a:cs typeface="B Nazanin" panose="00000400000000000000" pitchFamily="2" charset="-78"/>
              </a:rPr>
              <a:t>كه بعضي </a:t>
            </a:r>
            <a:r>
              <a:rPr lang="ar-SA" sz="2400"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با غلبة چربي </a:t>
            </a:r>
            <a:r>
              <a:rPr lang="ar-SA" sz="2400" spc="-10" dirty="0">
                <a:effectLst/>
                <a:latin typeface="Calibri" panose="020F0502020204030204" pitchFamily="34" charset="0"/>
                <a:ea typeface="Calibri" panose="020F0502020204030204" pitchFamily="34" charset="0"/>
                <a:cs typeface="B Nazanin" panose="00000400000000000000" pitchFamily="2" charset="-78"/>
              </a:rPr>
              <a:t>بر بدن همراه هستند كه اينها معمولاً دارای </a:t>
            </a:r>
            <a:r>
              <a:rPr lang="fa-IR" sz="2400" spc="-10" dirty="0">
                <a:effectLst/>
                <a:latin typeface="Calibri" panose="020F0502020204030204" pitchFamily="34" charset="0"/>
                <a:ea typeface="Calibri" panose="020F0502020204030204" pitchFamily="34" charset="0"/>
                <a:cs typeface="B Nazanin" panose="00000400000000000000" pitchFamily="2" charset="-78"/>
              </a:rPr>
              <a:t>مزاج سرد و تر هستند و برخی</a:t>
            </a:r>
            <a:r>
              <a:rPr lang="fa-IR" sz="2400" spc="-1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عضلانی </a:t>
            </a:r>
            <a:r>
              <a:rPr lang="fa-IR" sz="2400" spc="-10" dirty="0">
                <a:effectLst/>
                <a:latin typeface="Calibri" panose="020F0502020204030204" pitchFamily="34" charset="0"/>
                <a:ea typeface="Calibri" panose="020F0502020204030204" pitchFamily="34" charset="0"/>
                <a:cs typeface="B Nazanin" panose="00000400000000000000" pitchFamily="2" charset="-78"/>
              </a:rPr>
              <a:t>میباشند كه این افراد معمولاً مزاج گرم‌ و ‌تر دارند.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2F2848BC-BFD7-BFC7-569B-11114C35A34B}"/>
              </a:ext>
            </a:extLst>
          </p:cNvPr>
          <p:cNvSpPr>
            <a:spLocks noGrp="1"/>
          </p:cNvSpPr>
          <p:nvPr>
            <p:ph type="sldNum" sz="quarter" idx="12"/>
          </p:nvPr>
        </p:nvSpPr>
        <p:spPr/>
        <p:txBody>
          <a:bodyPr/>
          <a:lstStyle/>
          <a:p>
            <a:fld id="{294A09A9-5501-47C1-A89A-A340965A2BE2}" type="slidenum">
              <a:rPr lang="en-US" smtClean="0"/>
              <a:pPr/>
              <a:t>105</a:t>
            </a:fld>
            <a:endParaRPr lang="en-US" dirty="0"/>
          </a:p>
        </p:txBody>
      </p:sp>
      <p:pic>
        <p:nvPicPr>
          <p:cNvPr id="5" name="Picture 4">
            <a:extLst>
              <a:ext uri="{FF2B5EF4-FFF2-40B4-BE49-F238E27FC236}">
                <a16:creationId xmlns:a16="http://schemas.microsoft.com/office/drawing/2014/main" xmlns="" id="{16278D13-A833-1305-C925-B0F398721DE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215DCBB-EBFC-5A99-F149-D3333262BA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639250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99A6A-E6BA-A9E7-5AC7-54ED7C300EDB}"/>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مو</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B512D6C-8598-9C5F-4780-14C0AA86F1D6}"/>
              </a:ext>
            </a:extLst>
          </p:cNvPr>
          <p:cNvSpPr>
            <a:spLocks noGrp="1"/>
          </p:cNvSpPr>
          <p:nvPr>
            <p:ph idx="1"/>
          </p:nvPr>
        </p:nvSpPr>
        <p:spPr>
          <a:xfrm>
            <a:off x="0" y="2011680"/>
            <a:ext cx="11605191" cy="4206240"/>
          </a:xfrm>
        </p:spPr>
        <p:txBody>
          <a:bodyPr/>
          <a:lstStyle/>
          <a:p>
            <a:pPr marL="137795" marR="0" algn="r" rtl="1">
              <a:lnSpc>
                <a:spcPct val="107000"/>
              </a:lnSpc>
              <a:spcBef>
                <a:spcPts val="0"/>
              </a:spcBef>
              <a:spcAft>
                <a:spcPts val="0"/>
              </a:spcAft>
              <a:tabLst>
                <a:tab pos="188595" algn="r"/>
              </a:tabLs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سریع بودن رشد مو نشانة </a:t>
            </a:r>
            <a:r>
              <a:rPr lang="ar-SA" sz="2400" b="1" dirty="0">
                <a:effectLst/>
                <a:latin typeface="Calibri" panose="020F0502020204030204" pitchFamily="34" charset="0"/>
                <a:ea typeface="Calibri" panose="020F0502020204030204" pitchFamily="34" charset="0"/>
                <a:cs typeface="B Nazanin" panose="00000400000000000000" pitchFamily="2" charset="-78"/>
              </a:rPr>
              <a:t>خشکی</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است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137795" marR="0" algn="r" rtl="1">
              <a:lnSpc>
                <a:spcPct val="107000"/>
              </a:lnSpc>
              <a:spcBef>
                <a:spcPts val="0"/>
              </a:spcBef>
              <a:spcAft>
                <a:spcPts val="0"/>
              </a:spcAft>
              <a:tabLst>
                <a:tab pos="188595" algn="r"/>
              </a:tabLs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سرعت خیلی زیاد باشد نشانه توأم بودن </a:t>
            </a:r>
            <a:r>
              <a:rPr lang="ar-SA" sz="2400" b="1" dirty="0">
                <a:effectLst/>
                <a:latin typeface="Calibri" panose="020F0502020204030204" pitchFamily="34" charset="0"/>
                <a:ea typeface="Calibri" panose="020F0502020204030204" pitchFamily="34" charset="0"/>
                <a:cs typeface="B Nazanin" panose="00000400000000000000" pitchFamily="2" charset="-78"/>
              </a:rPr>
              <a:t>گرمی و خشکی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37795" marR="0" algn="r" rtl="1">
              <a:lnSpc>
                <a:spcPct val="107000"/>
              </a:lnSpc>
              <a:spcBef>
                <a:spcPts val="0"/>
              </a:spcBef>
              <a:spcAft>
                <a:spcPts val="0"/>
              </a:spcAft>
              <a:tabLst>
                <a:tab pos="188595" algn="r"/>
              </a:tabLs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زيادي مو بر </a:t>
            </a:r>
            <a:r>
              <a:rPr lang="ar-SA" sz="2400" b="1" dirty="0">
                <a:effectLst/>
                <a:latin typeface="Calibri" panose="020F0502020204030204" pitchFamily="34" charset="0"/>
                <a:ea typeface="Calibri" panose="020F0502020204030204" pitchFamily="34" charset="0"/>
                <a:cs typeface="B Nazanin" panose="00000400000000000000" pitchFamily="2" charset="-78"/>
              </a:rPr>
              <a:t>گرمی</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مزاج دلالت می‌كند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p>
          <a:p>
            <a:pPr marL="137795" marR="0" algn="r" rtl="1">
              <a:lnSpc>
                <a:spcPct val="107000"/>
              </a:lnSpc>
              <a:spcBef>
                <a:spcPts val="0"/>
              </a:spcBef>
              <a:spcAft>
                <a:spcPts val="0"/>
              </a:spcAft>
              <a:tabLst>
                <a:tab pos="188595" algn="r"/>
              </a:tabLs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کُندی رشد مو و تُنُكي و نازكي آن نشانة </a:t>
            </a:r>
            <a:r>
              <a:rPr lang="ar-SA" sz="2400" b="1" dirty="0">
                <a:effectLst/>
                <a:latin typeface="Calibri" panose="020F0502020204030204" pitchFamily="34" charset="0"/>
                <a:ea typeface="Calibri" panose="020F0502020204030204" pitchFamily="34" charset="0"/>
                <a:cs typeface="B Nazanin" panose="00000400000000000000" pitchFamily="2" charset="-78"/>
              </a:rPr>
              <a:t>رطوبت</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مزاج است.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ضخامت، مجعد بودن و سیاهی مو بر </a:t>
            </a:r>
            <a:r>
              <a:rPr lang="ar-SA" sz="2400" b="1" spc="-20" dirty="0">
                <a:effectLst/>
                <a:latin typeface="Calibri" panose="020F0502020204030204" pitchFamily="34" charset="0"/>
                <a:ea typeface="Calibri" panose="020F0502020204030204" pitchFamily="34" charset="0"/>
                <a:cs typeface="B Nazanin" panose="00000400000000000000" pitchFamily="2" charset="-78"/>
              </a:rPr>
              <a:t>گرمی و خشکی </a:t>
            </a: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مزاج دلالت دارد </a:t>
            </a:r>
            <a:endPar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کمی، نازکی، صافی و سفیدی مو بر </a:t>
            </a:r>
            <a:r>
              <a:rPr lang="ar-SA" sz="2400" b="1" spc="-20" dirty="0">
                <a:effectLst/>
                <a:latin typeface="Calibri" panose="020F0502020204030204" pitchFamily="34" charset="0"/>
                <a:ea typeface="Calibri" panose="020F0502020204030204" pitchFamily="34" charset="0"/>
                <a:cs typeface="B Nazanin" panose="00000400000000000000" pitchFamily="2" charset="-78"/>
              </a:rPr>
              <a:t>سردی و تری </a:t>
            </a: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مزاج دلالت می‌کند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E62A1FD4-F977-1D3E-519A-AF0EC2074EED}"/>
              </a:ext>
            </a:extLst>
          </p:cNvPr>
          <p:cNvSpPr>
            <a:spLocks noGrp="1"/>
          </p:cNvSpPr>
          <p:nvPr>
            <p:ph type="sldNum" sz="quarter" idx="12"/>
          </p:nvPr>
        </p:nvSpPr>
        <p:spPr/>
        <p:txBody>
          <a:bodyPr/>
          <a:lstStyle/>
          <a:p>
            <a:fld id="{294A09A9-5501-47C1-A89A-A340965A2BE2}" type="slidenum">
              <a:rPr lang="en-US" smtClean="0"/>
              <a:pPr/>
              <a:t>106</a:t>
            </a:fld>
            <a:endParaRPr lang="en-US" dirty="0"/>
          </a:p>
        </p:txBody>
      </p:sp>
      <p:pic>
        <p:nvPicPr>
          <p:cNvPr id="5" name="Picture 4">
            <a:extLst>
              <a:ext uri="{FF2B5EF4-FFF2-40B4-BE49-F238E27FC236}">
                <a16:creationId xmlns:a16="http://schemas.microsoft.com/office/drawing/2014/main" xmlns="" id="{CEF61A7F-8D58-BA87-697B-EB8350E1E64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7AB1006-9C58-2D08-B106-C3A0819E89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5322397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F0C00-C434-BD57-B190-61C0CBF18E9C}"/>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رنگ بدن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86DBA0B-5FCA-EA26-CC3D-12431BD38F50}"/>
              </a:ext>
            </a:extLst>
          </p:cNvPr>
          <p:cNvSpPr>
            <a:spLocks noGrp="1"/>
          </p:cNvSpPr>
          <p:nvPr>
            <p:ph idx="1"/>
          </p:nvPr>
        </p:nvSpPr>
        <p:spPr/>
        <p:txBody>
          <a:bodyPr/>
          <a:lstStyle/>
          <a:p>
            <a:pPr marL="137795" marR="0" algn="r"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رنگ سفيد (شبیه به رنگ مهتاب) نشانه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غلبة رطوبت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37795" marR="0" algn="r"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رنگ سرخ دلیل غلبه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گرمی یا گرمی و تری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مزاج است.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137795" marR="0" algn="r"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رنگ زرد (رنگ آفتابي) نشانه غلبة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گرمی یا گرمی و خشکی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مزاج می‌باشد</a:t>
            </a:r>
            <a:r>
              <a:rPr lang="ar-SA" sz="2400" dirty="0">
                <a:effectLst/>
                <a:latin typeface="Calibri" panose="020F050202020403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رنگ سرخ و سفید در فرد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معتدل</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ديده می‌شود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29662EEB-DB90-2DC6-D5EF-43FC0E3E1D09}"/>
              </a:ext>
            </a:extLst>
          </p:cNvPr>
          <p:cNvSpPr>
            <a:spLocks noGrp="1"/>
          </p:cNvSpPr>
          <p:nvPr>
            <p:ph type="sldNum" sz="quarter" idx="12"/>
          </p:nvPr>
        </p:nvSpPr>
        <p:spPr/>
        <p:txBody>
          <a:bodyPr/>
          <a:lstStyle/>
          <a:p>
            <a:fld id="{294A09A9-5501-47C1-A89A-A340965A2BE2}" type="slidenum">
              <a:rPr lang="en-US" smtClean="0"/>
              <a:pPr/>
              <a:t>107</a:t>
            </a:fld>
            <a:endParaRPr lang="en-US" dirty="0"/>
          </a:p>
        </p:txBody>
      </p:sp>
      <p:pic>
        <p:nvPicPr>
          <p:cNvPr id="5" name="Picture 4">
            <a:extLst>
              <a:ext uri="{FF2B5EF4-FFF2-40B4-BE49-F238E27FC236}">
                <a16:creationId xmlns:a16="http://schemas.microsoft.com/office/drawing/2014/main" xmlns="" id="{F398AF0B-0263-D8C8-BF8E-F8F57151189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5F85B34-80CD-4D2F-C0F2-100CDED82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171535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C7B89-3E7F-6189-D448-513E9E60D263}"/>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خواب و </a:t>
            </a:r>
            <a:r>
              <a:rPr lang="fa-IR" sz="4000" b="1" spc="-20"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بيداري</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0F4A299-BCF7-A775-18AF-8D50A7D24073}"/>
              </a:ext>
            </a:extLst>
          </p:cNvPr>
          <p:cNvSpPr>
            <a:spLocks noGrp="1"/>
          </p:cNvSpPr>
          <p:nvPr>
            <p:ph idx="1"/>
          </p:nvPr>
        </p:nvSpPr>
        <p:spPr>
          <a:xfrm>
            <a:off x="0" y="2011680"/>
            <a:ext cx="11605191" cy="4206240"/>
          </a:xfrm>
        </p:spPr>
        <p:txBody>
          <a:bodyPr/>
          <a:lstStyle/>
          <a:p>
            <a:pPr algn="just" rtl="1">
              <a:lnSpc>
                <a:spcPct val="107000"/>
              </a:lnSpc>
              <a:spcBef>
                <a:spcPts val="0"/>
              </a:spcBef>
              <a:spcAft>
                <a:spcPts val="0"/>
              </a:spcAft>
              <a:tabLst>
                <a:tab pos="188595" algn="r"/>
              </a:tabLs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اعتدال در خواب و بیداری نشانه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اعتدال مزاج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خصوصاً اعتدال در مغز است.</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tabLst>
                <a:tab pos="188595" algn="r"/>
              </a:tabLst>
            </a:pP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سردی و تری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باعث پرخوابي می‌شوند، به‌همین علت افراد با مزاجِ تر، به خواب بیشتری نیاز دارند.</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tabLst>
                <a:tab pos="188595" algn="r"/>
              </a:tabLst>
            </a:pP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خشکی و گرمی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موجب بیداری (کم‌خوابی) است. </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بیماری­های سوءمزاجی، در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غلبۀ صفرا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بيشترين مشكلات خواب بروز می­کند به طوری که هم دير خوابشان مي‌برد و هم زود از خواب مي‌پرند.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غلبه سودا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نيز به خواب‌رفتن مشکل می­شود (کلنجار قبل از خواب) و معمولاً خوابشان سبک است.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800"/>
              </a:spcAft>
            </a:pPr>
            <a:r>
              <a:rPr lang="ar-SA" sz="24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در اشخاص </a:t>
            </a:r>
            <a:r>
              <a:rPr lang="ar-SA" sz="2400" spc="-1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كم‌خواب، بسته به مزاج و شرایط مي‌توان از رطوبت­بخش­ها مانند كاهو، دوغ کم‌چربي، روغن بادام شیرین، آب انار، آب ليمو شيرين، ما</a:t>
            </a:r>
            <a:r>
              <a:rPr lang="fa-IR" sz="2400" spc="-1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ء</a:t>
            </a:r>
            <a:r>
              <a:rPr lang="ar-SA" sz="2400" spc="-1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الشعير و خاكشي استفاده كرد.</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01DB4BF5-F5AE-DA1A-80CA-593DECC9E667}"/>
              </a:ext>
            </a:extLst>
          </p:cNvPr>
          <p:cNvSpPr>
            <a:spLocks noGrp="1"/>
          </p:cNvSpPr>
          <p:nvPr>
            <p:ph type="sldNum" sz="quarter" idx="12"/>
          </p:nvPr>
        </p:nvSpPr>
        <p:spPr/>
        <p:txBody>
          <a:bodyPr/>
          <a:lstStyle/>
          <a:p>
            <a:fld id="{294A09A9-5501-47C1-A89A-A340965A2BE2}" type="slidenum">
              <a:rPr lang="en-US" smtClean="0"/>
              <a:pPr/>
              <a:t>108</a:t>
            </a:fld>
            <a:endParaRPr lang="en-US" dirty="0"/>
          </a:p>
        </p:txBody>
      </p:sp>
      <p:pic>
        <p:nvPicPr>
          <p:cNvPr id="5" name="Picture 4">
            <a:extLst>
              <a:ext uri="{FF2B5EF4-FFF2-40B4-BE49-F238E27FC236}">
                <a16:creationId xmlns:a16="http://schemas.microsoft.com/office/drawing/2014/main" xmlns="" id="{EDF56FE3-9F7C-0F38-F4A2-8F11888388E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EEB68E2-8E6D-0C2A-4F07-913E225612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9769128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1BAB3-4589-AD65-FFD1-E6976DAB39E5}"/>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چگونگی افعال صادر شده از بدن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8BADF007-E319-EB50-38C9-1D4D699BAE77}"/>
              </a:ext>
            </a:extLst>
          </p:cNvPr>
          <p:cNvSpPr>
            <a:spLocks noGrp="1"/>
          </p:cNvSpPr>
          <p:nvPr>
            <p:ph idx="1"/>
          </p:nvPr>
        </p:nvSpPr>
        <p:spPr>
          <a:xfrm>
            <a:off x="0" y="2011680"/>
            <a:ext cx="10986999" cy="4206240"/>
          </a:xfrm>
        </p:spPr>
        <p:txBody>
          <a:bodyPr/>
          <a:lstStyle/>
          <a:p>
            <a:pPr algn="r" rtl="1"/>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درستی کارکرد بدن نشانه سلامتی است.</a:t>
            </a:r>
            <a:r>
              <a:rPr lang="ar-SA" sz="2400" spc="-20" dirty="0">
                <a:effectLst/>
                <a:latin typeface="Calibri" panose="020F0502020204030204" pitchFamily="34" charset="0"/>
                <a:ea typeface="Calibri" panose="020F0502020204030204" pitchFamily="34" charset="0"/>
                <a:cs typeface="B Nazanin" panose="00000400000000000000" pitchFamily="2" charset="-78"/>
              </a:rPr>
              <a:t> </a:t>
            </a:r>
            <a:endParaRPr lang="fa-IR" sz="2400" spc="-2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زیاد بودن سرعتِ برخی افعال بدن، نشانة </a:t>
            </a:r>
            <a:r>
              <a:rPr lang="ar-SA" sz="2400" b="1" spc="-2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گرمی مزاج </a:t>
            </a: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 </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سرعت رشد، سرعت رویش مو و سرعت کار فرد</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p>
          <a:p>
            <a:pPr algn="r" rtl="1"/>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ضعف و سستی و کندی افعال بدن نشانة </a:t>
            </a:r>
            <a:r>
              <a:rPr lang="ar-SA" sz="2400" b="1" spc="-2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سردی مزاج </a:t>
            </a:r>
            <a:r>
              <a:rPr lang="ar-SA"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9CF556B7-D3CC-15A4-ABD3-49368011306D}"/>
              </a:ext>
            </a:extLst>
          </p:cNvPr>
          <p:cNvSpPr>
            <a:spLocks noGrp="1"/>
          </p:cNvSpPr>
          <p:nvPr>
            <p:ph type="sldNum" sz="quarter" idx="12"/>
          </p:nvPr>
        </p:nvSpPr>
        <p:spPr/>
        <p:txBody>
          <a:bodyPr/>
          <a:lstStyle/>
          <a:p>
            <a:fld id="{294A09A9-5501-47C1-A89A-A340965A2BE2}" type="slidenum">
              <a:rPr lang="en-US" smtClean="0"/>
              <a:pPr/>
              <a:t>109</a:t>
            </a:fld>
            <a:endParaRPr lang="en-US" dirty="0"/>
          </a:p>
        </p:txBody>
      </p:sp>
      <p:pic>
        <p:nvPicPr>
          <p:cNvPr id="5" name="Picture 4">
            <a:extLst>
              <a:ext uri="{FF2B5EF4-FFF2-40B4-BE49-F238E27FC236}">
                <a16:creationId xmlns:a16="http://schemas.microsoft.com/office/drawing/2014/main" xmlns="" id="{23338F31-7829-A668-E921-610878A343B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E49FA39-EA1A-57C7-77A1-DB38631548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559193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9000">
              <a:schemeClr val="bg2">
                <a:alpha val="0"/>
                <a:lumMod val="5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543F67-9C70-4748-8C0C-3A7863422F99}"/>
              </a:ext>
            </a:extLst>
          </p:cNvPr>
          <p:cNvSpPr>
            <a:spLocks noGrp="1"/>
          </p:cNvSpPr>
          <p:nvPr>
            <p:ph type="title"/>
          </p:nvPr>
        </p:nvSpPr>
        <p:spPr>
          <a:xfrm>
            <a:off x="616459" y="260810"/>
            <a:ext cx="10515600" cy="1676400"/>
          </a:xfrm>
        </p:spPr>
        <p:txBody>
          <a:bodyPr/>
          <a:lstStyle/>
          <a:p>
            <a:r>
              <a:rPr lang="ar-SA" sz="3600" b="1" dirty="0">
                <a:solidFill>
                  <a:schemeClr val="tx1"/>
                </a:solidFill>
                <a:cs typeface="B Titr" panose="00000700000000000000" pitchFamily="2" charset="-78"/>
              </a:rPr>
              <a:t>تعریف طب سنتی از دیدگاه سازمان جهانی بهداشت</a:t>
            </a:r>
            <a:r>
              <a:rPr lang="en-US" sz="3600" b="1" dirty="0">
                <a:solidFill>
                  <a:schemeClr val="tx1"/>
                </a:solidFill>
                <a:cs typeface="B Titr" panose="00000700000000000000" pitchFamily="2" charset="-78"/>
              </a:rPr>
              <a:t/>
            </a:r>
            <a:br>
              <a:rPr lang="en-US" sz="3600" b="1" dirty="0">
                <a:solidFill>
                  <a:schemeClr val="tx1"/>
                </a:solidFill>
                <a:cs typeface="B Titr" panose="00000700000000000000" pitchFamily="2" charset="-78"/>
              </a:rPr>
            </a:br>
            <a:r>
              <a:rPr lang="ar-SA" sz="3600" dirty="0">
                <a:solidFill>
                  <a:schemeClr val="tx1"/>
                </a:solidFill>
                <a:effectLst>
                  <a:outerShdw blurRad="38100" dist="38100" dir="2700000" algn="tl">
                    <a:srgbClr val="000000">
                      <a:alpha val="43137"/>
                    </a:srgbClr>
                  </a:outerShdw>
                </a:effectLst>
                <a:cs typeface="B Titr" panose="00000700000000000000" pitchFamily="2" charset="-78"/>
              </a:rPr>
              <a:t/>
            </a:r>
            <a:br>
              <a:rPr lang="ar-SA" sz="3600" dirty="0">
                <a:solidFill>
                  <a:schemeClr val="tx1"/>
                </a:solidFill>
                <a:effectLst>
                  <a:outerShdw blurRad="38100" dist="38100" dir="2700000" algn="tl">
                    <a:srgbClr val="000000">
                      <a:alpha val="43137"/>
                    </a:srgbClr>
                  </a:outerShdw>
                </a:effectLst>
                <a:cs typeface="B Titr" panose="00000700000000000000" pitchFamily="2" charset="-78"/>
              </a:rPr>
            </a:br>
            <a:r>
              <a:rPr lang="en-US" sz="3600" b="1" dirty="0">
                <a:solidFill>
                  <a:schemeClr val="tx1"/>
                </a:solidFill>
                <a:latin typeface="Times New Roman" panose="02020603050405020304" pitchFamily="18" charset="0"/>
                <a:cs typeface="Times New Roman" panose="02020603050405020304" pitchFamily="18" charset="0"/>
              </a:rPr>
              <a:t>Traditional Medicine</a:t>
            </a:r>
          </a:p>
        </p:txBody>
      </p:sp>
      <p:sp>
        <p:nvSpPr>
          <p:cNvPr id="3" name="Content Placeholder 2">
            <a:extLst>
              <a:ext uri="{FF2B5EF4-FFF2-40B4-BE49-F238E27FC236}">
                <a16:creationId xmlns:a16="http://schemas.microsoft.com/office/drawing/2014/main" xmlns="" id="{95B371F2-DBA5-415A-82C8-651F587B857A}"/>
              </a:ext>
            </a:extLst>
          </p:cNvPr>
          <p:cNvSpPr>
            <a:spLocks noGrp="1"/>
          </p:cNvSpPr>
          <p:nvPr>
            <p:ph type="body" idx="1"/>
          </p:nvPr>
        </p:nvSpPr>
        <p:spPr>
          <a:xfrm>
            <a:off x="833191" y="3114262"/>
            <a:ext cx="9675783" cy="2070712"/>
          </a:xfrm>
        </p:spPr>
        <p:txBody>
          <a:bodyPr vert="horz" lIns="91440" tIns="45720" rIns="91440" bIns="45720" rtlCol="0" anchor="t">
            <a:noAutofit/>
          </a:bodyPr>
          <a:lstStyle/>
          <a:p>
            <a:pPr algn="just" rtl="1"/>
            <a:r>
              <a:rPr lang="ar-SA" sz="2800" dirty="0">
                <a:solidFill>
                  <a:schemeClr val="tx1"/>
                </a:solidFill>
                <a:cs typeface="B Nazanin" panose="00000400000000000000" pitchFamily="2" charset="-78"/>
              </a:rPr>
              <a:t>مجموعه‌اي از دانش، مهارت و شيوه‌هاي مبتنی بر نظريه‌ها، باورها و تجارب بومی در فرهنگ‌هاي مختلف است كه چه قابل توضيح و تطبیق با پزشکی رایج باشد و چه نباشد، به منظور حفظ سلامتی و همچنين در پيشگيري، تشخيص، بهبود و يا درمان بيماري‌هاي جسمی و روانی به‌كار گرفته می‌شود</a:t>
            </a:r>
            <a:r>
              <a:rPr lang="fa-IR" sz="2800" dirty="0">
                <a:solidFill>
                  <a:schemeClr val="tx1"/>
                </a:solidFill>
                <a:cs typeface="B Nazanin" panose="00000400000000000000" pitchFamily="2" charset="-78"/>
              </a:rPr>
              <a:t>.</a:t>
            </a:r>
            <a:endParaRPr lang="en-US" sz="2800" dirty="0">
              <a:solidFill>
                <a:schemeClr val="tx1"/>
              </a:solidFill>
              <a:cs typeface="B Nazanin" panose="00000400000000000000" pitchFamily="2" charset="-78"/>
            </a:endParaRPr>
          </a:p>
        </p:txBody>
      </p:sp>
      <p:sp>
        <p:nvSpPr>
          <p:cNvPr id="7" name="Slide Number Placeholder 6">
            <a:extLst>
              <a:ext uri="{FF2B5EF4-FFF2-40B4-BE49-F238E27FC236}">
                <a16:creationId xmlns:a16="http://schemas.microsoft.com/office/drawing/2014/main" xmlns="" id="{E4E9CFC4-B979-367D-0259-68264EFB1CC9}"/>
              </a:ext>
            </a:extLst>
          </p:cNvPr>
          <p:cNvSpPr>
            <a:spLocks noGrp="1"/>
          </p:cNvSpPr>
          <p:nvPr>
            <p:ph type="sldNum" sz="quarter" idx="12"/>
          </p:nvPr>
        </p:nvSpPr>
        <p:spPr/>
        <p:txBody>
          <a:bodyPr/>
          <a:lstStyle/>
          <a:p>
            <a:fld id="{294A09A9-5501-47C1-A89A-A340965A2BE2}" type="slidenum">
              <a:rPr lang="en-US" smtClean="0"/>
              <a:pPr/>
              <a:t>11</a:t>
            </a:fld>
            <a:endParaRPr lang="en-US" dirty="0"/>
          </a:p>
        </p:txBody>
      </p:sp>
      <p:pic>
        <p:nvPicPr>
          <p:cNvPr id="4" name="Picture 3">
            <a:extLst>
              <a:ext uri="{FF2B5EF4-FFF2-40B4-BE49-F238E27FC236}">
                <a16:creationId xmlns:a16="http://schemas.microsoft.com/office/drawing/2014/main" xmlns="" id="{2C93FADC-011B-C253-D4AD-B5D0E8E4834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6BC6B609-5640-C366-DAA8-415DEC557E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1859" y="287314"/>
            <a:ext cx="1193399" cy="1228357"/>
          </a:xfrm>
          <a:prstGeom prst="rect">
            <a:avLst/>
          </a:prstGeom>
          <a:noFill/>
        </p:spPr>
      </p:pic>
    </p:spTree>
    <p:extLst>
      <p:ext uri="{BB962C8B-B14F-4D97-AF65-F5344CB8AC3E}">
        <p14:creationId xmlns:p14="http://schemas.microsoft.com/office/powerpoint/2010/main" val="16397991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3C3A16-608A-C71F-DB32-1A49D7FDEEC2}"/>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کیفیت مواد دفعی بدن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85F4C499-4A72-7D05-3F27-8E9CC7C6FDD2}"/>
              </a:ext>
            </a:extLst>
          </p:cNvPr>
          <p:cNvSpPr>
            <a:spLocks noGrp="1"/>
          </p:cNvSpPr>
          <p:nvPr>
            <p:ph idx="1"/>
          </p:nvPr>
        </p:nvSpPr>
        <p:spPr>
          <a:xfrm>
            <a:off x="145774" y="2011680"/>
            <a:ext cx="11357113" cy="4206240"/>
          </a:xfrm>
        </p:spPr>
        <p:txBody>
          <a:bodyPr/>
          <a:lstStyle/>
          <a:p>
            <a:pPr algn="just" rtl="1">
              <a:lnSpc>
                <a:spcPct val="107000"/>
              </a:lnSpc>
              <a:spcBef>
                <a:spcPts val="0"/>
              </a:spcBef>
              <a:spcAft>
                <a:spcPts val="0"/>
              </a:spcAft>
              <a:tabLst>
                <a:tab pos="131445" algn="r"/>
                <a:tab pos="188595" algn="r"/>
              </a:tabLst>
            </a:pPr>
            <a:r>
              <a:rPr lang="ar-SA" sz="2400" dirty="0">
                <a:effectLst/>
                <a:latin typeface="Calibri" panose="020F0502020204030204" pitchFamily="34" charset="0"/>
                <a:ea typeface="Calibri" panose="020F0502020204030204" pitchFamily="34" charset="0"/>
                <a:cs typeface="B Nazanin" panose="00000400000000000000" pitchFamily="2" charset="-78"/>
              </a:rPr>
              <a:t>در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اجابت مزاج طبيعي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به‌ازاي هر بار مصرف غذای کامل، باید يك بار دفع راحت انجام شود</a:t>
            </a:r>
            <a:r>
              <a:rPr lang="ar-SA" sz="2400" dirty="0">
                <a:effectLst/>
                <a:latin typeface="Calibri" panose="020F0502020204030204" pitchFamily="34" charset="0"/>
                <a:ea typeface="Calibri" panose="020F0502020204030204" pitchFamily="34" charset="0"/>
                <a:cs typeface="B Nazanin" panose="00000400000000000000" pitchFamily="2" charset="-78"/>
              </a:rPr>
              <a:t>.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tabLst>
                <a:tab pos="131445" algn="r"/>
                <a:tab pos="188595" algn="r"/>
              </a:tabLs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tabLst>
                <a:tab pos="131445" algn="r"/>
                <a:tab pos="188595" algn="r"/>
              </a:tabLs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گرمی</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و خشکی و سردی بیش از حد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موجب کاهش اجابت مزاج می‌شوند.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tabLst>
                <a:tab pos="131445" algn="r"/>
                <a:tab pos="188595" algn="r"/>
              </a:tabLst>
            </a:pPr>
            <a:endParaRPr lang="fa-IR"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tabLst>
                <a:tab pos="131445" algn="r"/>
                <a:tab pos="188595" algn="r"/>
              </a:tabLst>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گرمی مزاج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باعث می‌شود مواد دفعی شامل ادرار، مدفوع، منی و عرق، تندبو و پر رنگ باشند.</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BDE11D2A-6566-01C9-FA1C-7527295D118D}"/>
              </a:ext>
            </a:extLst>
          </p:cNvPr>
          <p:cNvSpPr>
            <a:spLocks noGrp="1"/>
          </p:cNvSpPr>
          <p:nvPr>
            <p:ph type="sldNum" sz="quarter" idx="12"/>
          </p:nvPr>
        </p:nvSpPr>
        <p:spPr/>
        <p:txBody>
          <a:bodyPr/>
          <a:lstStyle/>
          <a:p>
            <a:fld id="{294A09A9-5501-47C1-A89A-A340965A2BE2}" type="slidenum">
              <a:rPr lang="en-US" smtClean="0"/>
              <a:pPr/>
              <a:t>110</a:t>
            </a:fld>
            <a:endParaRPr lang="en-US" dirty="0"/>
          </a:p>
        </p:txBody>
      </p:sp>
      <p:pic>
        <p:nvPicPr>
          <p:cNvPr id="5" name="Picture 4">
            <a:extLst>
              <a:ext uri="{FF2B5EF4-FFF2-40B4-BE49-F238E27FC236}">
                <a16:creationId xmlns:a16="http://schemas.microsoft.com/office/drawing/2014/main" xmlns="" id="{5AA3DFAD-333A-4751-9577-4C7150A143D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3CA6E65-748C-210C-9D37-1373DB193C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8047900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9E591-7FBA-6F2F-A0CD-5DA90BC38CF8}"/>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بزرگی و کوچکی اعضاء</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66BC44A-7C16-55BB-0147-991221D96FCD}"/>
              </a:ext>
            </a:extLst>
          </p:cNvPr>
          <p:cNvSpPr>
            <a:spLocks noGrp="1"/>
          </p:cNvSpPr>
          <p:nvPr>
            <p:ph idx="1"/>
          </p:nvPr>
        </p:nvSpPr>
        <p:spPr>
          <a:xfrm>
            <a:off x="1202919" y="2011680"/>
            <a:ext cx="6827898" cy="4206240"/>
          </a:xfrm>
        </p:spPr>
        <p:txBody>
          <a:bodyPr/>
          <a:lstStyle/>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بزرگ و وسیع بودن قفسه سینه،</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برجسته بودن عروق،</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نبض پر و برجسته و قوی،</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بزرگی دست و پا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 برجسته بودن مفاصل</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نشانه گرمی </a:t>
            </a:r>
            <a:r>
              <a:rPr lang="ar-SA" sz="2400" dirty="0">
                <a:effectLst/>
                <a:latin typeface="Calibri" panose="020F0502020204030204" pitchFamily="34" charset="0"/>
                <a:ea typeface="Calibri" panose="020F0502020204030204" pitchFamily="34" charset="0"/>
                <a:cs typeface="B Nazanin" panose="00000400000000000000" pitchFamily="2" charset="-78"/>
              </a:rPr>
              <a:t>هستند.</a:t>
            </a:r>
            <a:endParaRPr lang="en-US" dirty="0"/>
          </a:p>
        </p:txBody>
      </p:sp>
      <p:sp>
        <p:nvSpPr>
          <p:cNvPr id="4" name="Slide Number Placeholder 3">
            <a:extLst>
              <a:ext uri="{FF2B5EF4-FFF2-40B4-BE49-F238E27FC236}">
                <a16:creationId xmlns:a16="http://schemas.microsoft.com/office/drawing/2014/main" xmlns="" id="{B37CB78C-4A42-9F12-0ABD-D017D8B6B338}"/>
              </a:ext>
            </a:extLst>
          </p:cNvPr>
          <p:cNvSpPr>
            <a:spLocks noGrp="1"/>
          </p:cNvSpPr>
          <p:nvPr>
            <p:ph type="sldNum" sz="quarter" idx="12"/>
          </p:nvPr>
        </p:nvSpPr>
        <p:spPr/>
        <p:txBody>
          <a:bodyPr/>
          <a:lstStyle/>
          <a:p>
            <a:fld id="{294A09A9-5501-47C1-A89A-A340965A2BE2}" type="slidenum">
              <a:rPr lang="en-US" smtClean="0"/>
              <a:pPr/>
              <a:t>111</a:t>
            </a:fld>
            <a:endParaRPr lang="en-US" dirty="0"/>
          </a:p>
        </p:txBody>
      </p:sp>
      <p:pic>
        <p:nvPicPr>
          <p:cNvPr id="5" name="Picture 4">
            <a:extLst>
              <a:ext uri="{FF2B5EF4-FFF2-40B4-BE49-F238E27FC236}">
                <a16:creationId xmlns:a16="http://schemas.microsoft.com/office/drawing/2014/main" xmlns="" id="{0C42EE80-6463-2BC3-6766-53513A34737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37AA33B-D1BC-123F-01CA-11CA478A84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0689205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22F038-287C-98D4-412F-DA67B3A18E9B}"/>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چگونگی تأثیرپذیری از کیفیات چهارگانه</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E15BFC3-AE61-FA10-FEC7-F7D2DBAFDCEF}"/>
              </a:ext>
            </a:extLst>
          </p:cNvPr>
          <p:cNvSpPr>
            <a:spLocks noGrp="1"/>
          </p:cNvSpPr>
          <p:nvPr>
            <p:ph idx="1"/>
          </p:nvPr>
        </p:nvSpPr>
        <p:spPr/>
        <p:txBody>
          <a:bodyPr/>
          <a:lstStyle/>
          <a:p>
            <a:pPr marL="0" marR="0" lv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سرعت انفعال یا تحت تاثیر قرار گرفتن از هرکدام از کیفیت‌های چهارگانه یعنی حرارت، برودت، رطوبت و یبوست، نشانۀ غلبة همان کیفیت است.</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just" rtl="1">
              <a:lnSpc>
                <a:spcPct val="107000"/>
              </a:lnSpc>
              <a:spcBef>
                <a:spcPts val="0"/>
              </a:spcBef>
              <a:spcAft>
                <a:spcPts val="0"/>
              </a:spcAft>
              <a:buNone/>
            </a:pPr>
            <a:endParaRPr lang="fa-IR" sz="2400" b="1" dirty="0">
              <a:solidFill>
                <a:srgbClr val="FFFF00"/>
              </a:solidFill>
              <a:latin typeface="Calibri" panose="020F0502020204030204" pitchFamily="34" charset="0"/>
              <a:ea typeface="Calibri" panose="020F0502020204030204" pitchFamily="34" charset="0"/>
              <a:cs typeface="B Nazanin" panose="00000400000000000000" pitchFamily="2" charset="-78"/>
            </a:endParaRPr>
          </a:p>
          <a:p>
            <a:pPr marL="0" marR="0" lvl="0" indent="0" algn="just" rtl="1">
              <a:lnSpc>
                <a:spcPct val="107000"/>
              </a:lnSpc>
              <a:spcBef>
                <a:spcPts val="0"/>
              </a:spcBef>
              <a:spcAft>
                <a:spcPts val="0"/>
              </a:spcAft>
              <a:buNone/>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اگر بدن نسبت به گرما به سرعت دچار انفعال شود نشانة گرمی مزاج می‌باشد.</a:t>
            </a:r>
            <a:endParaRPr lang="en-US" sz="18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E673E883-F3AD-0C52-61E3-1ECC9B0563B6}"/>
              </a:ext>
            </a:extLst>
          </p:cNvPr>
          <p:cNvSpPr>
            <a:spLocks noGrp="1"/>
          </p:cNvSpPr>
          <p:nvPr>
            <p:ph type="sldNum" sz="quarter" idx="12"/>
          </p:nvPr>
        </p:nvSpPr>
        <p:spPr/>
        <p:txBody>
          <a:bodyPr/>
          <a:lstStyle/>
          <a:p>
            <a:fld id="{294A09A9-5501-47C1-A89A-A340965A2BE2}" type="slidenum">
              <a:rPr lang="en-US" smtClean="0"/>
              <a:pPr/>
              <a:t>112</a:t>
            </a:fld>
            <a:endParaRPr lang="en-US" dirty="0"/>
          </a:p>
        </p:txBody>
      </p:sp>
      <p:pic>
        <p:nvPicPr>
          <p:cNvPr id="5" name="Picture 4">
            <a:extLst>
              <a:ext uri="{FF2B5EF4-FFF2-40B4-BE49-F238E27FC236}">
                <a16:creationId xmlns:a16="http://schemas.microsoft.com/office/drawing/2014/main" xmlns="" id="{BA9787A1-A522-1ED2-EF19-E8989D5C711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C8968A1-FF69-674A-6612-3F0DD10B38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351468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FCB9B-386E-6F1B-9E16-13708486F855}"/>
              </a:ext>
            </a:extLst>
          </p:cNvPr>
          <p:cNvSpPr>
            <a:spLocks noGrp="1"/>
          </p:cNvSpPr>
          <p:nvPr>
            <p:ph type="title"/>
          </p:nvPr>
        </p:nvSpPr>
        <p:spPr/>
        <p:txBody>
          <a:bodyPr/>
          <a:lstStyle/>
          <a:p>
            <a:pPr algn="ctr" rtl="1"/>
            <a:r>
              <a:rPr lang="fa-IR" sz="4000" b="1" spc="-2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حالات </a:t>
            </a:r>
            <a:r>
              <a:rPr lang="fa-IR" sz="4000" b="1" spc="-20"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نفساني</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5C4E2228-D910-1977-58D2-71226F53A936}"/>
              </a:ext>
            </a:extLst>
          </p:cNvPr>
          <p:cNvSpPr>
            <a:spLocks noGrp="1"/>
          </p:cNvSpPr>
          <p:nvPr>
            <p:ph idx="1"/>
          </p:nvPr>
        </p:nvSpPr>
        <p:spPr>
          <a:xfrm>
            <a:off x="0" y="2004775"/>
            <a:ext cx="11489636" cy="4206240"/>
          </a:xfrm>
        </p:spPr>
        <p:txBody>
          <a:bodyPr>
            <a:normAutofit/>
          </a:bodyPr>
          <a:lstStyle/>
          <a:p>
            <a:pPr marL="0" marR="0" lvl="0" indent="0" algn="just" rtl="1">
              <a:lnSpc>
                <a:spcPct val="107000"/>
              </a:lnSpc>
              <a:spcBef>
                <a:spcPts val="0"/>
              </a:spcBef>
              <a:spcAft>
                <a:spcPts val="0"/>
              </a:spcAft>
              <a:buNone/>
            </a:pPr>
            <a:r>
              <a:rPr lang="ar-SA"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زود عصبانی شدن، برانگیختگی سریع، بی‌اعتنایی به قضاوت دیگران در مورد خود، جرأت و جسارت، پرسخنی و سرعت و پیوستگی کلام و نیز قدرت و بلندی صدا، نشانة</a:t>
            </a:r>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000" b="1" dirty="0">
                <a:effectLst/>
                <a:latin typeface="Calibri" panose="020F0502020204030204" pitchFamily="34" charset="0"/>
                <a:ea typeface="Calibri" panose="020F0502020204030204" pitchFamily="34" charset="0"/>
                <a:cs typeface="B Nazanin" panose="00000400000000000000" pitchFamily="2" charset="-78"/>
              </a:rPr>
              <a:t>گرمی مزاج </a:t>
            </a:r>
            <a:r>
              <a:rPr lang="ar-SA"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هستند. </a:t>
            </a:r>
            <a:endParaRPr lang="en-US"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افراد </a:t>
            </a:r>
            <a:r>
              <a:rPr lang="ar-SA" sz="2000" b="1" dirty="0">
                <a:effectLst/>
                <a:latin typeface="Calibri" panose="020F0502020204030204" pitchFamily="34" charset="0"/>
                <a:ea typeface="Calibri" panose="020F0502020204030204" pitchFamily="34" charset="0"/>
                <a:cs typeface="B Nazanin" panose="00000400000000000000" pitchFamily="2" charset="-78"/>
              </a:rPr>
              <a:t>گرم‌وخشک</a:t>
            </a:r>
            <a:r>
              <a:rPr lang="ar-SA"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معمولاً تندخو و زودخشم </a:t>
            </a: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بي‌قرار، تند و تيز، پُركار و فعال هستند، حافظة خوبي دارند و از قدرت تجزيه و تحليل بالايي برخوردارند.</a:t>
            </a:r>
            <a:endPar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0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000" spc="-30" dirty="0">
                <a:effectLst/>
                <a:latin typeface="Calibri" panose="020F0502020204030204" pitchFamily="34" charset="0"/>
                <a:ea typeface="Calibri" panose="020F0502020204030204" pitchFamily="34" charset="0"/>
                <a:cs typeface="B Nazanin" panose="00000400000000000000" pitchFamily="2" charset="-78"/>
              </a:rPr>
              <a:t>افراد </a:t>
            </a:r>
            <a:r>
              <a:rPr lang="ar-SA" sz="2000" b="1" spc="-30" dirty="0">
                <a:effectLst/>
                <a:latin typeface="Calibri" panose="020F0502020204030204" pitchFamily="34" charset="0"/>
                <a:ea typeface="Calibri" panose="020F0502020204030204" pitchFamily="34" charset="0"/>
                <a:cs typeface="B Nazanin" panose="00000400000000000000" pitchFamily="2" charset="-78"/>
              </a:rPr>
              <a:t>گرم و تر </a:t>
            </a:r>
            <a:r>
              <a:rPr lang="ar-SA"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شجاع، جسور و خونگرم هستند و به‌خوبی با دیگران ارتباط برقرار می‌کنند. </a:t>
            </a:r>
            <a:endParaRPr lang="fa-IR"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کسالت و کندی در حالات نفسانی، ترسو بودن، محتاط بودن، کم‌سخنی و تأنی در کلام نشانة </a:t>
            </a:r>
            <a:r>
              <a:rPr lang="ar-SA" sz="2000" b="1" spc="-30" dirty="0">
                <a:effectLst/>
                <a:latin typeface="Calibri" panose="020F0502020204030204" pitchFamily="34" charset="0"/>
                <a:ea typeface="Calibri" panose="020F0502020204030204" pitchFamily="34" charset="0"/>
                <a:cs typeface="B Nazanin" panose="00000400000000000000" pitchFamily="2" charset="-78"/>
              </a:rPr>
              <a:t>سردی مزاج </a:t>
            </a:r>
            <a:r>
              <a:rPr lang="ar-SA"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هستند.</a:t>
            </a:r>
            <a:endParaRPr lang="fa-IR"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000" b="1" spc="-30" dirty="0">
                <a:effectLst/>
                <a:latin typeface="Calibri" panose="020F0502020204030204" pitchFamily="34" charset="0"/>
                <a:ea typeface="Calibri" panose="020F0502020204030204" pitchFamily="34" charset="0"/>
                <a:cs typeface="B Nazanin" panose="00000400000000000000" pitchFamily="2" charset="-78"/>
              </a:rPr>
              <a:t>مزاج سرد و خشک </a:t>
            </a:r>
            <a:r>
              <a:rPr lang="ar-SA"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اوج ثبات‌‌اند و كارها را به‌آرامي و بدون عجله انجام مي‌دهند. این افراد معمولاً درون‌گرایند، کمتر با دیگران می‌جوشند و مستعدّ افسردگی می‌باشند. </a:t>
            </a:r>
            <a:endParaRPr lang="fa-IR"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اشخاص </a:t>
            </a:r>
            <a:r>
              <a:rPr lang="ar-SA" sz="2000" b="1" spc="-30" dirty="0">
                <a:effectLst/>
                <a:latin typeface="Calibri" panose="020F0502020204030204" pitchFamily="34" charset="0"/>
                <a:ea typeface="Calibri" panose="020F0502020204030204" pitchFamily="34" charset="0"/>
                <a:cs typeface="B Nazanin" panose="00000400000000000000" pitchFamily="2" charset="-78"/>
              </a:rPr>
              <a:t>سرد و تر </a:t>
            </a:r>
            <a:r>
              <a:rPr lang="ar-SA" sz="2000" spc="-3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حافظه خوبي ندارند، خواب‌آلود، صبور و خونسرد هستند</a:t>
            </a:r>
            <a:endParaRPr lang="en-US" sz="2000" dirty="0">
              <a:solidFill>
                <a:schemeClr val="bg1"/>
              </a:solidFill>
            </a:endParaRPr>
          </a:p>
        </p:txBody>
      </p:sp>
      <p:sp>
        <p:nvSpPr>
          <p:cNvPr id="4" name="Slide Number Placeholder 3">
            <a:extLst>
              <a:ext uri="{FF2B5EF4-FFF2-40B4-BE49-F238E27FC236}">
                <a16:creationId xmlns:a16="http://schemas.microsoft.com/office/drawing/2014/main" xmlns="" id="{F989C25C-0A9E-333C-B64F-1A066D09102B}"/>
              </a:ext>
            </a:extLst>
          </p:cNvPr>
          <p:cNvSpPr>
            <a:spLocks noGrp="1"/>
          </p:cNvSpPr>
          <p:nvPr>
            <p:ph type="sldNum" sz="quarter" idx="12"/>
          </p:nvPr>
        </p:nvSpPr>
        <p:spPr/>
        <p:txBody>
          <a:bodyPr/>
          <a:lstStyle/>
          <a:p>
            <a:fld id="{294A09A9-5501-47C1-A89A-A340965A2BE2}" type="slidenum">
              <a:rPr lang="en-US" smtClean="0"/>
              <a:pPr/>
              <a:t>113</a:t>
            </a:fld>
            <a:endParaRPr lang="en-US" dirty="0"/>
          </a:p>
        </p:txBody>
      </p:sp>
      <p:pic>
        <p:nvPicPr>
          <p:cNvPr id="5" name="Picture 4">
            <a:extLst>
              <a:ext uri="{FF2B5EF4-FFF2-40B4-BE49-F238E27FC236}">
                <a16:creationId xmlns:a16="http://schemas.microsoft.com/office/drawing/2014/main" xmlns="" id="{5728BB6A-AA14-624A-69FF-3141AB7215F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BDB8CD0-6EEA-B336-F19C-ED2819052A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798611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1BCB4-6378-C231-F060-8408E7E71A0E}"/>
              </a:ext>
            </a:extLst>
          </p:cNvPr>
          <p:cNvSpPr>
            <a:spLocks noGrp="1"/>
          </p:cNvSpPr>
          <p:nvPr>
            <p:ph type="title"/>
          </p:nvPr>
        </p:nvSpPr>
        <p:spPr/>
        <p:txBody>
          <a:bodyPr/>
          <a:lstStyle/>
          <a:p>
            <a:r>
              <a:rPr lang="fa-IR" dirty="0">
                <a:solidFill>
                  <a:srgbClr val="0070C0"/>
                </a:solidFill>
                <a:cs typeface="B Titr" panose="00000700000000000000" pitchFamily="2" charset="-78"/>
              </a:rPr>
              <a:t>فصل نهم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EBE2AD7A-99F3-7043-FB7F-F070EB6BC15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4219D220-87FF-2EEC-7749-8F8AEDD682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189012624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2D7911-1F88-BA50-F502-16CC67BB6D75}"/>
              </a:ext>
            </a:extLst>
          </p:cNvPr>
          <p:cNvSpPr>
            <a:spLocks noGrp="1"/>
          </p:cNvSpPr>
          <p:nvPr>
            <p:ph type="title"/>
          </p:nvPr>
        </p:nvSpPr>
        <p:spPr>
          <a:xfrm>
            <a:off x="961446" y="2103437"/>
            <a:ext cx="8401624" cy="1325563"/>
          </a:xfrm>
        </p:spPr>
        <p:txBody>
          <a:bodyPr/>
          <a:lstStyle/>
          <a:p>
            <a:pPr algn="ctr" rtl="1"/>
            <a:r>
              <a:rPr lang="ar-SA"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درمان با غذا در طب ایرانی</a:t>
            </a:r>
            <a:endParaRPr lang="en-US" sz="6000" dirty="0">
              <a:solidFill>
                <a:schemeClr val="tx1"/>
              </a:solidFill>
            </a:endParaRPr>
          </a:p>
        </p:txBody>
      </p:sp>
      <p:pic>
        <p:nvPicPr>
          <p:cNvPr id="3" name="Picture 2">
            <a:extLst>
              <a:ext uri="{FF2B5EF4-FFF2-40B4-BE49-F238E27FC236}">
                <a16:creationId xmlns:a16="http://schemas.microsoft.com/office/drawing/2014/main" xmlns="" id="{775FD4A6-9D1C-D89E-88F8-715AC604765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915680" y="5029535"/>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AEAAFC81-15FD-37EF-1D25-9CFB6525A9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18052"/>
            <a:ext cx="1193399" cy="1228357"/>
          </a:xfrm>
          <a:prstGeom prst="rect">
            <a:avLst/>
          </a:prstGeom>
          <a:noFill/>
        </p:spPr>
      </p:pic>
      <p:sp>
        <p:nvSpPr>
          <p:cNvPr id="5" name="Slide Number Placeholder 4">
            <a:extLst>
              <a:ext uri="{FF2B5EF4-FFF2-40B4-BE49-F238E27FC236}">
                <a16:creationId xmlns:a16="http://schemas.microsoft.com/office/drawing/2014/main" xmlns="" id="{7B4AA721-6CD4-9970-4684-83002AFE06BA}"/>
              </a:ext>
            </a:extLst>
          </p:cNvPr>
          <p:cNvSpPr>
            <a:spLocks noGrp="1"/>
          </p:cNvSpPr>
          <p:nvPr>
            <p:ph type="sldNum" sz="quarter" idx="12"/>
          </p:nvPr>
        </p:nvSpPr>
        <p:spPr/>
        <p:txBody>
          <a:bodyPr/>
          <a:lstStyle/>
          <a:p>
            <a:fld id="{294A09A9-5501-47C1-A89A-A340965A2BE2}" type="slidenum">
              <a:rPr lang="en-US" smtClean="0"/>
              <a:pPr/>
              <a:t>115</a:t>
            </a:fld>
            <a:endParaRPr lang="en-US" dirty="0"/>
          </a:p>
        </p:txBody>
      </p:sp>
    </p:spTree>
    <p:extLst>
      <p:ext uri="{BB962C8B-B14F-4D97-AF65-F5344CB8AC3E}">
        <p14:creationId xmlns:p14="http://schemas.microsoft.com/office/powerpoint/2010/main" val="22275371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86F4F-79B3-819C-0C52-2135A04A2435}"/>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EA97DADC-2CFB-AC94-0034-4A503207F7C2}"/>
              </a:ext>
            </a:extLst>
          </p:cNvPr>
          <p:cNvSpPr>
            <a:spLocks noGrp="1"/>
          </p:cNvSpPr>
          <p:nvPr>
            <p:ph idx="1"/>
          </p:nvPr>
        </p:nvSpPr>
        <p:spPr/>
        <p:txBody>
          <a:bodyPr>
            <a:normAutofit/>
          </a:bodyPr>
          <a:lstStyle/>
          <a:p>
            <a:pPr algn="just" rtl="1">
              <a:lnSpc>
                <a:spcPct val="107000"/>
              </a:lnSpc>
              <a:spcBef>
                <a:spcPts val="0"/>
              </a:spcBef>
              <a:spcAft>
                <a:spcPts val="800"/>
              </a:spcAft>
            </a:pPr>
            <a:r>
              <a:rPr lang="fa-IR" sz="2000" dirty="0">
                <a:solidFill>
                  <a:srgbClr val="000000"/>
                </a:solidFill>
                <a:latin typeface="Cambria" panose="02040503050406030204" pitchFamily="18" charset="0"/>
                <a:ea typeface="Cambria" panose="02040503050406030204" pitchFamily="18" charset="0"/>
                <a:cs typeface="B Nazanin" panose="00000400000000000000" pitchFamily="2" charset="-78"/>
              </a:rPr>
              <a:t>قوانین درمان با غذا را شرح دهیم.</a:t>
            </a:r>
            <a:endParaRPr lang="en-US" sz="2000" dirty="0">
              <a:solidFill>
                <a:srgbClr val="000000"/>
              </a:solidFill>
              <a:latin typeface="Cambria" panose="02040503050406030204" pitchFamily="18" charset="0"/>
              <a:ea typeface="Cambria" panose="02040503050406030204" pitchFamily="18" charset="0"/>
              <a:cs typeface="B Nazanin" panose="00000400000000000000" pitchFamily="2" charset="-78"/>
            </a:endParaRPr>
          </a:p>
          <a:p>
            <a:pPr algn="just" rtl="1">
              <a:lnSpc>
                <a:spcPct val="107000"/>
              </a:lnSpc>
              <a:spcBef>
                <a:spcPts val="0"/>
              </a:spcBef>
              <a:spcAft>
                <a:spcPts val="800"/>
              </a:spcAft>
            </a:pPr>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اثرات مزه‌های مختلف بر بدن را شرح دهیم.</a:t>
            </a:r>
            <a:endParaRPr lang="en-US" sz="2000" dirty="0">
              <a:solidFill>
                <a:srgbClr val="000000"/>
              </a:solidFill>
              <a:latin typeface="Cambria" panose="02040503050406030204" pitchFamily="18" charset="0"/>
              <a:ea typeface="Cambria" panose="02040503050406030204" pitchFamily="18" charset="0"/>
              <a:cs typeface="B Nazanin" panose="00000400000000000000" pitchFamily="2" charset="-78"/>
            </a:endParaRPr>
          </a:p>
          <a:p>
            <a:pPr algn="r" rtl="1"/>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با توجه به کیفیت متفاوت خوراکی‌ها و غذاها، رژیم غذایی متناسب ت</a:t>
            </a:r>
            <a:r>
              <a:rPr lang="fa-IR" sz="2000" dirty="0">
                <a:solidFill>
                  <a:srgbClr val="000000"/>
                </a:solidFill>
                <a:latin typeface="Cambria" panose="02040503050406030204" pitchFamily="18" charset="0"/>
                <a:ea typeface="Cambria" panose="02040503050406030204" pitchFamily="18" charset="0"/>
                <a:cs typeface="B Nazanin" panose="00000400000000000000" pitchFamily="2" charset="-78"/>
              </a:rPr>
              <a:t>ج</a:t>
            </a:r>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ویز کنیم.</a:t>
            </a:r>
            <a:endParaRPr lang="en-US" sz="2000" dirty="0">
              <a:solidFill>
                <a:srgbClr val="000000"/>
              </a:solidFill>
              <a:latin typeface="Cambria" panose="02040503050406030204" pitchFamily="18" charset="0"/>
              <a:ea typeface="Cambria" panose="02040503050406030204" pitchFamily="18" charset="0"/>
              <a:cs typeface="B Nazanin" panose="00000400000000000000" pitchFamily="2" charset="-78"/>
            </a:endParaRPr>
          </a:p>
        </p:txBody>
      </p:sp>
      <p:pic>
        <p:nvPicPr>
          <p:cNvPr id="6" name="Picture 5">
            <a:extLst>
              <a:ext uri="{FF2B5EF4-FFF2-40B4-BE49-F238E27FC236}">
                <a16:creationId xmlns:a16="http://schemas.microsoft.com/office/drawing/2014/main" xmlns="" id="{283DA81F-E9A3-F8D1-BD1B-1A6E5ABF06C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B3D10384-5A5D-2528-754D-65BE052F26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8214574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A9A1D-FDD4-2481-5A8E-35B1B56F34E2}"/>
              </a:ext>
            </a:extLst>
          </p:cNvPr>
          <p:cNvSpPr>
            <a:spLocks noGrp="1"/>
          </p:cNvSpPr>
          <p:nvPr>
            <p:ph type="title"/>
          </p:nvPr>
        </p:nvSpPr>
        <p:spPr/>
        <p:txBody>
          <a:bodyPr/>
          <a:lstStyle/>
          <a:p>
            <a:pPr algn="ctr" rtl="1"/>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قوانین غذا درمانی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8FA6ED62-32D2-616C-D9AB-46ECE90B797E}"/>
              </a:ext>
            </a:extLst>
          </p:cNvPr>
          <p:cNvSpPr>
            <a:spLocks noGrp="1"/>
          </p:cNvSpPr>
          <p:nvPr>
            <p:ph idx="1"/>
          </p:nvPr>
        </p:nvSpPr>
        <p:spPr/>
        <p:txBody>
          <a:bodyPr/>
          <a:lstStyle/>
          <a:p>
            <a:pPr marL="0" marR="0" algn="just"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غذا درمانی به عنوان </a:t>
            </a:r>
            <a:r>
              <a:rPr lang="ar-SA" sz="2400" dirty="0">
                <a:effectLst/>
                <a:latin typeface="time new romans"/>
                <a:ea typeface="time new romans"/>
                <a:cs typeface="B Nazanin" panose="00000400000000000000" pitchFamily="2" charset="-78"/>
              </a:rPr>
              <a:t>مهم‌ترین راه‌کار طب ایرانی در درمان بیماری‌ها،</a:t>
            </a:r>
            <a:r>
              <a:rPr lang="ar-SA" sz="2400" dirty="0">
                <a:solidFill>
                  <a:srgbClr val="0D0D0D"/>
                </a:solidFill>
                <a:effectLst/>
                <a:latin typeface="time new romans"/>
                <a:ea typeface="time new romans"/>
                <a:cs typeface="B Nazanin" panose="00000400000000000000" pitchFamily="2" charset="-78"/>
              </a:rPr>
              <a:t> شامل دو اصل مهم می‌باشد:</a:t>
            </a:r>
            <a:endParaRPr lang="fa-IR" sz="2400" dirty="0">
              <a:solidFill>
                <a:srgbClr val="0D0D0D"/>
              </a:solidFill>
              <a:effectLst/>
              <a:latin typeface="time new romans"/>
              <a:ea typeface="time new romans"/>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400" dirty="0">
                <a:solidFill>
                  <a:srgbClr val="0D0D0D"/>
                </a:solidFill>
                <a:effectLst/>
                <a:latin typeface="time new romans"/>
                <a:ea typeface="time new romans"/>
                <a:cs typeface="B Nazanin" panose="00000400000000000000" pitchFamily="2" charset="-78"/>
              </a:rPr>
              <a:t> قانون کاهش غذا </a:t>
            </a:r>
            <a:endParaRPr lang="fa-IR" sz="2400" dirty="0">
              <a:solidFill>
                <a:srgbClr val="0D0D0D"/>
              </a:solidFill>
              <a:effectLst/>
              <a:latin typeface="time new romans"/>
              <a:ea typeface="time new romans"/>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400" dirty="0">
                <a:solidFill>
                  <a:srgbClr val="0D0D0D"/>
                </a:solidFill>
                <a:effectLst/>
                <a:latin typeface="time new romans"/>
                <a:ea typeface="time new romans"/>
                <a:cs typeface="B Nazanin" panose="00000400000000000000" pitchFamily="2" charset="-78"/>
              </a:rPr>
              <a:t>قانون رعایت سردی و گرمی خوردنی­ها و آشامیدنی­ها</a:t>
            </a:r>
            <a:endParaRPr lang="en-US" dirty="0"/>
          </a:p>
        </p:txBody>
      </p:sp>
      <p:sp>
        <p:nvSpPr>
          <p:cNvPr id="4" name="Slide Number Placeholder 3">
            <a:extLst>
              <a:ext uri="{FF2B5EF4-FFF2-40B4-BE49-F238E27FC236}">
                <a16:creationId xmlns:a16="http://schemas.microsoft.com/office/drawing/2014/main" xmlns="" id="{3841407C-B76C-AAD2-0498-51050BD6E02E}"/>
              </a:ext>
            </a:extLst>
          </p:cNvPr>
          <p:cNvSpPr>
            <a:spLocks noGrp="1"/>
          </p:cNvSpPr>
          <p:nvPr>
            <p:ph type="sldNum" sz="quarter" idx="12"/>
          </p:nvPr>
        </p:nvSpPr>
        <p:spPr/>
        <p:txBody>
          <a:bodyPr/>
          <a:lstStyle/>
          <a:p>
            <a:fld id="{294A09A9-5501-47C1-A89A-A340965A2BE2}" type="slidenum">
              <a:rPr lang="en-US" smtClean="0"/>
              <a:pPr/>
              <a:t>117</a:t>
            </a:fld>
            <a:endParaRPr lang="en-US" dirty="0"/>
          </a:p>
        </p:txBody>
      </p:sp>
      <p:pic>
        <p:nvPicPr>
          <p:cNvPr id="5" name="Picture 4">
            <a:extLst>
              <a:ext uri="{FF2B5EF4-FFF2-40B4-BE49-F238E27FC236}">
                <a16:creationId xmlns:a16="http://schemas.microsoft.com/office/drawing/2014/main" xmlns="" id="{B1F3031F-8791-0F85-2F56-72A211F0827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F6A417A-E4E8-CDB3-61BB-DEB3FF05D1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7298195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007C2-6BB7-735C-834C-508553A7FA83}"/>
              </a:ext>
            </a:extLst>
          </p:cNvPr>
          <p:cNvSpPr>
            <a:spLocks noGrp="1"/>
          </p:cNvSpPr>
          <p:nvPr>
            <p:ph type="title"/>
          </p:nvPr>
        </p:nvSpPr>
        <p:spPr/>
        <p:txBody>
          <a:bodyPr/>
          <a:lstStyle/>
          <a:p>
            <a:pPr algn="ctr" rtl="1"/>
            <a:r>
              <a:rPr lang="ar-SA" sz="4000" b="1" dirty="0">
                <a:solidFill>
                  <a:schemeClr val="bg1"/>
                </a:solidFill>
                <a:effectLst/>
                <a:latin typeface="time new romans"/>
                <a:ea typeface="time new romans"/>
                <a:cs typeface="B Titr" panose="00000700000000000000" pitchFamily="2" charset="-78"/>
              </a:rPr>
              <a:t>قانون کاهش غذا</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F5DDDCC1-D78C-3294-D0EB-16A92163D3C1}"/>
              </a:ext>
            </a:extLst>
          </p:cNvPr>
          <p:cNvSpPr>
            <a:spLocks noGrp="1"/>
          </p:cNvSpPr>
          <p:nvPr>
            <p:ph idx="1"/>
          </p:nvPr>
        </p:nvSpPr>
        <p:spPr>
          <a:xfrm>
            <a:off x="0" y="1948070"/>
            <a:ext cx="11728173" cy="4269850"/>
          </a:xfrm>
        </p:spPr>
        <p:txBody>
          <a:bodyPr>
            <a:normAutofit/>
          </a:bodyPr>
          <a:lstStyle/>
          <a:p>
            <a:pPr marL="457200" marR="0" lvl="0" indent="-457200" algn="just" rtl="1">
              <a:lnSpc>
                <a:spcPct val="107000"/>
              </a:lnSpc>
              <a:spcBef>
                <a:spcPts val="0"/>
              </a:spcBef>
              <a:spcAft>
                <a:spcPts val="0"/>
              </a:spcAft>
              <a:buFont typeface="+mj-lt"/>
              <a:buAutoNum type="arabicPeriod"/>
              <a:tabLst>
                <a:tab pos="180340" algn="l"/>
              </a:tabLst>
            </a:pPr>
            <a:r>
              <a:rPr lang="fa-IR" sz="20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کاهش کیفیت و افزایش کمیت غذا: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هنگامی به‌کار می‌رود که با وجود انباشتگی بدن بیمار از مواد فراوان، اشتها و قدرت هضم او زیاد باشد و تحمل غذا نخوردن برایش دشوار باشد. (سبزیجات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میوه‌جات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07000"/>
              </a:lnSpc>
              <a:spcBef>
                <a:spcPts val="0"/>
              </a:spcBef>
              <a:spcAft>
                <a:spcPts val="0"/>
              </a:spcAft>
              <a:buFont typeface="+mj-lt"/>
              <a:buAutoNum type="arabicPeriod"/>
              <a:tabLst>
                <a:tab pos="180340" algn="l"/>
              </a:tabLst>
            </a:pPr>
            <a:r>
              <a:rPr lang="fa-IR" sz="20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کاهش کمیت و افزایش کیفیت غذا</a:t>
            </a:r>
            <a:r>
              <a:rPr lang="fa-IR" sz="2000" b="1" dirty="0">
                <a:effectLst/>
                <a:latin typeface="Calibri" panose="020F0502020204030204" pitchFamily="34" charset="0"/>
                <a:ea typeface="Calibri" panose="020F0502020204030204" pitchFamily="34" charset="0"/>
                <a:cs typeface="B Nazanin" panose="00000400000000000000" pitchFamily="2" charset="-78"/>
              </a:rPr>
              <a:t>:</a:t>
            </a:r>
            <a:r>
              <a:rPr lang="fa-IR" sz="20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مواقعی که اشتها و قوت هاضمه کم، ولی بدن به غذا نیازمند باشد.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آبِ­گوشت‌های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مختلف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زردة</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تخم‌مرغ</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عسلی)</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07000"/>
              </a:lnSpc>
              <a:spcBef>
                <a:spcPts val="0"/>
              </a:spcBef>
              <a:spcAft>
                <a:spcPts val="0"/>
              </a:spcAft>
              <a:buFont typeface="+mj-lt"/>
              <a:buAutoNum type="arabicPeriod"/>
              <a:tabLst>
                <a:tab pos="180340" algn="l"/>
              </a:tabLst>
            </a:pPr>
            <a:r>
              <a:rPr lang="fa-IR" sz="20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کاهش توأم کمیت و کیفیت غذا:</a:t>
            </a:r>
            <a:r>
              <a:rPr lang="fa-IR" sz="2000" spc="-2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هنگامی که </a:t>
            </a:r>
            <a:r>
              <a:rPr lang="fa-IR" sz="2400" spc="-2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کم‌اشتهایی</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ضعف هاضمه با </a:t>
            </a:r>
            <a:r>
              <a:rPr lang="fa-IR" sz="2400" spc="-2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امتلاء</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همراه باشد، تا مقدار غذا با میل و اشتهای بیمار و قدرت </a:t>
            </a:r>
            <a:r>
              <a:rPr lang="fa-IR" sz="2400" spc="-2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هاضمة</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وی متناسب باشد. (</a:t>
            </a:r>
            <a:r>
              <a:rPr lang="fa-IR" sz="2400" spc="-2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سوپ­های</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spc="-2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سادۀ</a:t>
            </a:r>
            <a:r>
              <a:rPr lang="fa-IR" sz="2400" spc="-2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بدون گوشت)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07000"/>
              </a:lnSpc>
              <a:spcBef>
                <a:spcPts val="0"/>
              </a:spcBef>
              <a:spcAft>
                <a:spcPts val="0"/>
              </a:spcAft>
              <a:buFont typeface="+mj-lt"/>
              <a:buAutoNum type="arabicPeriod"/>
              <a:tabLst>
                <a:tab pos="180340" algn="l"/>
              </a:tabLst>
            </a:pPr>
            <a:r>
              <a:rPr lang="fa-IR" sz="20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افزایش کمیت و کیفیت غذا</a:t>
            </a:r>
            <a:r>
              <a:rPr lang="fa-IR" sz="2000" b="1" dirty="0">
                <a:effectLst/>
                <a:latin typeface="Calibri" panose="020F0502020204030204" pitchFamily="34" charset="0"/>
                <a:ea typeface="Calibri" panose="020F0502020204030204" pitchFamily="34" charset="0"/>
                <a:cs typeface="B Nazanin" panose="00000400000000000000" pitchFamily="2" charset="-78"/>
              </a:rPr>
              <a:t>:</a:t>
            </a:r>
            <a:r>
              <a:rPr lang="fa-IR" sz="20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ابتدای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بیماری‌های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مزمن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به‌شرطی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که اشتها زیاد، و هضم قوی باشد و بدن نیز به غذا و تقویت نیاز داشته باشد.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r" rtl="1">
              <a:buFont typeface="+mj-lt"/>
              <a:buAutoNum type="arabicPeriod"/>
            </a:pPr>
            <a:endParaRPr lang="en-US" dirty="0"/>
          </a:p>
        </p:txBody>
      </p:sp>
      <p:sp>
        <p:nvSpPr>
          <p:cNvPr id="4" name="Slide Number Placeholder 3">
            <a:extLst>
              <a:ext uri="{FF2B5EF4-FFF2-40B4-BE49-F238E27FC236}">
                <a16:creationId xmlns:a16="http://schemas.microsoft.com/office/drawing/2014/main" xmlns="" id="{0AC59EB3-8F4C-2334-D7D5-6461B1298215}"/>
              </a:ext>
            </a:extLst>
          </p:cNvPr>
          <p:cNvSpPr>
            <a:spLocks noGrp="1"/>
          </p:cNvSpPr>
          <p:nvPr>
            <p:ph type="sldNum" sz="quarter" idx="12"/>
          </p:nvPr>
        </p:nvSpPr>
        <p:spPr/>
        <p:txBody>
          <a:bodyPr/>
          <a:lstStyle/>
          <a:p>
            <a:fld id="{294A09A9-5501-47C1-A89A-A340965A2BE2}" type="slidenum">
              <a:rPr lang="en-US" smtClean="0"/>
              <a:pPr/>
              <a:t>118</a:t>
            </a:fld>
            <a:endParaRPr lang="en-US" dirty="0"/>
          </a:p>
        </p:txBody>
      </p:sp>
      <p:pic>
        <p:nvPicPr>
          <p:cNvPr id="5" name="Picture 4">
            <a:extLst>
              <a:ext uri="{FF2B5EF4-FFF2-40B4-BE49-F238E27FC236}">
                <a16:creationId xmlns:a16="http://schemas.microsoft.com/office/drawing/2014/main" xmlns="" id="{573EDAB1-EE8F-AF7D-3942-D8CD5E1FE8D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1FCFADD-3076-6A21-2BA2-2A6D63B93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964469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B771B-99A0-7B0D-0332-907AAF2A3DB0}"/>
              </a:ext>
            </a:extLst>
          </p:cNvPr>
          <p:cNvSpPr>
            <a:spLocks noGrp="1"/>
          </p:cNvSpPr>
          <p:nvPr>
            <p:ph type="title"/>
          </p:nvPr>
        </p:nvSpPr>
        <p:spPr/>
        <p:txBody>
          <a:bodyPr/>
          <a:lstStyle/>
          <a:p>
            <a:pPr algn="ctr" rtl="1"/>
            <a:r>
              <a:rPr lang="ar-SA" sz="4000" b="1" dirty="0">
                <a:solidFill>
                  <a:srgbClr val="0D0D0D"/>
                </a:solidFill>
                <a:effectLst/>
                <a:latin typeface="time new romans"/>
                <a:ea typeface="time new romans"/>
                <a:cs typeface="B Titr" panose="00000700000000000000" pitchFamily="2" charset="-78"/>
              </a:rPr>
              <a:t>قانون رعایت سردی غذا و گرمی غذا </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32F2A5CC-8CDB-D775-327F-123F2813D855}"/>
              </a:ext>
            </a:extLst>
          </p:cNvPr>
          <p:cNvSpPr>
            <a:spLocks noGrp="1"/>
          </p:cNvSpPr>
          <p:nvPr>
            <p:ph idx="1"/>
          </p:nvPr>
        </p:nvSpPr>
        <p:spPr>
          <a:xfrm>
            <a:off x="0" y="2011680"/>
            <a:ext cx="11834191" cy="4206240"/>
          </a:xfrm>
        </p:spPr>
        <p:txBody>
          <a:bodyPr/>
          <a:lstStyle/>
          <a:p>
            <a:pPr algn="r" rtl="1"/>
            <a:r>
              <a:rPr lang="ar-SA" sz="2400" dirty="0">
                <a:effectLst/>
                <a:latin typeface="Calibri" panose="020F0502020204030204" pitchFamily="34" charset="0"/>
                <a:ea typeface="Calibri" panose="020F0502020204030204" pitchFamily="34" charset="0"/>
                <a:cs typeface="B Nazanin" panose="00000400000000000000" pitchFamily="2" charset="-78"/>
              </a:rPr>
              <a:t>یکی از نکاتی که</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تعیین کننده چهار کیفیت اصلی مواد غذایی (گرمی و سردی / و تری و خشکی) است، مزۀ غذاهاست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
        <p:nvSpPr>
          <p:cNvPr id="4" name="Slide Number Placeholder 3">
            <a:extLst>
              <a:ext uri="{FF2B5EF4-FFF2-40B4-BE49-F238E27FC236}">
                <a16:creationId xmlns:a16="http://schemas.microsoft.com/office/drawing/2014/main" xmlns="" id="{65FA24B0-4AF0-E9A6-376A-D30DDD1E1F2E}"/>
              </a:ext>
            </a:extLst>
          </p:cNvPr>
          <p:cNvSpPr>
            <a:spLocks noGrp="1"/>
          </p:cNvSpPr>
          <p:nvPr>
            <p:ph type="sldNum" sz="quarter" idx="12"/>
          </p:nvPr>
        </p:nvSpPr>
        <p:spPr/>
        <p:txBody>
          <a:bodyPr/>
          <a:lstStyle/>
          <a:p>
            <a:fld id="{294A09A9-5501-47C1-A89A-A340965A2BE2}" type="slidenum">
              <a:rPr lang="en-US" smtClean="0"/>
              <a:pPr/>
              <a:t>119</a:t>
            </a:fld>
            <a:endParaRPr lang="en-US" dirty="0"/>
          </a:p>
        </p:txBody>
      </p:sp>
      <p:graphicFrame>
        <p:nvGraphicFramePr>
          <p:cNvPr id="6" name="Table 6">
            <a:extLst>
              <a:ext uri="{FF2B5EF4-FFF2-40B4-BE49-F238E27FC236}">
                <a16:creationId xmlns:a16="http://schemas.microsoft.com/office/drawing/2014/main" xmlns="" id="{337593BD-F841-21C0-3EAA-173D99311065}"/>
              </a:ext>
            </a:extLst>
          </p:cNvPr>
          <p:cNvGraphicFramePr>
            <a:graphicFrameLocks noGrp="1"/>
          </p:cNvGraphicFramePr>
          <p:nvPr>
            <p:extLst>
              <p:ext uri="{D42A27DB-BD31-4B8C-83A1-F6EECF244321}">
                <p14:modId xmlns:p14="http://schemas.microsoft.com/office/powerpoint/2010/main" val="4106848392"/>
              </p:ext>
            </p:extLst>
          </p:nvPr>
        </p:nvGraphicFramePr>
        <p:xfrm>
          <a:off x="899634" y="2565069"/>
          <a:ext cx="10390650" cy="2875894"/>
        </p:xfrm>
        <a:graphic>
          <a:graphicData uri="http://schemas.openxmlformats.org/drawingml/2006/table">
            <a:tbl>
              <a:tblPr firstRow="1" bandRow="1">
                <a:tableStyleId>{5C22544A-7EE6-4342-B048-85BDC9FD1C3A}</a:tableStyleId>
              </a:tblPr>
              <a:tblGrid>
                <a:gridCol w="7713174">
                  <a:extLst>
                    <a:ext uri="{9D8B030D-6E8A-4147-A177-3AD203B41FA5}">
                      <a16:colId xmlns:a16="http://schemas.microsoft.com/office/drawing/2014/main" xmlns="" val="3061496185"/>
                    </a:ext>
                  </a:extLst>
                </a:gridCol>
                <a:gridCol w="1162085">
                  <a:extLst>
                    <a:ext uri="{9D8B030D-6E8A-4147-A177-3AD203B41FA5}">
                      <a16:colId xmlns:a16="http://schemas.microsoft.com/office/drawing/2014/main" xmlns="" val="96968066"/>
                    </a:ext>
                  </a:extLst>
                </a:gridCol>
                <a:gridCol w="1515391">
                  <a:extLst>
                    <a:ext uri="{9D8B030D-6E8A-4147-A177-3AD203B41FA5}">
                      <a16:colId xmlns:a16="http://schemas.microsoft.com/office/drawing/2014/main" xmlns="" val="1211023549"/>
                    </a:ext>
                  </a:extLst>
                </a:gridCol>
              </a:tblGrid>
              <a:tr h="370999">
                <a:tc>
                  <a:txBody>
                    <a:bodyPr/>
                    <a:lstStyle/>
                    <a:p>
                      <a:pPr algn="ctr" rtl="1"/>
                      <a:endParaRPr lang="en-US" sz="2000" dirty="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b="1">
                          <a:solidFill>
                            <a:srgbClr val="FFFFFF"/>
                          </a:solidFill>
                          <a:effectLst/>
                          <a:latin typeface="Calibri" panose="020F0502020204030204" pitchFamily="34" charset="0"/>
                          <a:ea typeface="Calibri" panose="020F0502020204030204" pitchFamily="34" charset="0"/>
                          <a:cs typeface="B Nazanin" panose="00000400000000000000" pitchFamily="2" charset="-78"/>
                        </a:rPr>
                        <a:t>مزه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indent="18034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کیفیت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990991951"/>
                  </a:ext>
                </a:extLst>
              </a:tr>
              <a:tr h="360416">
                <a:tc>
                  <a:txBody>
                    <a:bodyPr/>
                    <a:lstStyle/>
                    <a:p>
                      <a:pPr marL="0" marR="0" algn="r" rtl="1">
                        <a:lnSpc>
                          <a:spcPct val="107000"/>
                        </a:lnSpc>
                        <a:spcBef>
                          <a:spcPts val="0"/>
                        </a:spcBef>
                        <a:spcAft>
                          <a:spcPts val="0"/>
                        </a:spcAft>
                      </a:pPr>
                      <a:r>
                        <a:rPr lang="ar-SA" sz="1800" dirty="0">
                          <a:effectLst/>
                          <a:latin typeface="Calibri" panose="020F0502020204030204" pitchFamily="34" charset="0"/>
                          <a:ea typeface="Calibri" panose="020F0502020204030204" pitchFamily="34" charset="0"/>
                          <a:cs typeface="B Nazanin" panose="00000400000000000000" pitchFamily="2" charset="-78"/>
                        </a:rPr>
                        <a:t>افراط در استفاده </a:t>
                      </a:r>
                      <a:r>
                        <a:rPr lang="fa-IR" sz="1800" dirty="0">
                          <a:effectLst/>
                          <a:latin typeface="Calibri" panose="020F0502020204030204" pitchFamily="34" charset="0"/>
                          <a:ea typeface="Calibri" panose="020F0502020204030204" pitchFamily="34" charset="0"/>
                          <a:cs typeface="B Nazanin" panose="00000400000000000000" pitchFamily="2" charset="-78"/>
                        </a:rPr>
                        <a:t>،</a:t>
                      </a:r>
                      <a:r>
                        <a:rPr lang="ar-SA" sz="1800" dirty="0">
                          <a:effectLst/>
                          <a:latin typeface="Calibri" panose="020F0502020204030204" pitchFamily="34" charset="0"/>
                          <a:ea typeface="Calibri" panose="020F0502020204030204" pitchFamily="34" charset="0"/>
                          <a:cs typeface="B Nazanin" panose="00000400000000000000" pitchFamily="2" charset="-78"/>
                        </a:rPr>
                        <a:t>تأثیر منفی بر دستگاه تنفسی و عصبی </a:t>
                      </a:r>
                      <a:r>
                        <a:rPr lang="fa-IR" sz="1800" dirty="0">
                          <a:effectLst/>
                          <a:latin typeface="Calibri" panose="020F0502020204030204" pitchFamily="34" charset="0"/>
                          <a:ea typeface="Calibri" panose="020F0502020204030204" pitchFamily="34" charset="0"/>
                          <a:cs typeface="B Nazanin" panose="00000400000000000000" pitchFamily="2" charset="-78"/>
                        </a:rPr>
                        <a:t>دارد </a:t>
                      </a:r>
                      <a:r>
                        <a:rPr lang="ar-SA" sz="1800" dirty="0">
                          <a:effectLst/>
                          <a:latin typeface="Calibri" panose="020F0502020204030204" pitchFamily="34" charset="0"/>
                          <a:ea typeface="Calibri" panose="020F0502020204030204" pitchFamily="34" charset="0"/>
                          <a:cs typeface="B Nazanin" panose="00000400000000000000" pitchFamily="2" charset="-78"/>
                        </a:rPr>
                        <a:t>و سرفه را افزایش می‌دهد.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a:solidFill>
                            <a:srgbClr val="000000"/>
                          </a:solidFill>
                          <a:effectLst/>
                          <a:latin typeface="Calibri" panose="020F0502020204030204" pitchFamily="34" charset="0"/>
                          <a:ea typeface="Calibri" panose="020F0502020204030204" pitchFamily="34" charset="0"/>
                          <a:cs typeface="B Nazanin" panose="00000400000000000000" pitchFamily="2" charset="-78"/>
                        </a:rPr>
                        <a:t>ترش</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سرد و خشک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661191357"/>
                  </a:ext>
                </a:extLst>
              </a:tr>
              <a:tr h="346490">
                <a:tc>
                  <a:txBody>
                    <a:bodyPr/>
                    <a:lstStyle/>
                    <a:p>
                      <a:pPr algn="r" rtl="1"/>
                      <a:r>
                        <a:rPr lang="ar-SA" sz="1800" dirty="0">
                          <a:effectLst/>
                          <a:latin typeface="Calibri" panose="020F0502020204030204" pitchFamily="34" charset="0"/>
                          <a:ea typeface="Calibri" panose="020F0502020204030204" pitchFamily="34" charset="0"/>
                          <a:cs typeface="B Nazanin" panose="00000400000000000000" pitchFamily="2" charset="-78"/>
                        </a:rPr>
                        <a:t>خون را رقیق، گردش خون را تسهیل </a:t>
                      </a:r>
                      <a:r>
                        <a:rPr lang="fa-IR" sz="1800" dirty="0">
                          <a:effectLst/>
                          <a:latin typeface="Calibri" panose="020F0502020204030204" pitchFamily="34" charset="0"/>
                          <a:ea typeface="Calibri" panose="020F0502020204030204" pitchFamily="34" charset="0"/>
                          <a:cs typeface="B Nazanin" panose="00000400000000000000" pitchFamily="2" charset="-78"/>
                        </a:rPr>
                        <a:t>،</a:t>
                      </a:r>
                      <a:r>
                        <a:rPr lang="ar-SA" sz="1800" dirty="0">
                          <a:effectLst/>
                          <a:latin typeface="Calibri" panose="020F0502020204030204" pitchFamily="34" charset="0"/>
                          <a:ea typeface="Calibri" panose="020F0502020204030204" pitchFamily="34" charset="0"/>
                          <a:cs typeface="B Nazanin" panose="00000400000000000000" pitchFamily="2" charset="-78"/>
                        </a:rPr>
                        <a:t> کار قلب را کاهش، ولی استعداد خونریزی را افزایش می‌دهند. </a:t>
                      </a:r>
                      <a:endParaRPr lang="en-US" sz="1800" dirty="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a:solidFill>
                            <a:srgbClr val="000000"/>
                          </a:solidFill>
                          <a:effectLst/>
                          <a:latin typeface="Calibri" panose="020F0502020204030204" pitchFamily="34" charset="0"/>
                          <a:ea typeface="Calibri" panose="020F0502020204030204" pitchFamily="34" charset="0"/>
                          <a:cs typeface="B Nazanin" panose="00000400000000000000" pitchFamily="2" charset="-78"/>
                        </a:rPr>
                        <a:t>تلخ</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خشک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419395623"/>
                  </a:ext>
                </a:extLst>
              </a:tr>
              <a:tr h="346490">
                <a:tc>
                  <a:txBody>
                    <a:bodyPr/>
                    <a:lstStyle/>
                    <a:p>
                      <a:pPr algn="r" rtl="1"/>
                      <a:r>
                        <a:rPr lang="ar-SA" sz="1800" dirty="0">
                          <a:effectLst/>
                          <a:latin typeface="Calibri" panose="020F0502020204030204" pitchFamily="34" charset="0"/>
                          <a:ea typeface="Calibri" panose="020F0502020204030204" pitchFamily="34" charset="0"/>
                          <a:cs typeface="B Nazanin" panose="00000400000000000000" pitchFamily="2" charset="-78"/>
                        </a:rPr>
                        <a:t>اصلاح </a:t>
                      </a:r>
                      <a:r>
                        <a:rPr lang="ar-SA" sz="18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کنند</a:t>
                      </a:r>
                      <a:r>
                        <a:rPr lang="ar-SA" sz="1800" dirty="0">
                          <a:effectLst/>
                          <a:latin typeface="Calibri" panose="020F0502020204030204" pitchFamily="34" charset="0"/>
                          <a:ea typeface="Calibri" panose="020F0502020204030204" pitchFamily="34" charset="0"/>
                          <a:cs typeface="B Nazanin" panose="00000400000000000000" pitchFamily="2" charset="-78"/>
                        </a:rPr>
                        <a:t>ۀ مضرات مواد شیرین، مواد ترش هستند.</a:t>
                      </a:r>
                      <a:endParaRPr lang="en-US" sz="1800" dirty="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a:solidFill>
                            <a:srgbClr val="000000"/>
                          </a:solidFill>
                          <a:effectLst/>
                          <a:latin typeface="Calibri" panose="020F0502020204030204" pitchFamily="34" charset="0"/>
                          <a:ea typeface="Calibri" panose="020F0502020204030204" pitchFamily="34" charset="0"/>
                          <a:cs typeface="B Nazanin" panose="00000400000000000000" pitchFamily="2" charset="-78"/>
                        </a:rPr>
                        <a:t>شیرین</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تر</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2892123402"/>
                  </a:ext>
                </a:extLst>
              </a:tr>
              <a:tr h="346490">
                <a:tc>
                  <a:txBody>
                    <a:bodyPr/>
                    <a:lstStyle/>
                    <a:p>
                      <a:pPr algn="r" rtl="1"/>
                      <a:r>
                        <a:rPr lang="ar-SA" sz="1800" dirty="0">
                          <a:effectLst/>
                          <a:latin typeface="Calibri" panose="020F0502020204030204" pitchFamily="34" charset="0"/>
                          <a:ea typeface="Calibri" panose="020F0502020204030204" pitchFamily="34" charset="0"/>
                          <a:cs typeface="B Nazanin" panose="00000400000000000000" pitchFamily="2" charset="-78"/>
                        </a:rPr>
                        <a:t>مصرف در حد اعتدال، ضروری اما مصرف زیاد، حرارت بدن را بالا می‌برد و خشکی در بدن </a:t>
                      </a:r>
                      <a:r>
                        <a:rPr lang="fa-IR" sz="1800" dirty="0">
                          <a:effectLst/>
                          <a:latin typeface="Calibri" panose="020F0502020204030204" pitchFamily="34" charset="0"/>
                          <a:ea typeface="Calibri" panose="020F0502020204030204" pitchFamily="34" charset="0"/>
                          <a:cs typeface="B Nazanin" panose="00000400000000000000" pitchFamily="2" charset="-78"/>
                        </a:rPr>
                        <a:t>میدهد</a:t>
                      </a:r>
                      <a:endParaRPr lang="en-US" sz="1800" dirty="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شور</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خشک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2956814901"/>
                  </a:ext>
                </a:extLst>
              </a:tr>
              <a:tr h="346490">
                <a:tc>
                  <a:txBody>
                    <a:bodyPr/>
                    <a:lstStyle/>
                    <a:p>
                      <a:pPr algn="r" rtl="1"/>
                      <a:r>
                        <a:rPr lang="ar-SA" sz="1800" dirty="0">
                          <a:effectLst/>
                          <a:latin typeface="Calibri" panose="020F0502020204030204" pitchFamily="34" charset="0"/>
                          <a:ea typeface="Calibri" panose="020F0502020204030204" pitchFamily="34" charset="0"/>
                          <a:cs typeface="B Nazanin" panose="00000400000000000000" pitchFamily="2" charset="-78"/>
                        </a:rPr>
                        <a:t>به شدت حرارت را بالا می‌برند و متابولیسم را افزایش می­دهند</a:t>
                      </a:r>
                      <a:endParaRPr lang="en-US" sz="1800" dirty="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تند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خشک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178326696"/>
                  </a:ext>
                </a:extLst>
              </a:tr>
              <a:tr h="631677">
                <a:tc>
                  <a:txBody>
                    <a:bodyPr/>
                    <a:lstStyle/>
                    <a:p>
                      <a:pPr marL="0" marR="0" algn="r" rtl="1">
                        <a:lnSpc>
                          <a:spcPct val="107000"/>
                        </a:lnSpc>
                        <a:spcBef>
                          <a:spcPts val="0"/>
                        </a:spcBef>
                        <a:spcAft>
                          <a:spcPts val="0"/>
                        </a:spcAft>
                      </a:pPr>
                      <a:r>
                        <a:rPr lang="ar-SA" sz="1800" dirty="0">
                          <a:effectLst/>
                          <a:latin typeface="Calibri" panose="020F0502020204030204" pitchFamily="34" charset="0"/>
                          <a:ea typeface="Calibri" panose="020F0502020204030204" pitchFamily="34" charset="0"/>
                          <a:cs typeface="B Nazanin" panose="00000400000000000000" pitchFamily="2" charset="-78"/>
                        </a:rPr>
                        <a:t>مصرف بیش از اندازۀ آنها، سطح انرژی و متابولیسم را کاهش می‌دهد.</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txBody>
                  <a:tcPr/>
                </a:tc>
                <a:tc>
                  <a:txBody>
                    <a:bodyPr/>
                    <a:lstStyle/>
                    <a:p>
                      <a:pPr marL="0" marR="0" indent="18034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بی‌مزه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107000"/>
                        </a:lnSpc>
                        <a:spcBef>
                          <a:spcPts val="0"/>
                        </a:spcBef>
                        <a:spcAft>
                          <a:spcPts val="0"/>
                        </a:spcAft>
                      </a:pPr>
                      <a:r>
                        <a:rPr lang="ar-SA"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سرد و تر</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4258218950"/>
                  </a:ext>
                </a:extLst>
              </a:tr>
            </a:tbl>
          </a:graphicData>
        </a:graphic>
      </p:graphicFrame>
      <p:pic>
        <p:nvPicPr>
          <p:cNvPr id="5" name="Picture 4">
            <a:extLst>
              <a:ext uri="{FF2B5EF4-FFF2-40B4-BE49-F238E27FC236}">
                <a16:creationId xmlns:a16="http://schemas.microsoft.com/office/drawing/2014/main" xmlns="" id="{18503110-A1D7-1E5B-8F1A-468F6231F93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EA72DD34-4543-7E6F-A733-A93D806AEA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6449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51533-C2E3-CD19-9BC2-1B7B7C32A3B0}"/>
              </a:ext>
            </a:extLst>
          </p:cNvPr>
          <p:cNvSpPr>
            <a:spLocks noGrp="1"/>
          </p:cNvSpPr>
          <p:nvPr>
            <p:ph type="title"/>
          </p:nvPr>
        </p:nvSpPr>
        <p:spPr>
          <a:xfrm>
            <a:off x="143327" y="287313"/>
            <a:ext cx="10515600" cy="1676400"/>
          </a:xfrm>
        </p:spPr>
        <p:txBody>
          <a:bodyPr/>
          <a:lstStyle/>
          <a:p>
            <a:r>
              <a:rPr lang="fa-IR" dirty="0"/>
              <a:t>.</a:t>
            </a:r>
            <a:endParaRPr lang="en-US" dirty="0"/>
          </a:p>
        </p:txBody>
      </p:sp>
      <p:sp>
        <p:nvSpPr>
          <p:cNvPr id="3" name="Text Placeholder 2">
            <a:extLst>
              <a:ext uri="{FF2B5EF4-FFF2-40B4-BE49-F238E27FC236}">
                <a16:creationId xmlns:a16="http://schemas.microsoft.com/office/drawing/2014/main" xmlns="" id="{514FE395-9BF5-CEE4-EBE7-5D57F325A6FE}"/>
              </a:ext>
            </a:extLst>
          </p:cNvPr>
          <p:cNvSpPr>
            <a:spLocks noGrp="1"/>
          </p:cNvSpPr>
          <p:nvPr>
            <p:ph type="body" idx="1"/>
          </p:nvPr>
        </p:nvSpPr>
        <p:spPr>
          <a:xfrm>
            <a:off x="143327" y="2358887"/>
            <a:ext cx="10515600" cy="4499114"/>
          </a:xfrm>
        </p:spPr>
        <p:txBody>
          <a:bodyPr>
            <a:noAutofit/>
          </a:bodyPr>
          <a:lstStyle/>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ادغام سازمانی، طب </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سنتی،</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مکمل و جایگزین و پزشکی مدرن به موازات هم فعالیت می‌کنند. در کشورهایی مثل چین که از این سیستم تبعیت می‌کنند، طب </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سنتی </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توسط سازمان‌های عالی اداری مدیریت می‌شوند.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این نظام‌های سلامت</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سیاست‌های ملی طراحی شده است، مدیریت آنها در دپارتمان‌های مدیریتی مجزا صورت می‌گیرد؛ مقررات داروهای سنتی وضع شده است؛ برای خدمات مربوطه پوشش بیمه‌ای وجود دارد؛ نهادهای پژوهشی تاسیس شده است؛ آموزش طب سنتی و طب مکمل و جایگزین در چارچوب آموزش عالی رسمی صورت می‌گیرد و در بیمارستان‌های دولتی ارائه خدمات دارند.</a:t>
            </a:r>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78EC6042-07FF-5143-F113-0A97284671E9}"/>
              </a:ext>
            </a:extLst>
          </p:cNvPr>
          <p:cNvSpPr>
            <a:spLocks noGrp="1"/>
          </p:cNvSpPr>
          <p:nvPr>
            <p:ph type="sldNum" sz="quarter" idx="12"/>
          </p:nvPr>
        </p:nvSpPr>
        <p:spPr/>
        <p:txBody>
          <a:bodyPr/>
          <a:lstStyle/>
          <a:p>
            <a:fld id="{294A09A9-5501-47C1-A89A-A340965A2BE2}" type="slidenum">
              <a:rPr lang="en-US" smtClean="0"/>
              <a:pPr/>
              <a:t>12</a:t>
            </a:fld>
            <a:endParaRPr lang="en-US" dirty="0"/>
          </a:p>
        </p:txBody>
      </p:sp>
      <p:pic>
        <p:nvPicPr>
          <p:cNvPr id="5" name="Picture 4">
            <a:extLst>
              <a:ext uri="{FF2B5EF4-FFF2-40B4-BE49-F238E27FC236}">
                <a16:creationId xmlns:a16="http://schemas.microsoft.com/office/drawing/2014/main" xmlns="" id="{75680BAB-956A-F329-DEFA-E09CC0CF69D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0C113CA-8F1F-5D0B-9D0E-22F420DAF2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09583"/>
            <a:ext cx="1193399" cy="1228357"/>
          </a:xfrm>
          <a:prstGeom prst="rect">
            <a:avLst/>
          </a:prstGeom>
          <a:noFill/>
        </p:spPr>
      </p:pic>
    </p:spTree>
    <p:extLst>
      <p:ext uri="{BB962C8B-B14F-4D97-AF65-F5344CB8AC3E}">
        <p14:creationId xmlns:p14="http://schemas.microsoft.com/office/powerpoint/2010/main" val="271527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DEEE24-1EA3-27AD-743A-72FA207E4E1C}"/>
              </a:ext>
            </a:extLst>
          </p:cNvPr>
          <p:cNvSpPr>
            <a:spLocks noGrp="1"/>
          </p:cNvSpPr>
          <p:nvPr>
            <p:ph type="title"/>
          </p:nvPr>
        </p:nvSpPr>
        <p:spPr>
          <a:xfrm>
            <a:off x="874847" y="297986"/>
            <a:ext cx="9784080" cy="1508760"/>
          </a:xfrm>
        </p:spPr>
        <p:txBody>
          <a:bodyPr/>
          <a:lstStyle/>
          <a:p>
            <a:r>
              <a:rPr lang="ar-SA" sz="4000" b="1" dirty="0">
                <a:solidFill>
                  <a:srgbClr val="0D0D0D"/>
                </a:solidFill>
                <a:effectLst/>
                <a:latin typeface="time new romans"/>
                <a:ea typeface="time new romans"/>
                <a:cs typeface="B Titr" panose="00000700000000000000" pitchFamily="2" charset="-78"/>
              </a:rPr>
              <a:t>چند نکته مهم</a:t>
            </a:r>
            <a:r>
              <a:rPr lang="fa-IR" sz="4000" b="1" dirty="0">
                <a:solidFill>
                  <a:srgbClr val="0D0D0D"/>
                </a:solidFill>
                <a:effectLst/>
                <a:latin typeface="time new romans"/>
                <a:ea typeface="time new romans"/>
                <a:cs typeface="B Titr" panose="00000700000000000000" pitchFamily="2" charset="-78"/>
              </a:rPr>
              <a:t> </a:t>
            </a:r>
            <a:r>
              <a:rPr lang="ar-SA" sz="4000" b="1" dirty="0">
                <a:solidFill>
                  <a:srgbClr val="0D0D0D"/>
                </a:solidFill>
                <a:effectLst/>
                <a:latin typeface="time new romans"/>
                <a:ea typeface="time new romans"/>
                <a:cs typeface="B Titr" panose="00000700000000000000" pitchFamily="2" charset="-78"/>
              </a:rPr>
              <a:t>در ارتباط با </a:t>
            </a:r>
            <a:r>
              <a:rPr lang="ar-SA" sz="40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رژیم‌های غذایی گرم و سرد</a:t>
            </a:r>
            <a:endParaRPr lang="en-US" b="1" dirty="0">
              <a:cs typeface="B Titr" panose="00000700000000000000" pitchFamily="2" charset="-78"/>
            </a:endParaRPr>
          </a:p>
        </p:txBody>
      </p:sp>
      <p:sp>
        <p:nvSpPr>
          <p:cNvPr id="3" name="Content Placeholder 2">
            <a:extLst>
              <a:ext uri="{FF2B5EF4-FFF2-40B4-BE49-F238E27FC236}">
                <a16:creationId xmlns:a16="http://schemas.microsoft.com/office/drawing/2014/main" xmlns="" id="{BC27829B-A430-283E-ABBD-DAC7540DE860}"/>
              </a:ext>
            </a:extLst>
          </p:cNvPr>
          <p:cNvSpPr>
            <a:spLocks noGrp="1"/>
          </p:cNvSpPr>
          <p:nvPr>
            <p:ph idx="1"/>
          </p:nvPr>
        </p:nvSpPr>
        <p:spPr>
          <a:xfrm>
            <a:off x="0" y="2011680"/>
            <a:ext cx="11754677" cy="4206240"/>
          </a:xfrm>
        </p:spPr>
        <p:txBody>
          <a:bodyPr/>
          <a:lstStyle/>
          <a:p>
            <a:pPr marL="0" marR="0" algn="just"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در افرادی که دارای معده و دستگاه گوارش سرد هستند ولی مبتلا به نوعی بیماری گرم مانند کهیر شده‌اند</a:t>
            </a:r>
            <a:r>
              <a:rPr lang="fa-IR" sz="2400" dirty="0">
                <a:solidFill>
                  <a:srgbClr val="0D0D0D"/>
                </a:solidFill>
                <a:effectLst/>
                <a:latin typeface="time new romans"/>
                <a:ea typeface="time new romans"/>
                <a:cs typeface="B Nazanin" panose="00000400000000000000" pitchFamily="2" charset="-78"/>
              </a:rPr>
              <a:t>، </a:t>
            </a:r>
            <a:r>
              <a:rPr lang="ar-SA" sz="2400" dirty="0">
                <a:solidFill>
                  <a:srgbClr val="0D0D0D"/>
                </a:solidFill>
                <a:effectLst/>
                <a:latin typeface="time new romans"/>
                <a:ea typeface="time new romans"/>
                <a:cs typeface="B Nazanin" panose="00000400000000000000" pitchFamily="2" charset="-78"/>
              </a:rPr>
              <a:t>بهتر است به صورت ترکیبی از فهرست غذاهای گرم (بدون چاشنی­های بسیار گرم) و غذاهای سرد (که قبلاً با خوردن آن‌ها دچار تشدید علائم نشده‌است) مصرف کنند؛ </a:t>
            </a:r>
            <a:r>
              <a:rPr lang="fa-IR" sz="2400" dirty="0">
                <a:solidFill>
                  <a:srgbClr val="0D0D0D"/>
                </a:solidFill>
                <a:effectLst/>
                <a:latin typeface="time new romans"/>
                <a:ea typeface="time new romans"/>
                <a:cs typeface="B Nazanin" panose="00000400000000000000" pitchFamily="2" charset="-78"/>
              </a:rPr>
              <a:t>و </a:t>
            </a:r>
            <a:r>
              <a:rPr lang="ar-SA" sz="2400" dirty="0">
                <a:solidFill>
                  <a:srgbClr val="0D0D0D"/>
                </a:solidFill>
                <a:effectLst/>
                <a:latin typeface="time new romans"/>
                <a:ea typeface="time new romans"/>
                <a:cs typeface="B Nazanin" panose="00000400000000000000" pitchFamily="2" charset="-78"/>
              </a:rPr>
              <a:t>از داروهای سرد برای تکمیل اثر درمانی مورد انتظار استفاده کنند.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400" dirty="0">
                <a:solidFill>
                  <a:srgbClr val="0D0D0D"/>
                </a:solidFill>
                <a:effectLst/>
                <a:latin typeface="time new romans"/>
                <a:ea typeface="time new romans"/>
                <a:cs typeface="B Nazanin" panose="00000400000000000000" pitchFamily="2" charset="-78"/>
              </a:rPr>
              <a:t>در دوران بیماری از تنوع طلبی و پرخوری پرهیز شود</a:t>
            </a:r>
            <a:endParaRPr lang="fa-IR" sz="2400" dirty="0">
              <a:solidFill>
                <a:srgbClr val="0D0D0D"/>
              </a:solidFill>
              <a:effectLst/>
              <a:latin typeface="time new romans"/>
              <a:ea typeface="time new romans"/>
              <a:cs typeface="B Nazanin" panose="00000400000000000000" pitchFamily="2" charset="-78"/>
            </a:endParaRPr>
          </a:p>
          <a:p>
            <a:pPr algn="r" rtl="1"/>
            <a:r>
              <a:rPr lang="ar-SA" sz="2400" dirty="0">
                <a:solidFill>
                  <a:srgbClr val="0D0D0D"/>
                </a:solidFill>
                <a:effectLst/>
                <a:latin typeface="time new romans"/>
                <a:ea typeface="time new romans"/>
                <a:cs typeface="B Nazanin" panose="00000400000000000000" pitchFamily="2" charset="-78"/>
              </a:rPr>
              <a:t>غذاهای</a:t>
            </a:r>
            <a:r>
              <a:rPr lang="fa-IR" sz="2400" dirty="0">
                <a:solidFill>
                  <a:srgbClr val="0D0D0D"/>
                </a:solidFill>
                <a:latin typeface="time new romans"/>
                <a:ea typeface="time new romans"/>
                <a:cs typeface="B Nazanin" panose="00000400000000000000" pitchFamily="2" charset="-78"/>
              </a:rPr>
              <a:t>ی</a:t>
            </a:r>
            <a:r>
              <a:rPr lang="ar-SA" sz="2400" dirty="0">
                <a:solidFill>
                  <a:srgbClr val="0D0D0D"/>
                </a:solidFill>
                <a:effectLst/>
                <a:latin typeface="time new romans"/>
                <a:ea typeface="time new romans"/>
                <a:cs typeface="B Nazanin" panose="00000400000000000000" pitchFamily="2" charset="-78"/>
              </a:rPr>
              <a:t> انتخاب شود که بیمار به آن عادت دارد و با مصرف آن راحت است و برای او عارضه‌ای ایجاد نمی‌کند</a:t>
            </a:r>
            <a:endParaRPr lang="fa-IR" sz="2400" dirty="0">
              <a:solidFill>
                <a:srgbClr val="0D0D0D"/>
              </a:solidFill>
              <a:effectLst/>
              <a:latin typeface="time new romans"/>
              <a:ea typeface="time new romans"/>
              <a:cs typeface="B Nazanin" panose="00000400000000000000" pitchFamily="2" charset="-78"/>
            </a:endParaRPr>
          </a:p>
          <a:p>
            <a:pPr algn="r" rtl="1"/>
            <a:endParaRPr lang="en-US" dirty="0"/>
          </a:p>
        </p:txBody>
      </p:sp>
      <p:sp>
        <p:nvSpPr>
          <p:cNvPr id="4" name="Slide Number Placeholder 3">
            <a:extLst>
              <a:ext uri="{FF2B5EF4-FFF2-40B4-BE49-F238E27FC236}">
                <a16:creationId xmlns:a16="http://schemas.microsoft.com/office/drawing/2014/main" xmlns="" id="{79B0C832-C2A5-3D39-A0C3-43793E299637}"/>
              </a:ext>
            </a:extLst>
          </p:cNvPr>
          <p:cNvSpPr>
            <a:spLocks noGrp="1"/>
          </p:cNvSpPr>
          <p:nvPr>
            <p:ph type="sldNum" sz="quarter" idx="12"/>
          </p:nvPr>
        </p:nvSpPr>
        <p:spPr/>
        <p:txBody>
          <a:bodyPr/>
          <a:lstStyle/>
          <a:p>
            <a:fld id="{294A09A9-5501-47C1-A89A-A340965A2BE2}" type="slidenum">
              <a:rPr lang="en-US" smtClean="0"/>
              <a:pPr/>
              <a:t>120</a:t>
            </a:fld>
            <a:endParaRPr lang="en-US" dirty="0"/>
          </a:p>
        </p:txBody>
      </p:sp>
      <p:pic>
        <p:nvPicPr>
          <p:cNvPr id="5" name="Picture 4">
            <a:extLst>
              <a:ext uri="{FF2B5EF4-FFF2-40B4-BE49-F238E27FC236}">
                <a16:creationId xmlns:a16="http://schemas.microsoft.com/office/drawing/2014/main" xmlns="" id="{5ED5ED29-245C-5C39-F279-7D7CCD8C173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19DA9AC-8751-64E7-AF1F-67001CC4E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9635306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E7C26-F903-2A46-E7BA-5CD7969F6D6E}"/>
              </a:ext>
            </a:extLst>
          </p:cNvPr>
          <p:cNvSpPr>
            <a:spLocks noGrp="1"/>
          </p:cNvSpPr>
          <p:nvPr>
            <p:ph type="title"/>
          </p:nvPr>
        </p:nvSpPr>
        <p:spPr/>
        <p:txBody>
          <a:bodyPr/>
          <a:lstStyle/>
          <a:p>
            <a:r>
              <a:rPr lang="fa-IR" dirty="0">
                <a:solidFill>
                  <a:srgbClr val="0070C0"/>
                </a:solidFill>
                <a:cs typeface="B Titr" panose="00000700000000000000" pitchFamily="2" charset="-78"/>
              </a:rPr>
              <a:t>فصل دهم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E0B87790-3081-F33E-BC67-6533802C194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B376DB4B-F774-5EA9-B571-0861D569C7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24910425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38BF1-197C-82E5-9B21-F519C8ACAD04}"/>
              </a:ext>
            </a:extLst>
          </p:cNvPr>
          <p:cNvSpPr>
            <a:spLocks noGrp="1"/>
          </p:cNvSpPr>
          <p:nvPr>
            <p:ph type="title"/>
          </p:nvPr>
        </p:nvSpPr>
        <p:spPr>
          <a:xfrm>
            <a:off x="750430" y="381000"/>
            <a:ext cx="8401624" cy="3554896"/>
          </a:xfrm>
        </p:spPr>
        <p:txBody>
          <a:bodyPr/>
          <a:lstStyle/>
          <a:p>
            <a:pPr algn="ctr" rtl="1"/>
            <a:r>
              <a:rPr lang="ar-SA" sz="5400" dirty="0">
                <a:solidFill>
                  <a:schemeClr val="tx1"/>
                </a:solidFill>
                <a:effectLst/>
                <a:latin typeface="Calibri Light" panose="020F0302020204030204" pitchFamily="34" charset="0"/>
                <a:ea typeface="Times New Roman" panose="02020603050405020304" pitchFamily="18" charset="0"/>
                <a:cs typeface="B Titr" panose="00000700000000000000" pitchFamily="2" charset="-78"/>
              </a:rPr>
              <a:t>تدابیر حفظ سلامتی </a:t>
            </a:r>
            <a:r>
              <a:rPr lang="en-US" sz="5400" dirty="0">
                <a:solidFill>
                  <a:schemeClr val="tx1"/>
                </a:solidFill>
                <a:effectLst/>
                <a:latin typeface="Calibri Light" panose="020F0302020204030204" pitchFamily="34" charset="0"/>
                <a:ea typeface="Times New Roman" panose="02020603050405020304" pitchFamily="18" charset="0"/>
                <a:cs typeface="B Titr" panose="00000700000000000000" pitchFamily="2" charset="-78"/>
              </a:rPr>
              <a:t/>
            </a:r>
            <a:br>
              <a:rPr lang="en-US" sz="5400" dirty="0">
                <a:solidFill>
                  <a:schemeClr val="tx1"/>
                </a:solidFill>
                <a:effectLst/>
                <a:latin typeface="Calibri Light" panose="020F0302020204030204" pitchFamily="34" charset="0"/>
                <a:ea typeface="Times New Roman" panose="02020603050405020304" pitchFamily="18" charset="0"/>
                <a:cs typeface="B Titr" panose="00000700000000000000" pitchFamily="2" charset="-78"/>
              </a:rPr>
            </a:br>
            <a:r>
              <a:rPr lang="ar-SA" sz="5400" dirty="0">
                <a:solidFill>
                  <a:schemeClr val="tx1"/>
                </a:solidFill>
                <a:effectLst/>
                <a:latin typeface="Calibri Light" panose="020F0302020204030204" pitchFamily="34" charset="0"/>
                <a:ea typeface="Times New Roman" panose="02020603050405020304" pitchFamily="18" charset="0"/>
                <a:cs typeface="B Titr" panose="00000700000000000000" pitchFamily="2" charset="-78"/>
              </a:rPr>
              <a:t>در کبد چرب، فشار خون و دیابت</a:t>
            </a:r>
            <a:endParaRPr lang="en-US" sz="5400" dirty="0">
              <a:solidFill>
                <a:schemeClr val="tx1"/>
              </a:solidFill>
            </a:endParaRPr>
          </a:p>
        </p:txBody>
      </p:sp>
      <p:pic>
        <p:nvPicPr>
          <p:cNvPr id="3" name="Picture 2">
            <a:extLst>
              <a:ext uri="{FF2B5EF4-FFF2-40B4-BE49-F238E27FC236}">
                <a16:creationId xmlns:a16="http://schemas.microsoft.com/office/drawing/2014/main" xmlns="" id="{7B2E0889-796B-30F7-D50A-48B4D51A0BA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915680" y="4976526"/>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40D23D1B-8DFE-C04A-6D50-067FBE9944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67748"/>
            <a:ext cx="1193399" cy="1228357"/>
          </a:xfrm>
          <a:prstGeom prst="rect">
            <a:avLst/>
          </a:prstGeom>
          <a:noFill/>
        </p:spPr>
      </p:pic>
      <p:sp>
        <p:nvSpPr>
          <p:cNvPr id="5" name="Slide Number Placeholder 4">
            <a:extLst>
              <a:ext uri="{FF2B5EF4-FFF2-40B4-BE49-F238E27FC236}">
                <a16:creationId xmlns:a16="http://schemas.microsoft.com/office/drawing/2014/main" xmlns="" id="{75050BD9-8642-E1C4-7F39-85C6A816DB17}"/>
              </a:ext>
            </a:extLst>
          </p:cNvPr>
          <p:cNvSpPr>
            <a:spLocks noGrp="1"/>
          </p:cNvSpPr>
          <p:nvPr>
            <p:ph type="sldNum" sz="quarter" idx="12"/>
          </p:nvPr>
        </p:nvSpPr>
        <p:spPr/>
        <p:txBody>
          <a:bodyPr/>
          <a:lstStyle/>
          <a:p>
            <a:fld id="{294A09A9-5501-47C1-A89A-A340965A2BE2}" type="slidenum">
              <a:rPr lang="en-US" smtClean="0"/>
              <a:pPr/>
              <a:t>122</a:t>
            </a:fld>
            <a:endParaRPr lang="en-US" dirty="0"/>
          </a:p>
        </p:txBody>
      </p:sp>
    </p:spTree>
    <p:extLst>
      <p:ext uri="{BB962C8B-B14F-4D97-AF65-F5344CB8AC3E}">
        <p14:creationId xmlns:p14="http://schemas.microsoft.com/office/powerpoint/2010/main" val="34618412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04C48-B35A-7420-335D-15B867178E27}"/>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38F04CC1-FE19-EB19-76FE-2940745C6E28}"/>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در مبتلایان به کبد چرب، توصیه‌ها و رژیم غذایی مناسب تجویز کنیم.</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در مبتلایان به فشار خون بالا، توصیه‌ها و رژیم غذایی مناسب تجویز کنیم.</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در مبتلایان به </a:t>
            </a:r>
            <a:r>
              <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دیابت، </a:t>
            </a:r>
            <a:r>
              <a:rPr lang="fa-IR" sz="20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توصیه‌ها</a:t>
            </a:r>
            <a:r>
              <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و </a:t>
            </a: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رژیم غذایی مناسب تجویز کنیم</a:t>
            </a:r>
            <a:endParaRPr lang="en-US" sz="2000" dirty="0">
              <a:cs typeface="B Nazanin" panose="00000400000000000000" pitchFamily="2" charset="-78"/>
            </a:endParaRPr>
          </a:p>
        </p:txBody>
      </p:sp>
      <p:pic>
        <p:nvPicPr>
          <p:cNvPr id="6" name="Picture 5">
            <a:extLst>
              <a:ext uri="{FF2B5EF4-FFF2-40B4-BE49-F238E27FC236}">
                <a16:creationId xmlns:a16="http://schemas.microsoft.com/office/drawing/2014/main" xmlns="" id="{9AC294E3-99FA-C9B9-3761-7C1A8B328A1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D3860B49-F444-D57B-5E47-304E477D9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21643455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2B761-3F01-A51A-1100-5F18459051DD}"/>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err="1">
                <a:solidFill>
                  <a:srgbClr val="000000"/>
                </a:solidFill>
                <a:effectLst/>
                <a:latin typeface="Cambria" panose="02040503050406030204" pitchFamily="18" charset="0"/>
                <a:ea typeface="Cambria" panose="02040503050406030204" pitchFamily="18" charset="0"/>
                <a:cs typeface="B Titr" panose="00000700000000000000" pitchFamily="2" charset="-78"/>
              </a:rPr>
              <a:t>توصیه‌های</a:t>
            </a:r>
            <a:r>
              <a:rPr lang="fa-IR" sz="40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طب ایرانی در </a:t>
            </a:r>
            <a:r>
              <a:rPr lang="ar-SA" sz="40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کبد چرب</a:t>
            </a:r>
            <a:r>
              <a:rPr lang="en-US" sz="3200" dirty="0">
                <a:effectLst/>
                <a:latin typeface="Calibri" panose="020F0502020204030204" pitchFamily="34" charset="0"/>
                <a:ea typeface="Calibri" panose="020F0502020204030204" pitchFamily="34" charset="0"/>
                <a:cs typeface="B Titr" panose="00000700000000000000" pitchFamily="2" charset="-78"/>
              </a:rPr>
              <a:t/>
            </a:r>
            <a:br>
              <a:rPr lang="en-US" sz="3200" dirty="0">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3A66EAB1-4B18-3D71-8191-18DB6905DCAD}"/>
              </a:ext>
            </a:extLst>
          </p:cNvPr>
          <p:cNvSpPr>
            <a:spLocks noGrp="1"/>
          </p:cNvSpPr>
          <p:nvPr>
            <p:ph idx="1"/>
          </p:nvPr>
        </p:nvSpPr>
        <p:spPr/>
        <p:txBody>
          <a:bodyPr/>
          <a:lstStyle/>
          <a:p>
            <a:pPr marL="0" marR="0" indent="0" algn="just" rtl="1">
              <a:lnSpc>
                <a:spcPct val="107000"/>
              </a:lnSpc>
              <a:spcBef>
                <a:spcPts val="0"/>
              </a:spcBef>
              <a:spcAft>
                <a:spcPts val="0"/>
              </a:spcAft>
              <a:buNone/>
            </a:pPr>
            <a:r>
              <a:rPr lang="ar-SA" sz="2400" dirty="0">
                <a:effectLst/>
                <a:latin typeface="Calibri" panose="020F0502020204030204" pitchFamily="34" charset="0"/>
                <a:ea typeface="Calibri" panose="020F0502020204030204" pitchFamily="34" charset="0"/>
                <a:cs typeface="B Nazanin" panose="00000400000000000000" pitchFamily="2" charset="-78"/>
              </a:rPr>
              <a:t>سیر بیماری کبدچرب،</a:t>
            </a:r>
            <a:r>
              <a:rPr lang="fa-IR" sz="2400" dirty="0">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با انواعی از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سوءمزاج‌های مادی کبد، </a:t>
            </a:r>
            <a:endPar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سُدّه (تنگ شدن مجاری</a:t>
            </a: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نوعی انسداد نسبی است)،</a:t>
            </a:r>
            <a:endPar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اورام کبد (معادل التهاب)، </a:t>
            </a:r>
            <a:endPar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ضعف کبد </a:t>
            </a:r>
            <a:endPar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و سوءالقنیه (نوعی سوءالمزاج و نارسایی کبدی) </a:t>
            </a:r>
            <a:r>
              <a:rPr lang="ar-SA" sz="2400" dirty="0">
                <a:effectLst/>
                <a:latin typeface="Calibri" panose="020F0502020204030204" pitchFamily="34" charset="0"/>
                <a:ea typeface="Calibri" panose="020F0502020204030204" pitchFamily="34" charset="0"/>
                <a:cs typeface="B Nazanin" panose="00000400000000000000" pitchFamily="2" charset="-78"/>
              </a:rPr>
              <a:t>تا حد زیادی انطباق 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06DFC623-86CA-CF27-03C6-CBB9D94E0A00}"/>
              </a:ext>
            </a:extLst>
          </p:cNvPr>
          <p:cNvSpPr>
            <a:spLocks noGrp="1"/>
          </p:cNvSpPr>
          <p:nvPr>
            <p:ph type="sldNum" sz="quarter" idx="12"/>
          </p:nvPr>
        </p:nvSpPr>
        <p:spPr/>
        <p:txBody>
          <a:bodyPr/>
          <a:lstStyle/>
          <a:p>
            <a:fld id="{294A09A9-5501-47C1-A89A-A340965A2BE2}" type="slidenum">
              <a:rPr lang="en-US" smtClean="0"/>
              <a:pPr/>
              <a:t>124</a:t>
            </a:fld>
            <a:endParaRPr lang="en-US" dirty="0"/>
          </a:p>
        </p:txBody>
      </p:sp>
      <p:pic>
        <p:nvPicPr>
          <p:cNvPr id="5" name="Picture 4">
            <a:extLst>
              <a:ext uri="{FF2B5EF4-FFF2-40B4-BE49-F238E27FC236}">
                <a16:creationId xmlns:a16="http://schemas.microsoft.com/office/drawing/2014/main" xmlns="" id="{A75D54F0-96F2-0FC9-E3E6-E890BE81339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96E25AFC-B6A4-3FAC-EE0C-D60C62DE29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6658633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1FEF6-FD71-B514-191A-D943EF3A379A}"/>
              </a:ext>
            </a:extLst>
          </p:cNvPr>
          <p:cNvSpPr>
            <a:spLocks noGrp="1"/>
          </p:cNvSpPr>
          <p:nvPr>
            <p:ph type="title"/>
          </p:nvPr>
        </p:nvSpPr>
        <p:spPr>
          <a:xfrm>
            <a:off x="-629337" y="473977"/>
            <a:ext cx="12192000" cy="1508760"/>
          </a:xfrm>
        </p:spPr>
        <p:txBody>
          <a:bodyPr>
            <a:normAutofit/>
          </a:bodyPr>
          <a:lstStyle/>
          <a:p>
            <a:pPr marL="0" marR="0" lvl="0" indent="-182880" algn="ctr" defTabSz="914400" rtl="1" eaLnBrk="1" fontAlgn="auto" latinLnBrk="0" hangingPunct="1">
              <a:lnSpc>
                <a:spcPct val="107000"/>
              </a:lnSpc>
              <a:spcBef>
                <a:spcPts val="0"/>
              </a:spcBef>
              <a:spcAft>
                <a:spcPts val="0"/>
              </a:spcAft>
              <a:tabLst/>
              <a:defRPr/>
            </a:pPr>
            <a:r>
              <a:rPr kumimoji="0" lang="ar-SA" sz="36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مهم‌ترین جزء درمان، اصلاح سبک زندگی </a:t>
            </a:r>
            <a:r>
              <a:rPr kumimoji="0" lang="fa-IR" sz="36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a:t>
            </a:r>
            <a:r>
              <a:rPr kumimoji="0" lang="ar-SA" sz="36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اصلاح هضم و گوارش</a:t>
            </a:r>
            <a:r>
              <a:rPr kumimoji="0" lang="fa-IR" sz="36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a:t>
            </a:r>
            <a:endParaRPr lang="en-US" sz="36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C7E1B77-F265-E36F-09ED-82D52C3593EC}"/>
              </a:ext>
            </a:extLst>
          </p:cNvPr>
          <p:cNvSpPr>
            <a:spLocks noGrp="1"/>
          </p:cNvSpPr>
          <p:nvPr>
            <p:ph idx="1"/>
          </p:nvPr>
        </p:nvSpPr>
        <p:spPr>
          <a:xfrm>
            <a:off x="-119270" y="1806746"/>
            <a:ext cx="11724461" cy="4206240"/>
          </a:xfrm>
        </p:spPr>
        <p:txBody>
          <a:bodyPr>
            <a:normAutofit/>
          </a:bodyPr>
          <a:lstStyle/>
          <a:p>
            <a:pPr marL="342900" marR="0" lvl="0" indent="-342900" algn="just" rtl="1">
              <a:lnSpc>
                <a:spcPct val="107000"/>
              </a:lnSpc>
              <a:spcBef>
                <a:spcPts val="0"/>
              </a:spcBef>
              <a:spcAft>
                <a:spcPts val="0"/>
              </a:spcAft>
              <a:buFont typeface="Wingdings" panose="05000000000000000000" pitchFamily="2"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خوب جویدن غذا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منظم غذا خوردن</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پرخوری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خوردن غذا قبل از هضم کامل وعده قبلی (حداقل 4-6 ساعت زمان لازم است).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خوردن غذا در حالت آرامش و پرهیز از تماشای تلویزیون حین صرف غذا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Wingdings" panose="05000000000000000000" pitchFamily="2"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استحمام و یا فعالیت بدنی بلافاصله بعد از غذا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4BFAF5C9-5BB2-3E6B-5A82-445B6789A2DE}"/>
              </a:ext>
            </a:extLst>
          </p:cNvPr>
          <p:cNvSpPr>
            <a:spLocks noGrp="1"/>
          </p:cNvSpPr>
          <p:nvPr>
            <p:ph type="sldNum" sz="quarter" idx="12"/>
          </p:nvPr>
        </p:nvSpPr>
        <p:spPr/>
        <p:txBody>
          <a:bodyPr/>
          <a:lstStyle/>
          <a:p>
            <a:fld id="{294A09A9-5501-47C1-A89A-A340965A2BE2}" type="slidenum">
              <a:rPr lang="en-US" smtClean="0"/>
              <a:pPr/>
              <a:t>125</a:t>
            </a:fld>
            <a:endParaRPr lang="en-US" dirty="0"/>
          </a:p>
        </p:txBody>
      </p:sp>
      <p:pic>
        <p:nvPicPr>
          <p:cNvPr id="5" name="Picture 4">
            <a:extLst>
              <a:ext uri="{FF2B5EF4-FFF2-40B4-BE49-F238E27FC236}">
                <a16:creationId xmlns:a16="http://schemas.microsoft.com/office/drawing/2014/main" xmlns="" id="{765295FC-69FA-8E0B-FF01-0B3982A4144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B2E9288-A523-9290-239A-330B75AB15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6057922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DA555-6EF3-40D3-2E5F-62989F3C4C37}"/>
              </a:ext>
            </a:extLst>
          </p:cNvPr>
          <p:cNvSpPr>
            <a:spLocks noGrp="1"/>
          </p:cNvSpPr>
          <p:nvPr>
            <p:ph type="title"/>
          </p:nvPr>
        </p:nvSpPr>
        <p:spPr>
          <a:xfrm>
            <a:off x="-12101" y="502920"/>
            <a:ext cx="10671028" cy="1508760"/>
          </a:xfrm>
        </p:spPr>
        <p:txBody>
          <a:bodyPr/>
          <a:lstStyle/>
          <a:p>
            <a:pPr algn="ctr"/>
            <a:r>
              <a:rPr kumimoji="0" lang="ar-SA" sz="3600"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مهم‌ترین جزء درمان، اصلاح سبک زندگی </a:t>
            </a:r>
            <a:r>
              <a:rPr kumimoji="0" lang="fa-IR" sz="3600"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a:t>
            </a:r>
            <a:r>
              <a:rPr kumimoji="0" lang="ar-SA" sz="3600"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اصلاح هضم و گوارش</a:t>
            </a:r>
            <a:r>
              <a:rPr kumimoji="0" lang="fa-IR" sz="3600"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a:t>
            </a:r>
            <a:endParaRPr lang="en-US" dirty="0"/>
          </a:p>
        </p:txBody>
      </p:sp>
      <p:sp>
        <p:nvSpPr>
          <p:cNvPr id="3" name="Content Placeholder 2">
            <a:extLst>
              <a:ext uri="{FF2B5EF4-FFF2-40B4-BE49-F238E27FC236}">
                <a16:creationId xmlns:a16="http://schemas.microsoft.com/office/drawing/2014/main" xmlns="" id="{F7657BE3-7CB8-EFF6-DE5A-38397F63E11D}"/>
              </a:ext>
            </a:extLst>
          </p:cNvPr>
          <p:cNvSpPr>
            <a:spLocks noGrp="1"/>
          </p:cNvSpPr>
          <p:nvPr>
            <p:ph idx="1"/>
          </p:nvPr>
        </p:nvSpPr>
        <p:spPr/>
        <p:txBody>
          <a:bodyPr/>
          <a:lstStyle/>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خوردن غذا فقط در هنگام گرسنگی (نه از روی عادت)</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دست کشیدن از غذا قبل از سیری کامل</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پرهیز از نوشیدن مایعات بخصوص مایعات بسیار سرد نیم ساعت قبل از غذا، حین غذا و تا 1-2 ساعت بعد از غذا (درصورت عطش زیاد، نوشیدن جرعه جرعة مقدار کمی آب)</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پرهیز از نوشیدن آب بین خواب، ناشتا، در حال ورزش و بلافاصله بعد از ورزش و کار سنگین، استحمام و رابطه جنسی (۸)</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ورزش منظم روزانه (شدت و مدت ورزش بر اساس شرایط فرد تعیین می‌شود).</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2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خوردن شام در ساعات ابتدایی شب و خوابیدن تا قبل از ساعت ده شب</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C22C589E-8790-63D3-A924-C3024F9EF832}"/>
              </a:ext>
            </a:extLst>
          </p:cNvPr>
          <p:cNvSpPr>
            <a:spLocks noGrp="1"/>
          </p:cNvSpPr>
          <p:nvPr>
            <p:ph type="sldNum" sz="quarter" idx="12"/>
          </p:nvPr>
        </p:nvSpPr>
        <p:spPr/>
        <p:txBody>
          <a:bodyPr/>
          <a:lstStyle/>
          <a:p>
            <a:fld id="{294A09A9-5501-47C1-A89A-A340965A2BE2}" type="slidenum">
              <a:rPr lang="en-US" smtClean="0"/>
              <a:pPr/>
              <a:t>126</a:t>
            </a:fld>
            <a:endParaRPr lang="en-US" dirty="0"/>
          </a:p>
        </p:txBody>
      </p:sp>
      <p:pic>
        <p:nvPicPr>
          <p:cNvPr id="5" name="Picture 4">
            <a:extLst>
              <a:ext uri="{FF2B5EF4-FFF2-40B4-BE49-F238E27FC236}">
                <a16:creationId xmlns:a16="http://schemas.microsoft.com/office/drawing/2014/main" xmlns="" id="{6A0A6D68-A28E-C5C8-8E1D-FB9BA8D9AD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38FA6099-DDC4-C848-D3E2-4A1C4C895D23}"/>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4433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2AEB1-FD41-EF30-0A23-BF2FC78AC27E}"/>
              </a:ext>
            </a:extLst>
          </p:cNvPr>
          <p:cNvSpPr>
            <a:spLocks noGrp="1"/>
          </p:cNvSpPr>
          <p:nvPr>
            <p:ph type="title"/>
          </p:nvPr>
        </p:nvSpPr>
        <p:spPr/>
        <p:txBody>
          <a:bodyPr/>
          <a:lstStyle/>
          <a:p>
            <a:pPr algn="ctr" rtl="1"/>
            <a:r>
              <a:rPr lang="ar-SA" sz="40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تدابیر و پرهیزات کلی و عمومی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8CF02CF3-C17D-8AFF-06B9-BA2607DECA70}"/>
              </a:ext>
            </a:extLst>
          </p:cNvPr>
          <p:cNvSpPr>
            <a:spLocks noGrp="1"/>
          </p:cNvSpPr>
          <p:nvPr>
            <p:ph idx="1"/>
          </p:nvPr>
        </p:nvSpPr>
        <p:spPr>
          <a:xfrm>
            <a:off x="119270" y="1892411"/>
            <a:ext cx="11535449" cy="4206240"/>
          </a:xfrm>
        </p:spPr>
        <p:txBody>
          <a:bodyPr/>
          <a:lstStyle/>
          <a:p>
            <a:pPr marL="742950" marR="0" lvl="1" indent="-285750" algn="just" rtl="1">
              <a:lnSpc>
                <a:spcPct val="107000"/>
              </a:lnSpc>
              <a:spcBef>
                <a:spcPts val="0"/>
              </a:spcBef>
              <a:spcAft>
                <a:spcPts val="0"/>
              </a:spcAft>
              <a:buFont typeface="Arial" panose="020B0604020202020204" pitchFamily="34" charset="0"/>
              <a:buChar char="▪"/>
            </a:pPr>
            <a:r>
              <a:rPr lang="ar-SA" sz="2400" b="1" dirty="0">
                <a:solidFill>
                  <a:srgbClr val="FFFF00"/>
                </a:solidFill>
                <a:effectLst/>
                <a:latin typeface="Noto Sans Symbols"/>
                <a:ea typeface="Noto Sans Symbols"/>
                <a:cs typeface="B Nazanin" panose="00000400000000000000" pitchFamily="2" charset="-78"/>
              </a:rPr>
              <a:t>پرهیزات</a:t>
            </a:r>
            <a:r>
              <a:rPr lang="ar-SA" sz="2400" dirty="0">
                <a:effectLst/>
                <a:latin typeface="Noto Sans Symbols"/>
                <a:ea typeface="Noto Sans Symbols"/>
                <a:cs typeface="B Nazanin" panose="00000400000000000000" pitchFamily="2" charset="-78"/>
              </a:rPr>
              <a:t>: </a:t>
            </a:r>
            <a:r>
              <a:rPr lang="ar-SA" sz="2400" dirty="0">
                <a:solidFill>
                  <a:schemeClr val="bg1"/>
                </a:solidFill>
                <a:effectLst/>
                <a:latin typeface="Noto Sans Symbols"/>
                <a:ea typeface="Noto Sans Symbols"/>
                <a:cs typeface="B Nazanin" panose="00000400000000000000" pitchFamily="2" charset="-78"/>
              </a:rPr>
              <a:t>غذاهای غلیظ مانند هلیم، کله پاچه، </a:t>
            </a:r>
            <a:r>
              <a:rPr lang="fa-IR" sz="2400" dirty="0">
                <a:solidFill>
                  <a:schemeClr val="bg1"/>
                </a:solidFill>
                <a:effectLst/>
                <a:latin typeface="Noto Sans Symbols"/>
                <a:ea typeface="Noto Sans Symbols"/>
                <a:cs typeface="B Nazanin" panose="00000400000000000000" pitchFamily="2" charset="-78"/>
              </a:rPr>
              <a:t>و....</a:t>
            </a:r>
            <a:r>
              <a:rPr lang="ar-SA" sz="2400" dirty="0">
                <a:solidFill>
                  <a:schemeClr val="bg1"/>
                </a:solidFill>
                <a:effectLst/>
                <a:latin typeface="Noto Sans Symbols"/>
                <a:ea typeface="Noto Sans Symbols"/>
                <a:cs typeface="B Nazanin" panose="00000400000000000000" pitchFamily="2" charset="-78"/>
              </a:rPr>
              <a:t>غذاهای شور و پر ادویه، غذاهای سرخ شده در روغن، مصرف زیاد قند، شکر، شهد مربا، عسل و شربت</a:t>
            </a:r>
            <a:endParaRPr lang="fa-IR" sz="2400" dirty="0">
              <a:solidFill>
                <a:schemeClr val="bg1"/>
              </a:solidFill>
              <a:effectLst/>
              <a:latin typeface="Noto Sans Symbols"/>
              <a:ea typeface="Noto Sans Symbols"/>
              <a:cs typeface="B Nazanin" panose="00000400000000000000" pitchFamily="2" charset="-78"/>
            </a:endParaRPr>
          </a:p>
          <a:p>
            <a:pPr marL="742950" marR="0" lvl="1" indent="-285750" algn="just" rtl="1">
              <a:lnSpc>
                <a:spcPct val="107000"/>
              </a:lnSpc>
              <a:spcBef>
                <a:spcPts val="0"/>
              </a:spcBef>
              <a:spcAft>
                <a:spcPts val="0"/>
              </a:spcAft>
              <a:buFont typeface="Arial" panose="020B0604020202020204" pitchFamily="34" charset="0"/>
              <a:buChar char="▪"/>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توصیه‌ها: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کم کردن حجم غذا ، جایگزینی روغن مصرفی با روغن زیتون، مصرف معتدل میوه‌هایی نظیر انار، سیب ، زیتون، کبر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جوارش آمله، انجیر خیس خورده یا خاکشیر دم کشیده در آب جوش در صورت وجود یبوست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just" rtl="1">
              <a:lnSpc>
                <a:spcPct val="107000"/>
              </a:lnSpc>
              <a:spcBef>
                <a:spcPts val="0"/>
              </a:spcBef>
              <a:spcAft>
                <a:spcPts val="0"/>
              </a:spcAft>
              <a:buFont typeface="Arial" panose="020B0604020202020204" pitchFamily="34" charset="0"/>
              <a:buChar char="▪"/>
            </a:pPr>
            <a:endParaRPr lang="fa-IR" sz="2400" dirty="0">
              <a:effectLst/>
              <a:latin typeface="Noto Sans Symbols"/>
              <a:ea typeface="Noto Sans Symbols"/>
              <a:cs typeface="Noto Sans Symbols"/>
            </a:endParaRPr>
          </a:p>
          <a:p>
            <a:pPr marL="742950" marR="0" lvl="1" indent="-285750" algn="just" rtl="1">
              <a:lnSpc>
                <a:spcPct val="107000"/>
              </a:lnSpc>
              <a:spcBef>
                <a:spcPts val="0"/>
              </a:spcBef>
              <a:spcAft>
                <a:spcPts val="0"/>
              </a:spcAft>
              <a:buFont typeface="Arial" panose="020B0604020202020204" pitchFamily="34" charset="0"/>
              <a:buChar char="▪"/>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مفردات گیاهی </a:t>
            </a: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با </a:t>
            </a: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اثربخشی بر بیماری کبد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بومادران، اسارون، زرشک، افتیمون، افسنتین، کاسنی، کنگر فرنگی، شاهتره، شیرین‌بیان، زیتون، بارهنگ، خارمریم، انیسون، عناب، تمر هندی، تخم گشنیز، تخم کاهو، ریشه ریوند، سنا و برگ آویشن</a:t>
            </a:r>
            <a:endParaRPr lang="en-US" sz="2400" dirty="0">
              <a:solidFill>
                <a:schemeClr val="bg1"/>
              </a:solidFill>
              <a:effectLst/>
              <a:latin typeface="Noto Sans Symbols"/>
              <a:ea typeface="Noto Sans Symbols"/>
              <a:cs typeface="Noto Sans Symbols"/>
            </a:endParaRPr>
          </a:p>
          <a:p>
            <a:pPr algn="r" rtl="1"/>
            <a:endParaRPr lang="en-US" dirty="0"/>
          </a:p>
        </p:txBody>
      </p:sp>
      <p:sp>
        <p:nvSpPr>
          <p:cNvPr id="4" name="Slide Number Placeholder 3">
            <a:extLst>
              <a:ext uri="{FF2B5EF4-FFF2-40B4-BE49-F238E27FC236}">
                <a16:creationId xmlns:a16="http://schemas.microsoft.com/office/drawing/2014/main" xmlns="" id="{F86B1269-5372-2FEA-3042-F3AEC545BFD6}"/>
              </a:ext>
            </a:extLst>
          </p:cNvPr>
          <p:cNvSpPr>
            <a:spLocks noGrp="1"/>
          </p:cNvSpPr>
          <p:nvPr>
            <p:ph type="sldNum" sz="quarter" idx="12"/>
          </p:nvPr>
        </p:nvSpPr>
        <p:spPr/>
        <p:txBody>
          <a:bodyPr/>
          <a:lstStyle/>
          <a:p>
            <a:fld id="{294A09A9-5501-47C1-A89A-A340965A2BE2}" type="slidenum">
              <a:rPr lang="en-US" smtClean="0"/>
              <a:pPr/>
              <a:t>127</a:t>
            </a:fld>
            <a:endParaRPr lang="en-US" dirty="0"/>
          </a:p>
        </p:txBody>
      </p:sp>
      <p:pic>
        <p:nvPicPr>
          <p:cNvPr id="5" name="Picture 4">
            <a:extLst>
              <a:ext uri="{FF2B5EF4-FFF2-40B4-BE49-F238E27FC236}">
                <a16:creationId xmlns:a16="http://schemas.microsoft.com/office/drawing/2014/main" xmlns="" id="{A0B09191-AFA3-507E-E1DF-B7B59D99AE6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061C5DBB-A7F2-F170-DF9D-22A0C45E1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112984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9F4E1-CD13-6117-590F-9148E18E7543}"/>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err="1">
                <a:solidFill>
                  <a:srgbClr val="000000"/>
                </a:solidFill>
                <a:effectLst/>
                <a:latin typeface="Cambria" panose="02040503050406030204" pitchFamily="18" charset="0"/>
                <a:ea typeface="Cambria" panose="02040503050406030204" pitchFamily="18" charset="0"/>
                <a:cs typeface="B Titr" panose="00000700000000000000" pitchFamily="2" charset="-78"/>
              </a:rPr>
              <a:t>توصیه‌های</a:t>
            </a:r>
            <a:r>
              <a:rPr lang="fa-IR" sz="40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طب ایرانی در </a:t>
            </a:r>
            <a:r>
              <a:rPr lang="ar-SA" sz="40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فشار خون بالا</a:t>
            </a:r>
            <a:r>
              <a:rPr lang="en-US" sz="3200" dirty="0">
                <a:effectLst/>
                <a:latin typeface="Calibri" panose="020F0502020204030204" pitchFamily="34" charset="0"/>
                <a:ea typeface="Calibri" panose="020F0502020204030204" pitchFamily="34" charset="0"/>
                <a:cs typeface="B Titr" panose="00000700000000000000" pitchFamily="2" charset="-78"/>
              </a:rPr>
              <a:t/>
            </a:r>
            <a:br>
              <a:rPr lang="en-US" sz="3200" dirty="0">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3F7B5AA4-4168-6FAA-0BC1-E9370AEB18A2}"/>
              </a:ext>
            </a:extLst>
          </p:cNvPr>
          <p:cNvSpPr>
            <a:spLocks noGrp="1"/>
          </p:cNvSpPr>
          <p:nvPr>
            <p:ph idx="1"/>
          </p:nvPr>
        </p:nvSpPr>
        <p:spPr>
          <a:xfrm>
            <a:off x="0" y="1792936"/>
            <a:ext cx="11489635" cy="4424984"/>
          </a:xfrm>
        </p:spPr>
        <p:txBody>
          <a:bodyPr>
            <a:normAutofit/>
          </a:bodyPr>
          <a:lstStyle/>
          <a:p>
            <a:pPr marL="0" indent="0" algn="r" rtl="1">
              <a:buNone/>
            </a:pPr>
            <a:r>
              <a:rPr lang="ar-SA" sz="24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rPr>
              <a:t>اصلاح سبک زندگی </a:t>
            </a:r>
            <a:endParaRPr lang="fa-IR" sz="2400" b="1" dirty="0">
              <a:solidFill>
                <a:srgbClr val="C0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ورزش و فعالیت بدنی: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بسته به شرایط بيمار</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از یک ماساژ ملایم بدن در سالمندان با بیماری‌های شدید تا پیاده‌روی تند یا دویدن آرام، شنا و دوچرخه سواری به طور منظّم و حدّاقل هفته‌ای سه جلسه سی دقیقه‌ای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اصلاح الگوی خواب:</a:t>
            </a:r>
            <a:r>
              <a:rPr lang="ar-SA" sz="240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خواب منظم، کافی و به موقع و پرهیز از بیداری شبانه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0"/>
              </a:spcAft>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توجه به حالات روحی</a:t>
            </a:r>
            <a:r>
              <a:rPr lang="ar-SA"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تا حد ممکن از عوامل استرس زا پرهیز شود و حتما مشکلات روحی بیمار</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(بخصوص استرس و عصبانیت)</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درمان شود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تنفس‌های عمیق شکمی و ماساژ کمک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می</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کند.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رفع یبوست:</a:t>
            </a:r>
            <a:r>
              <a:rPr lang="ar-SA" sz="2400"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برقراری دفع مناسب با تدابیر غذایی و دارویی مناسب در این بیماران بسیار مهم و ضروری است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کاهش وزن</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فشار خون در افراد دارای اضافه وزن به ویژه کسانی که چاقی شکمی دارند شایع‌تر است،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باید با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یک برنامه غذایی مناسب همراه با فعالیت بدنی به کاهش وزن منطقی اقدام کرد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A165DA81-0916-3C3B-8D1A-8D1D41E027AF}"/>
              </a:ext>
            </a:extLst>
          </p:cNvPr>
          <p:cNvSpPr>
            <a:spLocks noGrp="1"/>
          </p:cNvSpPr>
          <p:nvPr>
            <p:ph type="sldNum" sz="quarter" idx="12"/>
          </p:nvPr>
        </p:nvSpPr>
        <p:spPr/>
        <p:txBody>
          <a:bodyPr/>
          <a:lstStyle/>
          <a:p>
            <a:fld id="{294A09A9-5501-47C1-A89A-A340965A2BE2}" type="slidenum">
              <a:rPr lang="en-US" smtClean="0"/>
              <a:pPr/>
              <a:t>128</a:t>
            </a:fld>
            <a:endParaRPr lang="en-US" dirty="0"/>
          </a:p>
        </p:txBody>
      </p:sp>
      <p:pic>
        <p:nvPicPr>
          <p:cNvPr id="5" name="Picture 4">
            <a:extLst>
              <a:ext uri="{FF2B5EF4-FFF2-40B4-BE49-F238E27FC236}">
                <a16:creationId xmlns:a16="http://schemas.microsoft.com/office/drawing/2014/main" xmlns="" id="{2EF4B911-036E-BDA0-441A-06D9D62698E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D3EAEC4-2591-85EF-DAD5-C8BE706BC2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3252720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D589A-0AB7-900B-89FB-B541F339B525}"/>
              </a:ext>
            </a:extLst>
          </p:cNvPr>
          <p:cNvSpPr>
            <a:spLocks noGrp="1"/>
          </p:cNvSpPr>
          <p:nvPr>
            <p:ph type="title"/>
          </p:nvPr>
        </p:nvSpPr>
        <p:spPr/>
        <p:txBody>
          <a:bodyPr/>
          <a:lstStyle/>
          <a:p>
            <a:pPr algn="ctr" rtl="1"/>
            <a:r>
              <a:rPr lang="ar-SA" dirty="0">
                <a:solidFill>
                  <a:schemeClr val="bg1"/>
                </a:solidFill>
                <a:cs typeface="B Titr" panose="00000700000000000000" pitchFamily="2" charset="-78"/>
              </a:rPr>
              <a:t>رعایت قوانين خوردن و آشاميدن در کنترل فشار خون </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12B41527-6AC2-A47C-1B3E-7CED5774978E}"/>
              </a:ext>
            </a:extLst>
          </p:cNvPr>
          <p:cNvSpPr>
            <a:spLocks noGrp="1"/>
          </p:cNvSpPr>
          <p:nvPr>
            <p:ph idx="1"/>
          </p:nvPr>
        </p:nvSpPr>
        <p:spPr>
          <a:xfrm>
            <a:off x="0" y="1792936"/>
            <a:ext cx="11781183" cy="4424984"/>
          </a:xfrm>
        </p:spPr>
        <p:txBody>
          <a:bodyPr>
            <a:noAutofit/>
          </a:bodyPr>
          <a:lstStyle/>
          <a:p>
            <a:pPr algn="r" rtl="1">
              <a:lnSpc>
                <a:spcPct val="107000"/>
              </a:lnSpc>
              <a:spcBef>
                <a:spcPts val="0"/>
              </a:spcBef>
              <a:spcAft>
                <a:spcPts val="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جویدن کامل غذا و میل کردن غذا در محیطی آرام و به دور از استرس</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پرهيز از درهم خوري، پرخوري، بد و بی موقع غذا خوردن</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عدم نوشیدن انواع نوشیدنی‌ها همراه با غذا</a:t>
            </a: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پرهيز از غذاهاي سنگين و دیر هضم مانند کله پاچه، ماکارونی، اولویه، گوشت گاو، فست فود‌ها و نیز اجتناب از خوردن بادمجان، قارچ، عدسی و کلم</a:t>
            </a: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 </a:t>
            </a:r>
          </a:p>
          <a:p>
            <a:pPr algn="r" rtl="1">
              <a:lnSpc>
                <a:spcPct val="107000"/>
              </a:lnSpc>
              <a:spcBef>
                <a:spcPts val="0"/>
              </a:spcBef>
              <a:spcAft>
                <a:spcPts val="0"/>
              </a:spcAft>
            </a:pPr>
            <a:r>
              <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پرهیز </a:t>
            </a: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از افراط در مصرف گوشت قرمز و غذاهای حیوانی به خصوص غذاهای چرب و سرخ شده</a:t>
            </a:r>
            <a:endPar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Bef>
                <a:spcPts val="0"/>
              </a:spcBef>
              <a:spcAft>
                <a:spcPts val="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 مصرف چربی به حداقل کاهش پیدا کرده </a:t>
            </a:r>
            <a:endPar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Bef>
                <a:spcPts val="0"/>
              </a:spcBef>
              <a:spcAft>
                <a:spcPts val="0"/>
              </a:spcAft>
            </a:pPr>
            <a:r>
              <a:rPr lang="ar-SA" sz="2400" b="1" dirty="0">
                <a:solidFill>
                  <a:schemeClr val="bg1"/>
                </a:solidFill>
                <a:latin typeface="Calibri" panose="020F0502020204030204" pitchFamily="34" charset="0"/>
                <a:ea typeface="Calibri" panose="020F0502020204030204" pitchFamily="34" charset="0"/>
                <a:cs typeface="B Nazanin" panose="00000400000000000000" pitchFamily="2" charset="-78"/>
              </a:rPr>
              <a:t>پرهیز از مصرف مواد حاوي افزودني‌ها، تنقلات مصنوعی و غذاهاي فرآوری شده </a:t>
            </a:r>
            <a:endParaRPr lang="fa-IR" sz="2400" b="1" dirty="0">
              <a:solidFill>
                <a:schemeClr val="bg1"/>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Slide Number Placeholder 3">
            <a:extLst>
              <a:ext uri="{FF2B5EF4-FFF2-40B4-BE49-F238E27FC236}">
                <a16:creationId xmlns:a16="http://schemas.microsoft.com/office/drawing/2014/main" xmlns="" id="{A9E5D07A-6BAC-182A-A393-4881210ABCBE}"/>
              </a:ext>
            </a:extLst>
          </p:cNvPr>
          <p:cNvSpPr>
            <a:spLocks noGrp="1"/>
          </p:cNvSpPr>
          <p:nvPr>
            <p:ph type="sldNum" sz="quarter" idx="12"/>
          </p:nvPr>
        </p:nvSpPr>
        <p:spPr/>
        <p:txBody>
          <a:bodyPr/>
          <a:lstStyle/>
          <a:p>
            <a:fld id="{294A09A9-5501-47C1-A89A-A340965A2BE2}" type="slidenum">
              <a:rPr lang="en-US" smtClean="0"/>
              <a:pPr/>
              <a:t>129</a:t>
            </a:fld>
            <a:endParaRPr lang="en-US" dirty="0"/>
          </a:p>
        </p:txBody>
      </p:sp>
      <p:pic>
        <p:nvPicPr>
          <p:cNvPr id="5" name="Picture 4">
            <a:extLst>
              <a:ext uri="{FF2B5EF4-FFF2-40B4-BE49-F238E27FC236}">
                <a16:creationId xmlns:a16="http://schemas.microsoft.com/office/drawing/2014/main" xmlns="" id="{1E8401DB-A486-21E5-B002-8AE105CC6C0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117A134-F267-0EDE-90A2-4242CD2ACF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1984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44E45-8DC1-4C1B-8C09-CE9079FD5650}"/>
              </a:ext>
            </a:extLst>
          </p:cNvPr>
          <p:cNvSpPr>
            <a:spLocks noGrp="1"/>
          </p:cNvSpPr>
          <p:nvPr>
            <p:ph type="title"/>
          </p:nvPr>
        </p:nvSpPr>
        <p:spPr>
          <a:xfrm>
            <a:off x="-232904" y="443949"/>
            <a:ext cx="11364963" cy="1676400"/>
          </a:xfrm>
        </p:spPr>
        <p:txBody>
          <a:bodyPr/>
          <a:lstStyle/>
          <a:p>
            <a:r>
              <a:rPr lang="fa-IR" sz="3600" b="1" dirty="0">
                <a:solidFill>
                  <a:schemeClr val="tx1"/>
                </a:solidFill>
                <a:cs typeface="B Titr" panose="00000700000000000000" pitchFamily="2" charset="-78"/>
              </a:rPr>
              <a:t>تعریف طب مکمل و جایگزین</a:t>
            </a:r>
            <a:r>
              <a:rPr lang="fa-IR" sz="3200" b="1" dirty="0">
                <a:solidFill>
                  <a:schemeClr val="tx1"/>
                </a:solidFill>
                <a:cs typeface="B Titr" panose="00000700000000000000" pitchFamily="2" charset="-78"/>
              </a:rPr>
              <a:t/>
            </a:r>
            <a:br>
              <a:rPr lang="fa-IR" sz="3200" b="1" dirty="0">
                <a:solidFill>
                  <a:schemeClr val="tx1"/>
                </a:solidFill>
                <a:cs typeface="B Titr" panose="00000700000000000000" pitchFamily="2" charset="-78"/>
              </a:rPr>
            </a:br>
            <a:r>
              <a:rPr lang="fa-IR" sz="3200" b="1" dirty="0">
                <a:solidFill>
                  <a:schemeClr val="tx1"/>
                </a:solidFill>
                <a:cs typeface="2  Nazanin" panose="00000400000000000000" pitchFamily="2" charset="-78"/>
              </a:rPr>
              <a:t/>
            </a:r>
            <a:br>
              <a:rPr lang="fa-IR" sz="3200" b="1" dirty="0">
                <a:solidFill>
                  <a:schemeClr val="tx1"/>
                </a:solidFill>
                <a:cs typeface="2  Nazanin" panose="00000400000000000000" pitchFamily="2" charset="-78"/>
              </a:rPr>
            </a:br>
            <a:r>
              <a:rPr lang="en-US" sz="32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Complementary and Alternative Medicine</a:t>
            </a:r>
            <a:r>
              <a:rPr lang="en-US" sz="3200" b="1" dirty="0">
                <a:latin typeface="Calibri" panose="020F0502020204030204" pitchFamily="34" charset="0"/>
                <a:ea typeface="Calibri" panose="020F0502020204030204" pitchFamily="34" charset="0"/>
                <a:cs typeface="Arial" panose="020B0604020202020204" pitchFamily="34" charset="0"/>
              </a:rPr>
              <a:t/>
            </a:r>
            <a:br>
              <a:rPr lang="en-US" sz="3200" b="1" dirty="0">
                <a:latin typeface="Calibri" panose="020F0502020204030204" pitchFamily="34" charset="0"/>
                <a:ea typeface="Calibri" panose="020F0502020204030204" pitchFamily="34" charset="0"/>
                <a:cs typeface="Arial" panose="020B0604020202020204" pitchFamily="34" charset="0"/>
              </a:rPr>
            </a:br>
            <a:endParaRPr lang="en-US" sz="3200" b="1" dirty="0">
              <a:solidFill>
                <a:schemeClr val="tx1"/>
              </a:solidFill>
              <a:cs typeface="2  Nazanin" panose="00000400000000000000" pitchFamily="2" charset="-78"/>
            </a:endParaRPr>
          </a:p>
        </p:txBody>
      </p:sp>
      <p:sp>
        <p:nvSpPr>
          <p:cNvPr id="3" name="Text Placeholder 2">
            <a:extLst>
              <a:ext uri="{FF2B5EF4-FFF2-40B4-BE49-F238E27FC236}">
                <a16:creationId xmlns:a16="http://schemas.microsoft.com/office/drawing/2014/main" xmlns="" id="{564DD029-ED35-19B2-69A8-E6D3EC0AA5C6}"/>
              </a:ext>
            </a:extLst>
          </p:cNvPr>
          <p:cNvSpPr>
            <a:spLocks noGrp="1"/>
          </p:cNvSpPr>
          <p:nvPr>
            <p:ph type="body" idx="1"/>
          </p:nvPr>
        </p:nvSpPr>
        <p:spPr>
          <a:xfrm>
            <a:off x="106017" y="2252871"/>
            <a:ext cx="10515600" cy="4359964"/>
          </a:xfrm>
        </p:spPr>
        <p:txBody>
          <a:bodyPr>
            <a:noAutofit/>
          </a:bodyPr>
          <a:lstStyle/>
          <a:p>
            <a:pPr algn="just" rtl="1"/>
            <a:r>
              <a:rPr lang="fa-IR" sz="2800" b="1" dirty="0">
                <a:solidFill>
                  <a:schemeClr val="tx1"/>
                </a:solidFill>
                <a:latin typeface="Calibri" panose="020F0502020204030204" pitchFamily="34" charset="0"/>
                <a:ea typeface="Calibri" panose="020F0502020204030204" pitchFamily="34" charset="0"/>
                <a:cs typeface="B Nazanin" panose="00000400000000000000" pitchFamily="2" charset="-78"/>
              </a:rPr>
              <a:t>طب‌های مکمل و جایگزین </a:t>
            </a:r>
            <a:r>
              <a:rPr lang="fa-IR" sz="2800" dirty="0">
                <a:solidFill>
                  <a:schemeClr val="tx1"/>
                </a:solidFill>
                <a:latin typeface="Calibri" panose="020F0502020204030204" pitchFamily="34" charset="0"/>
                <a:ea typeface="Calibri" panose="020F0502020204030204" pitchFamily="34" charset="0"/>
                <a:cs typeface="B Nazanin" panose="00000400000000000000" pitchFamily="2" charset="-78"/>
              </a:rPr>
              <a:t>عبارتند از:</a:t>
            </a:r>
          </a:p>
          <a:p>
            <a:pPr algn="just" rtl="1"/>
            <a:r>
              <a:rPr lang="fa-IR" sz="2800" dirty="0">
                <a:solidFill>
                  <a:schemeClr val="tx1"/>
                </a:solidFill>
                <a:latin typeface="Calibri" panose="020F0502020204030204" pitchFamily="34" charset="0"/>
                <a:ea typeface="Calibri" panose="020F0502020204030204" pitchFamily="34" charset="0"/>
                <a:cs typeface="B Nazanin" panose="00000400000000000000" pitchFamily="2" charset="-78"/>
              </a:rPr>
              <a:t> روش‌ها و اقداماتی که برای سلامتی به‌کار می‌روند، ولی به صورت معمول جزیی از طب رایج  نیستند . </a:t>
            </a:r>
            <a:r>
              <a:rPr lang="fa-IR" sz="2800" u="sng" dirty="0">
                <a:solidFill>
                  <a:schemeClr val="tx1"/>
                </a:solidFill>
                <a:latin typeface="Calibri" panose="020F0502020204030204" pitchFamily="34" charset="0"/>
                <a:ea typeface="Calibri" panose="020F0502020204030204" pitchFamily="34" charset="0"/>
                <a:cs typeface="B Nazanin" panose="00000400000000000000" pitchFamily="2" charset="-78"/>
              </a:rPr>
              <a:t>این روش‌ها معمولاً در کنار طب رایج به شکل مکمل</a:t>
            </a:r>
            <a:r>
              <a:rPr lang="fa-IR" sz="2800" dirty="0">
                <a:solidFill>
                  <a:schemeClr val="tx1"/>
                </a:solidFill>
                <a:latin typeface="Calibri" panose="020F0502020204030204" pitchFamily="34" charset="0"/>
                <a:ea typeface="Calibri" panose="020F0502020204030204" pitchFamily="34" charset="0"/>
                <a:cs typeface="B Nazanin" panose="00000400000000000000" pitchFamily="2" charset="-78"/>
              </a:rPr>
              <a:t>  برای کمک به درمان و یا کاهش عوارض استفاده می‌شوند.</a:t>
            </a:r>
            <a:endParaRPr lang="en-US" sz="28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just" rtl="1"/>
            <a:r>
              <a:rPr lang="fa-IR" sz="2800" dirty="0">
                <a:solidFill>
                  <a:schemeClr val="tx1"/>
                </a:solidFill>
                <a:latin typeface="Calibri" panose="020F0502020204030204" pitchFamily="34" charset="0"/>
                <a:ea typeface="Calibri" panose="020F0502020204030204" pitchFamily="34" charset="0"/>
                <a:cs typeface="B Nazanin" panose="00000400000000000000" pitchFamily="2" charset="-78"/>
              </a:rPr>
              <a:t> ولی گاهی، به شرط اثبات ایمنی و اثربخشی، می‌توانند </a:t>
            </a:r>
            <a:r>
              <a:rPr lang="fa-IR" sz="2800" u="sng" dirty="0">
                <a:solidFill>
                  <a:schemeClr val="tx1"/>
                </a:solidFill>
                <a:latin typeface="Calibri" panose="020F0502020204030204" pitchFamily="34" charset="0"/>
                <a:ea typeface="Calibri" panose="020F0502020204030204" pitchFamily="34" charset="0"/>
                <a:cs typeface="B Nazanin" panose="00000400000000000000" pitchFamily="2" charset="-78"/>
              </a:rPr>
              <a:t>به جای طب رایج به شکل جایگزین</a:t>
            </a:r>
            <a:r>
              <a:rPr lang="fa-IR" sz="2800" dirty="0">
                <a:solidFill>
                  <a:schemeClr val="tx1"/>
                </a:solidFill>
                <a:latin typeface="Calibri" panose="020F0502020204030204" pitchFamily="34" charset="0"/>
                <a:ea typeface="Calibri" panose="020F0502020204030204" pitchFamily="34" charset="0"/>
                <a:cs typeface="B Nazanin" panose="00000400000000000000" pitchFamily="2" charset="-78"/>
              </a:rPr>
              <a:t> هم استفاده شوند .</a:t>
            </a:r>
          </a:p>
          <a:p>
            <a:pPr algn="just" rtl="1"/>
            <a:r>
              <a:rPr lang="fa-IR" sz="2800" dirty="0">
                <a:solidFill>
                  <a:schemeClr val="tx1"/>
                </a:solidFill>
                <a:latin typeface="Calibri" panose="020F0502020204030204" pitchFamily="34" charset="0"/>
                <a:ea typeface="Calibri" panose="020F0502020204030204" pitchFamily="34" charset="0"/>
                <a:cs typeface="B Nazanin" panose="00000400000000000000" pitchFamily="2" charset="-78"/>
              </a:rPr>
              <a:t>این تعریف بیانگر این حقیقت است که روش‌هایی برای سلامتی و درمان در جامعه وجود دارد که ما در دانشکده‌های طب رایج به آنها نمی‌پردازیم، ولی این روش‌ها در سلامت مردم مؤثر هستند.</a:t>
            </a:r>
          </a:p>
          <a:p>
            <a:pPr algn="r" rtl="1"/>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1C39D390-DBD9-5822-5F87-E51634935869}"/>
              </a:ext>
            </a:extLst>
          </p:cNvPr>
          <p:cNvSpPr>
            <a:spLocks noGrp="1"/>
          </p:cNvSpPr>
          <p:nvPr>
            <p:ph type="sldNum" sz="quarter" idx="12"/>
          </p:nvPr>
        </p:nvSpPr>
        <p:spPr/>
        <p:txBody>
          <a:bodyPr/>
          <a:lstStyle/>
          <a:p>
            <a:fld id="{294A09A9-5501-47C1-A89A-A340965A2BE2}" type="slidenum">
              <a:rPr lang="en-US" smtClean="0"/>
              <a:pPr/>
              <a:t>13</a:t>
            </a:fld>
            <a:endParaRPr lang="en-US" dirty="0"/>
          </a:p>
        </p:txBody>
      </p:sp>
      <p:pic>
        <p:nvPicPr>
          <p:cNvPr id="5" name="Picture 4">
            <a:extLst>
              <a:ext uri="{FF2B5EF4-FFF2-40B4-BE49-F238E27FC236}">
                <a16:creationId xmlns:a16="http://schemas.microsoft.com/office/drawing/2014/main" xmlns="" id="{D6671122-3C57-EF92-D27F-754F21839F5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802D8DF-DFF6-916D-59E8-BF94F748B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11427"/>
            <a:ext cx="1193399" cy="1228357"/>
          </a:xfrm>
          <a:prstGeom prst="rect">
            <a:avLst/>
          </a:prstGeom>
          <a:noFill/>
        </p:spPr>
      </p:pic>
    </p:spTree>
    <p:extLst>
      <p:ext uri="{BB962C8B-B14F-4D97-AF65-F5344CB8AC3E}">
        <p14:creationId xmlns:p14="http://schemas.microsoft.com/office/powerpoint/2010/main" val="8036706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1E1F1-20C1-BDBD-F1DC-AF599C3ADD42}"/>
              </a:ext>
            </a:extLst>
          </p:cNvPr>
          <p:cNvSpPr>
            <a:spLocks noGrp="1"/>
          </p:cNvSpPr>
          <p:nvPr>
            <p:ph type="title"/>
          </p:nvPr>
        </p:nvSpPr>
        <p:spPr>
          <a:xfrm>
            <a:off x="646327" y="473977"/>
            <a:ext cx="9784080" cy="1508760"/>
          </a:xfrm>
        </p:spPr>
        <p:txBody>
          <a:bodyPr/>
          <a:lstStyle/>
          <a:p>
            <a:pPr algn="ctr" rtl="1"/>
            <a:r>
              <a:rPr kumimoji="0" lang="ar-SA" sz="4000" b="0" i="0" u="none" strike="noStrike" kern="1200" cap="all" spc="0" normalizeH="0" baseline="0" noProof="0" dirty="0">
                <a:ln>
                  <a:noFill/>
                </a:ln>
                <a:solidFill>
                  <a:srgbClr val="2C2C2C"/>
                </a:solidFill>
                <a:effectLst/>
                <a:uLnTx/>
                <a:uFillTx/>
                <a:latin typeface="Corbel" panose="020B0503020204020204"/>
                <a:ea typeface="+mj-ea"/>
                <a:cs typeface="B Titr" panose="00000700000000000000" pitchFamily="2" charset="-78"/>
              </a:rPr>
              <a:t>رعایت قوانين خوردن و آشاميدن در کنترل فشار خون </a:t>
            </a:r>
            <a:endParaRPr lang="en-US" dirty="0"/>
          </a:p>
        </p:txBody>
      </p:sp>
      <p:sp>
        <p:nvSpPr>
          <p:cNvPr id="3" name="Content Placeholder 2">
            <a:extLst>
              <a:ext uri="{FF2B5EF4-FFF2-40B4-BE49-F238E27FC236}">
                <a16:creationId xmlns:a16="http://schemas.microsoft.com/office/drawing/2014/main" xmlns="" id="{2F2D2EBB-0912-1648-2439-E7D4FB273514}"/>
              </a:ext>
            </a:extLst>
          </p:cNvPr>
          <p:cNvSpPr>
            <a:spLocks noGrp="1"/>
          </p:cNvSpPr>
          <p:nvPr>
            <p:ph idx="1"/>
          </p:nvPr>
        </p:nvSpPr>
        <p:spPr>
          <a:xfrm>
            <a:off x="76740" y="1784998"/>
            <a:ext cx="11528449" cy="4206240"/>
          </a:xfrm>
        </p:spPr>
        <p:txBody>
          <a:bodyPr>
            <a:normAutofit/>
          </a:bodyPr>
          <a:lstStyle/>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از مصرف زیاد نمك و غذاهاي پرنمك و ادويه پرهیز شده، به جاي نمك از گلپر، آويشن، نعناخشك، كنجد، پودر سير و پياز و آبليموي تازه </a:t>
            </a:r>
            <a:endPar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محدود کردن مصرف قند و شکر و</a:t>
            </a:r>
            <a:r>
              <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جایگزین کردن آنها با شيريني‌هاي طبيعي </a:t>
            </a:r>
            <a:endPar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تا حد امكان از غذاهاي نفاخ کمتر مصرف شود.</a:t>
            </a:r>
            <a:endParaRPr kumimoji="0" lang="en-US"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مصرف نان‌ها و مواد كربوهيدراتي از آردهاي سفيد و بدون سبوس و خمیردار به حداقل رسیده و به جای آن نان‌هاي سبوس‌دار و حاوی جو دوسر </a:t>
            </a:r>
            <a:endPar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فعالیت و ورزش سنگین نکردن بعد از غذا خوردن </a:t>
            </a:r>
            <a:endParaRPr kumimoji="0" lang="en-US"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رعایت فاصله از غذا برای فعالیت جنسی (حداقل دو ساعت) </a:t>
            </a:r>
            <a:endParaRPr kumimoji="0" lang="en-US"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نخوابیدن بلافاصله بعد از غذا خوردن </a:t>
            </a:r>
            <a:endParaRPr kumimoji="0" lang="en-US" sz="2400" b="1" i="0" u="none" strike="noStrike" kern="1200" cap="none" spc="0" normalizeH="0" baseline="0" noProof="0" dirty="0">
              <a:ln>
                <a:noFill/>
              </a:ln>
              <a:solidFill>
                <a:srgbClr val="2C2C2C"/>
              </a:solidFill>
              <a:uLnTx/>
              <a:uFillTx/>
              <a:latin typeface="Corbel" panose="020B0503020204020204"/>
            </a:endParaRPr>
          </a:p>
          <a:p>
            <a:endParaRPr lang="en-US" sz="2400" dirty="0"/>
          </a:p>
        </p:txBody>
      </p:sp>
      <p:sp>
        <p:nvSpPr>
          <p:cNvPr id="4" name="Slide Number Placeholder 3">
            <a:extLst>
              <a:ext uri="{FF2B5EF4-FFF2-40B4-BE49-F238E27FC236}">
                <a16:creationId xmlns:a16="http://schemas.microsoft.com/office/drawing/2014/main" xmlns="" id="{484FC93B-B74C-7646-8786-4A9D2702AB90}"/>
              </a:ext>
            </a:extLst>
          </p:cNvPr>
          <p:cNvSpPr>
            <a:spLocks noGrp="1"/>
          </p:cNvSpPr>
          <p:nvPr>
            <p:ph type="sldNum" sz="quarter" idx="12"/>
          </p:nvPr>
        </p:nvSpPr>
        <p:spPr/>
        <p:txBody>
          <a:bodyPr/>
          <a:lstStyle/>
          <a:p>
            <a:fld id="{294A09A9-5501-47C1-A89A-A340965A2BE2}" type="slidenum">
              <a:rPr lang="en-US" smtClean="0"/>
              <a:pPr/>
              <a:t>130</a:t>
            </a:fld>
            <a:endParaRPr lang="en-US" dirty="0"/>
          </a:p>
        </p:txBody>
      </p:sp>
      <p:pic>
        <p:nvPicPr>
          <p:cNvPr id="5" name="Picture 4">
            <a:extLst>
              <a:ext uri="{FF2B5EF4-FFF2-40B4-BE49-F238E27FC236}">
                <a16:creationId xmlns:a16="http://schemas.microsoft.com/office/drawing/2014/main" xmlns="" id="{527E355E-BC98-8855-AAED-9D20DB76DA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00C306D5-87B0-8A30-4580-D159A09BE20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23030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8B0C48-8F08-E304-CEBE-FCBC3D5A293A}"/>
              </a:ext>
            </a:extLst>
          </p:cNvPr>
          <p:cNvSpPr>
            <a:spLocks noGrp="1"/>
          </p:cNvSpPr>
          <p:nvPr>
            <p:ph type="title"/>
          </p:nvPr>
        </p:nvSpPr>
        <p:spPr>
          <a:xfrm>
            <a:off x="714343" y="473977"/>
            <a:ext cx="9784080" cy="1508760"/>
          </a:xfrm>
        </p:spPr>
        <p:txBody>
          <a:bodyPr>
            <a:normAutofit fontScale="90000"/>
          </a:bodyPr>
          <a:lstStyle/>
          <a:p>
            <a:pPr marL="0" marR="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توصیه‌های غذایی جهت پیشگیری و درمان پر فشاری خون</a:t>
            </a:r>
            <a:r>
              <a:rPr lang="en-US" sz="36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6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12400A5-DF11-B4F2-3B2F-EE69D54D2915}"/>
              </a:ext>
            </a:extLst>
          </p:cNvPr>
          <p:cNvSpPr>
            <a:spLocks noGrp="1"/>
          </p:cNvSpPr>
          <p:nvPr>
            <p:ph idx="1"/>
          </p:nvPr>
        </p:nvSpPr>
        <p:spPr>
          <a:xfrm>
            <a:off x="0" y="1792936"/>
            <a:ext cx="11605191" cy="4424984"/>
          </a:xfrm>
        </p:spPr>
        <p:txBody>
          <a:bodyPr>
            <a:normAutofit/>
          </a:bodyPr>
          <a:lstStyle/>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مصرف روزانه سبزیجات مانند گشنیز، شنبلیله، شوید، جعفری، ریحان، نعنا، شاهی، کاهو و اسفناج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زیتون یا زیتون پرورده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عناب، زالزالک، آلبالو، سيب، به، گلابی، تمشک و انگور، آب انار، آب هویج، آب سیب، آب کرفس، آب زرشک و آب آلبالو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مغز‌ها و دانه‌هاي گياهي مثل بادام درختی و گردو به صورت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خام</a:t>
            </a: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مصرف مقدار کمی پیاز یا سیر در غذاها و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همچنين رب انار، آب زرشک، آب نارنج، آب غوره، آبلیمو، سماق و سس رب انار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مرباهایی مانند آلبالو، به، سیب، هویج، تمشک و ترکیب سیاه‌دانه و عسل</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خورش کرفس، خورش کدو، خورش اسفناج، خورش به، زرشک پلو با جوجه، گشنیز پلو، آش آبغوره ، آش آلو</a:t>
            </a:r>
            <a:r>
              <a:rPr lang="ar-SA" sz="18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 آش انار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مصرف دم نوش چای ترش، چای سبز، عناب، آلبالو، زعفران و هل</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fa-IR" sz="2400" b="1" dirty="0">
                <a:solidFill>
                  <a:srgbClr val="FFFF00"/>
                </a:solidFill>
                <a:latin typeface="Calibri" panose="020F0502020204030204" pitchFamily="34" charset="0"/>
                <a:cs typeface="B Nazanin" panose="00000400000000000000" pitchFamily="2" charset="-78"/>
              </a:rPr>
              <a:t>گیاهان موثر در </a:t>
            </a:r>
            <a:r>
              <a:rPr lang="fa-IR" sz="2400" b="1" dirty="0" err="1">
                <a:solidFill>
                  <a:srgbClr val="FFFF00"/>
                </a:solidFill>
                <a:latin typeface="Calibri" panose="020F0502020204030204" pitchFamily="34" charset="0"/>
                <a:cs typeface="B Nazanin" panose="00000400000000000000" pitchFamily="2" charset="-78"/>
              </a:rPr>
              <a:t>فشارخون</a:t>
            </a:r>
            <a:r>
              <a:rPr lang="fa-IR" sz="2400" b="1" dirty="0">
                <a:solidFill>
                  <a:srgbClr val="FFFF00"/>
                </a:solidFill>
                <a:latin typeface="Calibri" panose="020F0502020204030204" pitchFamily="34" charset="0"/>
                <a:cs typeface="B Nazanin" panose="00000400000000000000" pitchFamily="2" charset="-78"/>
              </a:rPr>
              <a:t>: کرفس، پیاز، سیر، چای ترش، چای سبز، زیتون، </a:t>
            </a:r>
            <a:r>
              <a:rPr lang="fa-IR" sz="2400" b="1" dirty="0" err="1">
                <a:solidFill>
                  <a:srgbClr val="FFFF00"/>
                </a:solidFill>
                <a:latin typeface="Calibri" panose="020F0502020204030204" pitchFamily="34" charset="0"/>
                <a:cs typeface="B Nazanin" panose="00000400000000000000" pitchFamily="2" charset="-78"/>
              </a:rPr>
              <a:t>زالزالک</a:t>
            </a:r>
            <a:endParaRPr lang="en-US" b="1" dirty="0">
              <a:solidFill>
                <a:srgbClr val="FFFF00"/>
              </a:solidFill>
            </a:endParaRPr>
          </a:p>
        </p:txBody>
      </p:sp>
      <p:sp>
        <p:nvSpPr>
          <p:cNvPr id="4" name="Slide Number Placeholder 3">
            <a:extLst>
              <a:ext uri="{FF2B5EF4-FFF2-40B4-BE49-F238E27FC236}">
                <a16:creationId xmlns:a16="http://schemas.microsoft.com/office/drawing/2014/main" xmlns="" id="{688B52A7-E77F-8A2C-0743-56211147D4F4}"/>
              </a:ext>
            </a:extLst>
          </p:cNvPr>
          <p:cNvSpPr>
            <a:spLocks noGrp="1"/>
          </p:cNvSpPr>
          <p:nvPr>
            <p:ph type="sldNum" sz="quarter" idx="12"/>
          </p:nvPr>
        </p:nvSpPr>
        <p:spPr/>
        <p:txBody>
          <a:bodyPr/>
          <a:lstStyle/>
          <a:p>
            <a:fld id="{294A09A9-5501-47C1-A89A-A340965A2BE2}" type="slidenum">
              <a:rPr lang="en-US" smtClean="0"/>
              <a:pPr/>
              <a:t>131</a:t>
            </a:fld>
            <a:endParaRPr lang="en-US" dirty="0"/>
          </a:p>
        </p:txBody>
      </p:sp>
      <p:pic>
        <p:nvPicPr>
          <p:cNvPr id="5" name="Picture 4">
            <a:extLst>
              <a:ext uri="{FF2B5EF4-FFF2-40B4-BE49-F238E27FC236}">
                <a16:creationId xmlns:a16="http://schemas.microsoft.com/office/drawing/2014/main" xmlns="" id="{591A139C-1398-884A-526C-BCE9E2B2FF1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2E7EDA6-6F75-B030-CDA3-BE191382C0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444445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40792-96C6-F5EF-B029-E97BC3471690}"/>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توصیه های طب ایرانی در </a:t>
            </a: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دیابت</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4BF92910-6D90-05DD-A5F0-6FE9707AEC0D}"/>
              </a:ext>
            </a:extLst>
          </p:cNvPr>
          <p:cNvSpPr>
            <a:spLocks noGrp="1"/>
          </p:cNvSpPr>
          <p:nvPr>
            <p:ph idx="1"/>
          </p:nvPr>
        </p:nvSpPr>
        <p:spPr>
          <a:xfrm>
            <a:off x="0" y="1792936"/>
            <a:ext cx="11605191" cy="4424984"/>
          </a:xfrm>
        </p:spPr>
        <p:txBody>
          <a:bodyPr>
            <a:normAutofit/>
          </a:bodyPr>
          <a:lstStyle/>
          <a:p>
            <a:pPr algn="just"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برهم خوری و در هم خوری، رعایت فاصله مناسب بین وعده‏های غذایی، توجه به غذاهای مناسب برای هر فصل، کمک به بهبود هضم با روش‏های در دسترس و رعایت فاصله با خواب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effectLst/>
                <a:latin typeface="Calibri" panose="020F0502020204030204" pitchFamily="34" charset="0"/>
                <a:ea typeface="Calibri" panose="020F0502020204030204" pitchFamily="34" charset="0"/>
                <a:cs typeface="B Nazanin" panose="00000400000000000000" pitchFamily="2" charset="-78"/>
              </a:rPr>
              <a:t>از قرار گرفتن در هوای بسیار سرد و بسیار گرم پرهیز نمایند</a:t>
            </a:r>
            <a:r>
              <a:rPr lang="fa-IR" sz="2400" dirty="0">
                <a:effectLst/>
                <a:latin typeface="Calibri" panose="020F0502020204030204" pitchFamily="34" charset="0"/>
                <a:ea typeface="Calibri" panose="020F0502020204030204" pitchFamily="34" charset="0"/>
                <a:cs typeface="B Nazanin" panose="00000400000000000000" pitchFamily="2" charset="-78"/>
              </a:rPr>
              <a:t> و</a:t>
            </a:r>
            <a:r>
              <a:rPr lang="ar-SA" sz="2400" dirty="0">
                <a:effectLst/>
                <a:latin typeface="Calibri" panose="020F0502020204030204" pitchFamily="34" charset="0"/>
                <a:ea typeface="Calibri" panose="020F0502020204030204" pitchFamily="34" charset="0"/>
                <a:cs typeface="B Nazanin" panose="00000400000000000000" pitchFamily="2" charset="-78"/>
              </a:rPr>
              <a:t> استفاده از هوای آزاد در مناطق با آلودگی کمتر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داشتن خواب مناسب شبانه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خواب حدود 6- 8 ساعت که در اول شب (ساعت 9- 11 شب) شروع شود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خواب کمتر از 6 ساعت و بیش از 9 ساعت و همچنین کاهش کیفیت خواب با افزایش مقاومت به انسولین و افزایش احتمال بروز دیابت در ارتباط است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effectLst/>
                <a:latin typeface="Calibri" panose="020F0502020204030204" pitchFamily="34" charset="0"/>
                <a:ea typeface="Calibri" panose="020F0502020204030204" pitchFamily="34" charset="0"/>
                <a:cs typeface="B Nazanin" panose="00000400000000000000" pitchFamily="2" charset="-78"/>
              </a:rPr>
              <a:t>ورزش معتدل و متناسب با شرایط فردی در حدی باشد که نفس تند و عمیق شود و فرد احساس گرمای ملایم و لذت‏بخش داشته باشد. ورزش خسته کننده که همراه با احساس ضعف باشد به هیچ وجه توصیه نمی‏شود. پیاده‏روی روزانه که آهسته شروع شود و به تدریج بر سرعت آن اضافه شود برای این </a:t>
            </a:r>
            <a:r>
              <a:rPr lang="fa-IR" sz="2400" dirty="0">
                <a:effectLst/>
                <a:latin typeface="Calibri" panose="020F0502020204030204" pitchFamily="34" charset="0"/>
                <a:ea typeface="Calibri" panose="020F0502020204030204" pitchFamily="34" charset="0"/>
                <a:cs typeface="B Nazanin" panose="00000400000000000000" pitchFamily="2" charset="-78"/>
              </a:rPr>
              <a:t>ا</a:t>
            </a:r>
            <a:r>
              <a:rPr lang="ar-SA" sz="2400" dirty="0">
                <a:effectLst/>
                <a:latin typeface="Calibri" panose="020F0502020204030204" pitchFamily="34" charset="0"/>
                <a:ea typeface="Calibri" panose="020F0502020204030204" pitchFamily="34" charset="0"/>
                <a:cs typeface="B Nazanin" panose="00000400000000000000" pitchFamily="2" charset="-78"/>
              </a:rPr>
              <a:t>فراد بسیار مناسب است.</a:t>
            </a:r>
            <a:endParaRPr lang="en-US" dirty="0"/>
          </a:p>
        </p:txBody>
      </p:sp>
      <p:sp>
        <p:nvSpPr>
          <p:cNvPr id="4" name="Slide Number Placeholder 3">
            <a:extLst>
              <a:ext uri="{FF2B5EF4-FFF2-40B4-BE49-F238E27FC236}">
                <a16:creationId xmlns:a16="http://schemas.microsoft.com/office/drawing/2014/main" xmlns="" id="{7DBA7529-4677-6B96-B9F4-0F7FB7BDBCA2}"/>
              </a:ext>
            </a:extLst>
          </p:cNvPr>
          <p:cNvSpPr>
            <a:spLocks noGrp="1"/>
          </p:cNvSpPr>
          <p:nvPr>
            <p:ph type="sldNum" sz="quarter" idx="12"/>
          </p:nvPr>
        </p:nvSpPr>
        <p:spPr/>
        <p:txBody>
          <a:bodyPr/>
          <a:lstStyle/>
          <a:p>
            <a:fld id="{294A09A9-5501-47C1-A89A-A340965A2BE2}" type="slidenum">
              <a:rPr lang="en-US" smtClean="0"/>
              <a:pPr/>
              <a:t>132</a:t>
            </a:fld>
            <a:endParaRPr lang="en-US" dirty="0"/>
          </a:p>
        </p:txBody>
      </p:sp>
      <p:pic>
        <p:nvPicPr>
          <p:cNvPr id="5" name="Picture 4">
            <a:extLst>
              <a:ext uri="{FF2B5EF4-FFF2-40B4-BE49-F238E27FC236}">
                <a16:creationId xmlns:a16="http://schemas.microsoft.com/office/drawing/2014/main" xmlns="" id="{146A9758-8E79-FF19-694B-0EAD7B7DD84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5DB34C3-AEA7-3A8A-800F-047AC54673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934187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A28BBE-CFF5-2D48-B53E-366D1F4ABDFF}"/>
              </a:ext>
            </a:extLst>
          </p:cNvPr>
          <p:cNvSpPr>
            <a:spLocks noGrp="1"/>
          </p:cNvSpPr>
          <p:nvPr>
            <p:ph type="title"/>
          </p:nvPr>
        </p:nvSpPr>
        <p:spPr/>
        <p:txBody>
          <a:bodyPr/>
          <a:lstStyle/>
          <a:p>
            <a:pPr algn="ctr" rtl="1"/>
            <a:r>
              <a:rPr kumimoji="0" lang="fa-IR" sz="4000" b="1" i="0" u="none" strike="noStrike" kern="1200" cap="all"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B Titr" panose="00000700000000000000" pitchFamily="2" charset="-78"/>
              </a:rPr>
              <a:t>توصیه های طب ایرانی در </a:t>
            </a:r>
            <a:r>
              <a:rPr kumimoji="0" lang="ar-SA" sz="4000" b="1" i="0" u="none" strike="noStrike" kern="1200" cap="all"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B Titr" panose="00000700000000000000" pitchFamily="2" charset="-78"/>
              </a:rPr>
              <a:t>دیابت</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0AF608A2-F71B-D8E0-E7AE-01A8FEFE2857}"/>
              </a:ext>
            </a:extLst>
          </p:cNvPr>
          <p:cNvSpPr>
            <a:spLocks noGrp="1"/>
          </p:cNvSpPr>
          <p:nvPr>
            <p:ph idx="1"/>
          </p:nvPr>
        </p:nvSpPr>
        <p:spPr>
          <a:xfrm>
            <a:off x="0" y="2011680"/>
            <a:ext cx="11423373" cy="4206240"/>
          </a:xfrm>
        </p:spPr>
        <p:txBody>
          <a:bodyPr>
            <a:normAutofit/>
          </a:bodyPr>
          <a:lstStyle/>
          <a:p>
            <a:pPr algn="just"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موارد زیادی استرس‏هاس مداوم، غم و اندوه طولانی و یا حتی فشارهای عصبی حاد و کوتاه مدت و خشم مکرر می‏توانند به عنوان عواملی برای شروع یا تشدید قابل توجه دیابت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باشد</a:t>
            </a:r>
          </a:p>
          <a:p>
            <a:pPr algn="just" rtl="1"/>
            <a:r>
              <a:rPr lang="ar-SA" sz="2400" dirty="0">
                <a:effectLst/>
                <a:latin typeface="Calibri" panose="020F0502020204030204" pitchFamily="34" charset="0"/>
                <a:ea typeface="Calibri" panose="020F0502020204030204" pitchFamily="34" charset="0"/>
                <a:cs typeface="B Nazanin" panose="00000400000000000000" pitchFamily="2" charset="-78"/>
              </a:rPr>
              <a:t>توجه به مسیرهای دفعی بدن به ویژه وضعیت دفع گوارشی فرد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latin typeface="Calibri" panose="020F0502020204030204" pitchFamily="34" charset="0"/>
                <a:ea typeface="Calibri" panose="020F0502020204030204" pitchFamily="34" charset="0"/>
                <a:cs typeface="B Nazanin" panose="00000400000000000000" pitchFamily="2" charset="-78"/>
              </a:rPr>
              <a:t>کمک به رفع </a:t>
            </a:r>
            <a:r>
              <a:rPr lang="fa-IR" sz="2400" dirty="0">
                <a:effectLst/>
                <a:latin typeface="Calibri" panose="020F0502020204030204" pitchFamily="34" charset="0"/>
                <a:ea typeface="Calibri" panose="020F0502020204030204" pitchFamily="34" charset="0"/>
                <a:cs typeface="B Nazanin" panose="00000400000000000000" pitchFamily="2" charset="-78"/>
              </a:rPr>
              <a:t>یبوست</a:t>
            </a:r>
            <a:r>
              <a:rPr lang="ar-SA" sz="2400" dirty="0">
                <a:effectLst/>
                <a:latin typeface="Calibri" panose="020F0502020204030204" pitchFamily="34" charset="0"/>
                <a:ea typeface="Calibri" panose="020F0502020204030204" pitchFamily="34" charset="0"/>
                <a:cs typeface="B Nazanin" panose="00000400000000000000" pitchFamily="2" charset="-78"/>
              </a:rPr>
              <a:t> با تدابیر غذایی و دارویی مناسب می‏تواند در کاهش سایر عوارض دیابت از جمله اختلالات کلیوی کمک کننده </a:t>
            </a:r>
            <a:r>
              <a:rPr lang="fa-IR" sz="2400" dirty="0">
                <a:effectLst/>
                <a:latin typeface="Calibri" panose="020F0502020204030204" pitchFamily="34" charset="0"/>
                <a:ea typeface="Calibri" panose="020F0502020204030204" pitchFamily="34" charset="0"/>
                <a:cs typeface="B Nazanin" panose="00000400000000000000" pitchFamily="2" charset="-78"/>
              </a:rPr>
              <a:t>باشد</a:t>
            </a:r>
          </a:p>
          <a:p>
            <a:pPr algn="just" rtl="1"/>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پرهیزهای غذایی در دیابت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مصرف غذاهای پرکالری را تا حد امکان کاهش داد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مصرف نان‏های خمیر و حجیم که معمولا هضم سخت‏تری دارند ضروری است. همچنین مصرف برنج و انواع چربی‏ها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همچنین آب خوردن همراه با غذا و بلافاصله بعد از غذا نیز ممنوع است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sz="2400" dirty="0"/>
          </a:p>
        </p:txBody>
      </p:sp>
      <p:sp>
        <p:nvSpPr>
          <p:cNvPr id="4" name="Slide Number Placeholder 3">
            <a:extLst>
              <a:ext uri="{FF2B5EF4-FFF2-40B4-BE49-F238E27FC236}">
                <a16:creationId xmlns:a16="http://schemas.microsoft.com/office/drawing/2014/main" xmlns="" id="{4F8B8F48-EEBD-B85C-F7AC-7D3F3ED3BE6D}"/>
              </a:ext>
            </a:extLst>
          </p:cNvPr>
          <p:cNvSpPr>
            <a:spLocks noGrp="1"/>
          </p:cNvSpPr>
          <p:nvPr>
            <p:ph type="sldNum" sz="quarter" idx="12"/>
          </p:nvPr>
        </p:nvSpPr>
        <p:spPr/>
        <p:txBody>
          <a:bodyPr/>
          <a:lstStyle/>
          <a:p>
            <a:fld id="{294A09A9-5501-47C1-A89A-A340965A2BE2}" type="slidenum">
              <a:rPr lang="en-US" smtClean="0"/>
              <a:pPr/>
              <a:t>133</a:t>
            </a:fld>
            <a:endParaRPr lang="en-US" dirty="0"/>
          </a:p>
        </p:txBody>
      </p:sp>
      <p:pic>
        <p:nvPicPr>
          <p:cNvPr id="5" name="Picture 4">
            <a:extLst>
              <a:ext uri="{FF2B5EF4-FFF2-40B4-BE49-F238E27FC236}">
                <a16:creationId xmlns:a16="http://schemas.microsoft.com/office/drawing/2014/main" xmlns="" id="{28417831-7912-AA1F-D350-0578776E80D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00A949D-98FC-95FB-71CE-9494F40F35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8885678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0889C1-494F-40D2-7E6D-33D7DB53F1FA}"/>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توصیه‌های غذایی در دیابت</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2BAC5FD-3C15-3E47-97EF-2FA7F25F2F7B}"/>
              </a:ext>
            </a:extLst>
          </p:cNvPr>
          <p:cNvSpPr>
            <a:spLocks noGrp="1"/>
          </p:cNvSpPr>
          <p:nvPr>
            <p:ph idx="1"/>
          </p:nvPr>
        </p:nvSpPr>
        <p:spPr>
          <a:xfrm>
            <a:off x="0" y="1792936"/>
            <a:ext cx="11728174" cy="4424984"/>
          </a:xfrm>
        </p:spPr>
        <p:txBody>
          <a:bodyPr>
            <a:normAutofit/>
          </a:bodyPr>
          <a:lstStyle/>
          <a:p>
            <a:pPr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استفاده از روغن‏های گیاهی و طبیعی به میزان خیلی کم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سیب، گلابی، آلو، انار، نارنج</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مفیدند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استفاده از برخی سبزیجات، حبوبات و صیفی‏جات مفید مانند خرفه، اسفناج، گشنیز، شنبلیله، تره، کرفس، شوید، نعناع، سیر و پیاز، هویج، کاهو، کلم، کدو، بامیه، ماش و نخود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گوشت‏های کم یا بدون چربی مانند: جوجه مرغ، کبک، بلدرچین، ماهی­های کوچک به ویژه کیلکا و گوشت بره بدون چربی</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بادام درختی، پسته، نخودچی (نخود بو داده)، کشمش یا مویز، توت خشک</a:t>
            </a:r>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5392584B-B4C4-301F-8521-4272F327EA52}"/>
              </a:ext>
            </a:extLst>
          </p:cNvPr>
          <p:cNvSpPr>
            <a:spLocks noGrp="1"/>
          </p:cNvSpPr>
          <p:nvPr>
            <p:ph type="sldNum" sz="quarter" idx="12"/>
          </p:nvPr>
        </p:nvSpPr>
        <p:spPr/>
        <p:txBody>
          <a:bodyPr/>
          <a:lstStyle/>
          <a:p>
            <a:fld id="{294A09A9-5501-47C1-A89A-A340965A2BE2}" type="slidenum">
              <a:rPr lang="en-US" smtClean="0"/>
              <a:pPr/>
              <a:t>134</a:t>
            </a:fld>
            <a:endParaRPr lang="en-US" dirty="0"/>
          </a:p>
        </p:txBody>
      </p:sp>
      <p:pic>
        <p:nvPicPr>
          <p:cNvPr id="5" name="Picture 4">
            <a:extLst>
              <a:ext uri="{FF2B5EF4-FFF2-40B4-BE49-F238E27FC236}">
                <a16:creationId xmlns:a16="http://schemas.microsoft.com/office/drawing/2014/main" xmlns="" id="{83F3E90C-AA80-2EFD-39F4-4B79A6C7E8C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D548FA5-BF4F-D201-D751-2366ABCA08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7999974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5D77F3-C656-D365-2771-9ABB99ACB3BA}"/>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توصیه‌های غذایی در دیابت</a:t>
            </a:r>
            <a:r>
              <a:rPr kumimoji="0" lang="en-US" sz="32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32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Content Placeholder 2">
            <a:extLst>
              <a:ext uri="{FF2B5EF4-FFF2-40B4-BE49-F238E27FC236}">
                <a16:creationId xmlns:a16="http://schemas.microsoft.com/office/drawing/2014/main" xmlns="" id="{44215A89-51B0-50EC-586A-981DE54DE379}"/>
              </a:ext>
            </a:extLst>
          </p:cNvPr>
          <p:cNvSpPr>
            <a:spLocks noGrp="1"/>
          </p:cNvSpPr>
          <p:nvPr>
            <p:ph idx="1"/>
          </p:nvPr>
        </p:nvSpPr>
        <p:spPr>
          <a:xfrm>
            <a:off x="172278" y="2011680"/>
            <a:ext cx="11432913" cy="4206240"/>
          </a:xfrm>
        </p:spPr>
        <p:txBody>
          <a:bodyPr>
            <a:normAutofit/>
          </a:bodyPr>
          <a:lstStyle/>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مصرف متناسب شیر با مصلحات آن مانند گلاب، یا مقدار کمی دارچین یا زنجبیل و همچنین مصرف متناسب پنیر کم نمک و ماست شیرین با استفاده از مصلحات مناسب مانند آویشن، نعناع و شوید </a:t>
            </a: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عسل طبیعی با</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احتیاط مصرف شود.</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a:t>
            </a: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مقدار برنج تا حد امکان و متناسب با شرایط بیمار کاهش یابد اما اضافه کردن سبزیجات یا ترکیبات مفید مانند گشنیز، شوید، زرشک، زیره، زعفران تا حدی عوارض ناشی از مصرف برنج را کاهش می‏دهند.</a:t>
            </a: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از چاشنی‏های مفید می‏توان به آبغوره، آب نارنج، آب لیموی تازه، تمر هندی و سماق اشاره نمود.</a:t>
            </a: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xmlns="" id="{3B6789CA-83A4-2F39-6E1C-F64CD1CE0785}"/>
              </a:ext>
            </a:extLst>
          </p:cNvPr>
          <p:cNvSpPr>
            <a:spLocks noGrp="1"/>
          </p:cNvSpPr>
          <p:nvPr>
            <p:ph type="sldNum" sz="quarter" idx="12"/>
          </p:nvPr>
        </p:nvSpPr>
        <p:spPr/>
        <p:txBody>
          <a:bodyPr/>
          <a:lstStyle/>
          <a:p>
            <a:fld id="{294A09A9-5501-47C1-A89A-A340965A2BE2}" type="slidenum">
              <a:rPr lang="en-US" smtClean="0"/>
              <a:pPr/>
              <a:t>135</a:t>
            </a:fld>
            <a:endParaRPr lang="en-US" dirty="0"/>
          </a:p>
        </p:txBody>
      </p:sp>
      <p:pic>
        <p:nvPicPr>
          <p:cNvPr id="5" name="Picture 4">
            <a:extLst>
              <a:ext uri="{FF2B5EF4-FFF2-40B4-BE49-F238E27FC236}">
                <a16:creationId xmlns:a16="http://schemas.microsoft.com/office/drawing/2014/main" xmlns="" id="{E03C1305-21E6-CA18-DE09-071845926E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517A3128-EF1F-30BD-5FBE-7153625C367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6954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912E2-41EF-1F55-391D-C0AD1EBE3B56}"/>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گیاهان دارویی کاهش دهنده قند خون</a:t>
            </a:r>
            <a:endParaRPr lang="en-US"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DB405649-C3A0-8E0C-2F65-2375CA87E898}"/>
              </a:ext>
            </a:extLst>
          </p:cNvPr>
          <p:cNvGraphicFramePr>
            <a:graphicFrameLocks noGrp="1"/>
          </p:cNvGraphicFramePr>
          <p:nvPr>
            <p:ph idx="1"/>
            <p:extLst>
              <p:ext uri="{D42A27DB-BD31-4B8C-83A1-F6EECF244321}">
                <p14:modId xmlns:p14="http://schemas.microsoft.com/office/powerpoint/2010/main" val="1296051321"/>
              </p:ext>
            </p:extLst>
          </p:nvPr>
        </p:nvGraphicFramePr>
        <p:xfrm>
          <a:off x="1908313" y="1921466"/>
          <a:ext cx="5697826" cy="4201036"/>
        </p:xfrm>
        <a:graphic>
          <a:graphicData uri="http://schemas.openxmlformats.org/drawingml/2006/table">
            <a:tbl>
              <a:tblPr rtl="1" firstRow="1" firstCol="1" bandRow="1"/>
              <a:tblGrid>
                <a:gridCol w="1669534">
                  <a:extLst>
                    <a:ext uri="{9D8B030D-6E8A-4147-A177-3AD203B41FA5}">
                      <a16:colId xmlns:a16="http://schemas.microsoft.com/office/drawing/2014/main" xmlns="" val="39629629"/>
                    </a:ext>
                  </a:extLst>
                </a:gridCol>
                <a:gridCol w="972800">
                  <a:extLst>
                    <a:ext uri="{9D8B030D-6E8A-4147-A177-3AD203B41FA5}">
                      <a16:colId xmlns:a16="http://schemas.microsoft.com/office/drawing/2014/main" xmlns="" val="788161366"/>
                    </a:ext>
                  </a:extLst>
                </a:gridCol>
                <a:gridCol w="3055492">
                  <a:extLst>
                    <a:ext uri="{9D8B030D-6E8A-4147-A177-3AD203B41FA5}">
                      <a16:colId xmlns:a16="http://schemas.microsoft.com/office/drawing/2014/main" xmlns="" val="406984546"/>
                    </a:ext>
                  </a:extLst>
                </a:gridCol>
              </a:tblGrid>
              <a:tr h="458217">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نام فارسی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مزاج</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بخش‏ مورد استفاده</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1501018122"/>
                  </a:ext>
                </a:extLst>
              </a:tr>
              <a:tr h="535300">
                <a:tc>
                  <a:txBody>
                    <a:bodyPr/>
                    <a:lstStyle/>
                    <a:p>
                      <a:pPr marL="0" marR="0" algn="ctr"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شنبلیله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گرم</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برگ‌ تازه و خشک، تخم</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2860408868"/>
                  </a:ext>
                </a:extLst>
              </a:tr>
              <a:tr h="458217">
                <a:tc>
                  <a:txBody>
                    <a:bodyPr/>
                    <a:lstStyle/>
                    <a:p>
                      <a:pPr marL="0" marR="0" algn="ctr"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خرفه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سرد</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برگ ‌و تخم</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2800961698"/>
                  </a:ext>
                </a:extLst>
              </a:tr>
              <a:tr h="458217">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سماق</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سرد</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میوه‌های پرزدار</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1075497616"/>
                  </a:ext>
                </a:extLst>
              </a:tr>
              <a:tr h="458217">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جو</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سرد</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دانه</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3486041510"/>
                  </a:ext>
                </a:extLst>
              </a:tr>
              <a:tr h="458217">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اسفرزه</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سرد</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تخم</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3539935813"/>
                  </a:ext>
                </a:extLst>
              </a:tr>
              <a:tr h="458217">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دارچین</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گرم</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پوست شاخه</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3617960624"/>
                  </a:ext>
                </a:extLst>
              </a:tr>
              <a:tr h="458217">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کدو</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سرد</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میوه و تخم</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3794224997"/>
                  </a:ext>
                </a:extLst>
              </a:tr>
              <a:tr h="458217">
                <a:tc>
                  <a:txBody>
                    <a:bodyPr/>
                    <a:lstStyle/>
                    <a:p>
                      <a:pPr marL="0" marR="0" algn="ctr"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گزنه</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گرم</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برگ و تخم</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dbl" algn="ctr">
                      <a:solidFill>
                        <a:srgbClr val="C45911"/>
                      </a:solidFill>
                      <a:prstDash val="solid"/>
                      <a:round/>
                      <a:headEnd type="none" w="med" len="med"/>
                      <a:tailEnd type="none" w="med" len="med"/>
                    </a:lnL>
                    <a:lnR w="19050" cap="flat" cmpd="dbl" algn="ctr">
                      <a:solidFill>
                        <a:srgbClr val="C45911"/>
                      </a:solidFill>
                      <a:prstDash val="solid"/>
                      <a:round/>
                      <a:headEnd type="none" w="med" len="med"/>
                      <a:tailEnd type="none" w="med" len="med"/>
                    </a:lnR>
                    <a:lnT w="19050" cap="flat" cmpd="dbl" algn="ctr">
                      <a:solidFill>
                        <a:srgbClr val="C45911"/>
                      </a:solidFill>
                      <a:prstDash val="solid"/>
                      <a:round/>
                      <a:headEnd type="none" w="med" len="med"/>
                      <a:tailEnd type="none" w="med" len="med"/>
                    </a:lnT>
                    <a:lnB w="19050" cap="flat" cmpd="dbl" algn="ctr">
                      <a:solidFill>
                        <a:srgbClr val="C45911"/>
                      </a:solidFill>
                      <a:prstDash val="solid"/>
                      <a:round/>
                      <a:headEnd type="none" w="med" len="med"/>
                      <a:tailEnd type="none" w="med" len="med"/>
                    </a:lnB>
                  </a:tcPr>
                </a:tc>
                <a:extLst>
                  <a:ext uri="{0D108BD9-81ED-4DB2-BD59-A6C34878D82A}">
                    <a16:rowId xmlns:a16="http://schemas.microsoft.com/office/drawing/2014/main" xmlns="" val="4200604774"/>
                  </a:ext>
                </a:extLst>
              </a:tr>
            </a:tbl>
          </a:graphicData>
        </a:graphic>
      </p:graphicFrame>
      <p:sp>
        <p:nvSpPr>
          <p:cNvPr id="4" name="Slide Number Placeholder 3">
            <a:extLst>
              <a:ext uri="{FF2B5EF4-FFF2-40B4-BE49-F238E27FC236}">
                <a16:creationId xmlns:a16="http://schemas.microsoft.com/office/drawing/2014/main" xmlns="" id="{18386536-806D-3AE0-48B8-A4109D5BF4BC}"/>
              </a:ext>
            </a:extLst>
          </p:cNvPr>
          <p:cNvSpPr>
            <a:spLocks noGrp="1"/>
          </p:cNvSpPr>
          <p:nvPr>
            <p:ph type="sldNum" sz="quarter" idx="12"/>
          </p:nvPr>
        </p:nvSpPr>
        <p:spPr/>
        <p:txBody>
          <a:bodyPr/>
          <a:lstStyle/>
          <a:p>
            <a:fld id="{294A09A9-5501-47C1-A89A-A340965A2BE2}" type="slidenum">
              <a:rPr lang="en-US" smtClean="0"/>
              <a:pPr/>
              <a:t>136</a:t>
            </a:fld>
            <a:endParaRPr lang="en-US" dirty="0"/>
          </a:p>
        </p:txBody>
      </p:sp>
      <p:pic>
        <p:nvPicPr>
          <p:cNvPr id="3" name="Picture 2">
            <a:extLst>
              <a:ext uri="{FF2B5EF4-FFF2-40B4-BE49-F238E27FC236}">
                <a16:creationId xmlns:a16="http://schemas.microsoft.com/office/drawing/2014/main" xmlns="" id="{D3C4DD44-0BF6-65B3-32F1-DAD8DF0D4E9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63CE1DB-6838-5720-A382-97D5CAE3EB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4916383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C9DF2-ACB1-746C-3314-FAEC8DFD74EF}"/>
              </a:ext>
            </a:extLst>
          </p:cNvPr>
          <p:cNvSpPr>
            <a:spLocks noGrp="1"/>
          </p:cNvSpPr>
          <p:nvPr>
            <p:ph type="title"/>
          </p:nvPr>
        </p:nvSpPr>
        <p:spPr/>
        <p:txBody>
          <a:bodyPr/>
          <a:lstStyle/>
          <a:p>
            <a:r>
              <a:rPr lang="fa-IR" dirty="0">
                <a:solidFill>
                  <a:srgbClr val="0070C0"/>
                </a:solidFill>
                <a:cs typeface="B Titr" panose="00000700000000000000" pitchFamily="2" charset="-78"/>
              </a:rPr>
              <a:t>فصل یازدهم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319F85AC-A801-192D-DFEB-84D610482C5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9D4A227E-E007-27A5-0BA5-9C2983AA48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6422644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912F9-C26D-79EA-0DEC-A302F294794D}"/>
              </a:ext>
            </a:extLst>
          </p:cNvPr>
          <p:cNvSpPr>
            <a:spLocks noGrp="1"/>
          </p:cNvSpPr>
          <p:nvPr>
            <p:ph type="title"/>
          </p:nvPr>
        </p:nvSpPr>
        <p:spPr>
          <a:xfrm>
            <a:off x="750430" y="381000"/>
            <a:ext cx="8401624" cy="3647661"/>
          </a:xfrm>
        </p:spPr>
        <p:txBody>
          <a:bodyPr/>
          <a:lstStyle/>
          <a:p>
            <a:pPr algn="ctr"/>
            <a:r>
              <a:rPr kumimoji="0" lang="ar-SA" sz="6000" b="0" i="0" u="none" strike="noStrike" kern="1200" cap="all"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B Titr" panose="00000700000000000000" pitchFamily="2" charset="-78"/>
              </a:rPr>
              <a:t>آشنایی با برخی داروهای گیاهی و سنتی</a:t>
            </a:r>
            <a:r>
              <a:rPr kumimoji="0" lang="en-US" sz="6000" b="0" i="0" u="none" strike="noStrike" kern="1200" cap="all"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6000" b="0" i="0" u="none" strike="noStrike" kern="1200" cap="all"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B Titr" panose="00000700000000000000" pitchFamily="2" charset="-78"/>
              </a:rPr>
            </a:br>
            <a:r>
              <a:rPr kumimoji="0" lang="ar-SA" sz="6000" b="0" i="0" u="none" strike="noStrike" kern="1200" cap="all"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B Titr" panose="00000700000000000000" pitchFamily="2" charset="-78"/>
              </a:rPr>
              <a:t> مبتنی بر شواهد</a:t>
            </a:r>
            <a:endParaRPr lang="en-US" sz="6000" dirty="0">
              <a:solidFill>
                <a:schemeClr val="tx1"/>
              </a:solidFill>
            </a:endParaRPr>
          </a:p>
        </p:txBody>
      </p:sp>
      <p:pic>
        <p:nvPicPr>
          <p:cNvPr id="3" name="Picture 2">
            <a:extLst>
              <a:ext uri="{FF2B5EF4-FFF2-40B4-BE49-F238E27FC236}">
                <a16:creationId xmlns:a16="http://schemas.microsoft.com/office/drawing/2014/main" xmlns="" id="{5BE38C21-BD01-63ED-FA96-45FD4F4966C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89176" y="5003031"/>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4DE61A8B-7F81-F2EF-53EA-B84A668CDA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81000"/>
            <a:ext cx="1193399" cy="1228357"/>
          </a:xfrm>
          <a:prstGeom prst="rect">
            <a:avLst/>
          </a:prstGeom>
          <a:noFill/>
        </p:spPr>
      </p:pic>
      <p:sp>
        <p:nvSpPr>
          <p:cNvPr id="5" name="Slide Number Placeholder 4">
            <a:extLst>
              <a:ext uri="{FF2B5EF4-FFF2-40B4-BE49-F238E27FC236}">
                <a16:creationId xmlns:a16="http://schemas.microsoft.com/office/drawing/2014/main" xmlns="" id="{D5204569-D2F0-11DB-E35F-AA8FC12CE8CC}"/>
              </a:ext>
            </a:extLst>
          </p:cNvPr>
          <p:cNvSpPr>
            <a:spLocks noGrp="1"/>
          </p:cNvSpPr>
          <p:nvPr>
            <p:ph type="sldNum" sz="quarter" idx="12"/>
          </p:nvPr>
        </p:nvSpPr>
        <p:spPr/>
        <p:txBody>
          <a:bodyPr/>
          <a:lstStyle/>
          <a:p>
            <a:fld id="{294A09A9-5501-47C1-A89A-A340965A2BE2}" type="slidenum">
              <a:rPr lang="en-US" smtClean="0"/>
              <a:pPr/>
              <a:t>138</a:t>
            </a:fld>
            <a:endParaRPr lang="en-US" dirty="0"/>
          </a:p>
        </p:txBody>
      </p:sp>
    </p:spTree>
    <p:extLst>
      <p:ext uri="{BB962C8B-B14F-4D97-AF65-F5344CB8AC3E}">
        <p14:creationId xmlns:p14="http://schemas.microsoft.com/office/powerpoint/2010/main" val="15422383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B0B3F-FD09-94A7-4870-9421F9471BAE}"/>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A62A64AE-C158-7737-BE4F-27300E3D1250}"/>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تفاوت بین گیاهان دارویی و داروهای گیاهی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مفهوم «نام علمی» گیاهان دارویی را توضیح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اثرات درمانی و موارد تجویز گیاهان دارویی معرفی شده در اختلالات روان را توضیح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اثرات درمانی و موارد تجویز گیاهان دارویی معرفی شده در اختلالات گوارشی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ملاحظات مصرف گیاهان دارویی معرفی شده را توضیح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گیاهان دارویی و فرآورده‌های گیاهی نام برده را با رعایت تمام ملاحظات مصرف از قبیل عوارض جانبی، احتیاطات، موارد منع مصرف و تداخلات تجویز کنیم.</a:t>
            </a:r>
            <a:endParaRPr lang="en-US" sz="2000" dirty="0"/>
          </a:p>
        </p:txBody>
      </p:sp>
      <p:pic>
        <p:nvPicPr>
          <p:cNvPr id="6" name="Picture 5">
            <a:extLst>
              <a:ext uri="{FF2B5EF4-FFF2-40B4-BE49-F238E27FC236}">
                <a16:creationId xmlns:a16="http://schemas.microsoft.com/office/drawing/2014/main" xmlns="" id="{B7193558-579C-E722-6743-F5AB29C2A6B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29817"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49CA1A05-02D8-FC81-2FAA-E24AF6AEAD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39382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B0478E-3DDA-E152-199F-E0D84F9B5621}"/>
              </a:ext>
            </a:extLst>
          </p:cNvPr>
          <p:cNvSpPr>
            <a:spLocks noGrp="1"/>
          </p:cNvSpPr>
          <p:nvPr>
            <p:ph type="title"/>
          </p:nvPr>
        </p:nvSpPr>
        <p:spPr>
          <a:xfrm>
            <a:off x="422374" y="287314"/>
            <a:ext cx="10515600" cy="1676400"/>
          </a:xfrm>
        </p:spPr>
        <p:txBody>
          <a:bodyPr/>
          <a:lstStyle/>
          <a:p>
            <a:r>
              <a:rPr lang="ar-SA"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تعریف</a:t>
            </a:r>
            <a:r>
              <a:rPr lang="fa-IR"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پزشکی یکپارچه یا طب فراگیر</a:t>
            </a:r>
            <a:r>
              <a:rPr lang="fa-IR" sz="36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r>
            <a:br>
              <a:rPr lang="fa-IR" sz="36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br>
            <a:r>
              <a:rPr lang="fa-IR" sz="36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r>
            <a:br>
              <a:rPr lang="fa-IR" sz="36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br>
            <a:r>
              <a:rPr lang="en-US" sz="36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Integrative Medicine</a:t>
            </a:r>
            <a:r>
              <a:rPr lang="en-US" sz="3600" dirty="0">
                <a:effectLst/>
                <a:latin typeface="Calibri" panose="020F0502020204030204" pitchFamily="34" charset="0"/>
                <a:ea typeface="Calibri" panose="020F0502020204030204" pitchFamily="34" charset="0"/>
                <a:cs typeface="Arial" panose="020B0604020202020204" pitchFamily="34" charset="0"/>
              </a:rPr>
              <a:t/>
            </a:r>
            <a:br>
              <a:rPr lang="en-US" sz="3600" dirty="0">
                <a:effectLst/>
                <a:latin typeface="Calibri" panose="020F0502020204030204" pitchFamily="34" charset="0"/>
                <a:ea typeface="Calibri" panose="020F0502020204030204" pitchFamily="34" charset="0"/>
                <a:cs typeface="Arial" panose="020B0604020202020204" pitchFamily="34" charset="0"/>
              </a:rPr>
            </a:br>
            <a:endParaRPr lang="en-US" sz="3600" dirty="0"/>
          </a:p>
        </p:txBody>
      </p:sp>
      <p:sp>
        <p:nvSpPr>
          <p:cNvPr id="3" name="Text Placeholder 2">
            <a:extLst>
              <a:ext uri="{FF2B5EF4-FFF2-40B4-BE49-F238E27FC236}">
                <a16:creationId xmlns:a16="http://schemas.microsoft.com/office/drawing/2014/main" xmlns="" id="{7313E786-2C37-C9BD-EE47-B3B1FE9DE9C5}"/>
              </a:ext>
            </a:extLst>
          </p:cNvPr>
          <p:cNvSpPr>
            <a:spLocks noGrp="1"/>
          </p:cNvSpPr>
          <p:nvPr>
            <p:ph type="body" idx="1"/>
          </p:nvPr>
        </p:nvSpPr>
        <p:spPr>
          <a:xfrm>
            <a:off x="422374" y="2425148"/>
            <a:ext cx="10515600" cy="3997705"/>
          </a:xfrm>
        </p:spPr>
        <p:txBody>
          <a:bodyPr>
            <a:normAutofit/>
          </a:bodyPr>
          <a:lstStyle/>
          <a:p>
            <a:pPr marL="0" marR="0" algn="just" rtl="1">
              <a:lnSpc>
                <a:spcPct val="107000"/>
              </a:lnSpc>
              <a:spcBef>
                <a:spcPts val="0"/>
              </a:spcBef>
              <a:spcAft>
                <a:spcPts val="0"/>
              </a:spcAft>
            </a:pP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استفاده از تمامی پتانسیل‌ها و مداخلات درمانی ایمن و مؤثر موجود توسط درمانگران با تجربه و آموزش دیده به شکل همکاری تیمی. در واقع در جهان امروز تلاش می‌شود ابتدا با پژوهش‌های علمی، اثربخشی و ایمنی درمان‌های طب مکمل مورد ارزیابی قرار بگیرند، سپس </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روش‌ها و اقداماتی</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که میزان کافی از شواهد علمی را کسب می‌کنند، بر اساس پزشکی مبتنی بر شواهد</a:t>
            </a:r>
            <a:r>
              <a:rPr lang="en-US"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28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en-US"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28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Evidenced-Based Medicine    </a:t>
            </a:r>
            <a:r>
              <a:rPr lang="ar-SA"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به چرخه درمان وارد شوند.</a:t>
            </a:r>
            <a:endParaRPr lang="en-US"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sz="2800" dirty="0">
              <a:solidFill>
                <a:schemeClr val="tx1"/>
              </a:solidFill>
              <a:cs typeface="2  Nazanin" panose="00000400000000000000" pitchFamily="2" charset="-78"/>
            </a:endParaRPr>
          </a:p>
        </p:txBody>
      </p:sp>
      <p:sp>
        <p:nvSpPr>
          <p:cNvPr id="4" name="Slide Number Placeholder 3">
            <a:extLst>
              <a:ext uri="{FF2B5EF4-FFF2-40B4-BE49-F238E27FC236}">
                <a16:creationId xmlns:a16="http://schemas.microsoft.com/office/drawing/2014/main" xmlns="" id="{73481CB5-30A9-F790-E754-FC75D81B9387}"/>
              </a:ext>
            </a:extLst>
          </p:cNvPr>
          <p:cNvSpPr>
            <a:spLocks noGrp="1"/>
          </p:cNvSpPr>
          <p:nvPr>
            <p:ph type="sldNum" sz="quarter" idx="12"/>
          </p:nvPr>
        </p:nvSpPr>
        <p:spPr/>
        <p:txBody>
          <a:bodyPr/>
          <a:lstStyle/>
          <a:p>
            <a:fld id="{294A09A9-5501-47C1-A89A-A340965A2BE2}" type="slidenum">
              <a:rPr lang="en-US" smtClean="0"/>
              <a:pPr/>
              <a:t>14</a:t>
            </a:fld>
            <a:endParaRPr lang="en-US" dirty="0"/>
          </a:p>
        </p:txBody>
      </p:sp>
      <p:pic>
        <p:nvPicPr>
          <p:cNvPr id="5" name="Picture 4">
            <a:extLst>
              <a:ext uri="{FF2B5EF4-FFF2-40B4-BE49-F238E27FC236}">
                <a16:creationId xmlns:a16="http://schemas.microsoft.com/office/drawing/2014/main" xmlns="" id="{4622280C-2B7F-5A8F-C22C-777BA1CD83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07A5C70-4925-3B72-9C8C-8C08C8033A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60540" y="287314"/>
            <a:ext cx="1193399" cy="1228357"/>
          </a:xfrm>
          <a:prstGeom prst="rect">
            <a:avLst/>
          </a:prstGeom>
          <a:noFill/>
        </p:spPr>
      </p:pic>
    </p:spTree>
    <p:extLst>
      <p:ext uri="{BB962C8B-B14F-4D97-AF65-F5344CB8AC3E}">
        <p14:creationId xmlns:p14="http://schemas.microsoft.com/office/powerpoint/2010/main" val="2811277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9A56F-C28F-D590-DE1D-78A41F02F554}"/>
              </a:ext>
            </a:extLst>
          </p:cNvPr>
          <p:cNvSpPr>
            <a:spLocks noGrp="1"/>
          </p:cNvSpPr>
          <p:nvPr>
            <p:ph type="title"/>
          </p:nvPr>
        </p:nvSpPr>
        <p:spPr>
          <a:xfrm>
            <a:off x="265043" y="284176"/>
            <a:ext cx="10721956" cy="1508760"/>
          </a:xfrm>
        </p:spPr>
        <p:txBody>
          <a:bodyPr/>
          <a:lstStyle/>
          <a:p>
            <a:pPr marL="342900" marR="0" lvl="0" indent="-342900" algn="ctr" rtl="1">
              <a:lnSpc>
                <a:spcPct val="107000"/>
              </a:lnSpc>
              <a:spcBef>
                <a:spcPts val="0"/>
              </a:spcBef>
              <a:spcAft>
                <a:spcPts val="0"/>
              </a:spcAft>
            </a:pPr>
            <a:r>
              <a:rPr lang="ar-SA" sz="44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گیاهان دارویی</a:t>
            </a:r>
            <a:r>
              <a:rPr lang="ar-SA" sz="4000" b="1" dirty="0">
                <a:solidFill>
                  <a:schemeClr val="bg1"/>
                </a:solidFill>
                <a:effectLst/>
                <a:latin typeface="Calibri" panose="020F0502020204030204" pitchFamily="34" charset="0"/>
                <a:ea typeface="Cambria" panose="02040503050406030204" pitchFamily="18" charset="0"/>
                <a:cs typeface="B Titr" panose="00000700000000000000" pitchFamily="2" charset="-78"/>
              </a:rPr>
              <a:t> </a:t>
            </a:r>
            <a:r>
              <a:rPr lang="ar-SA" sz="4000" b="1" dirty="0">
                <a:solidFill>
                  <a:schemeClr val="bg1"/>
                </a:solidFill>
                <a:effectLst/>
                <a:latin typeface="Calibri" panose="020F0502020204030204" pitchFamily="34" charset="0"/>
                <a:ea typeface="Cambria" panose="02040503050406030204" pitchFamily="18" charset="0"/>
                <a:cs typeface="Times New Roman" panose="02020603050405020304" pitchFamily="18" charset="0"/>
              </a:rPr>
              <a:t>(</a:t>
            </a:r>
            <a:r>
              <a:rPr lang="en-US" sz="4000" b="1" dirty="0">
                <a:solidFill>
                  <a:schemeClr val="bg1"/>
                </a:solidFill>
                <a:effectLst/>
                <a:latin typeface="Times New Roman" panose="02020603050405020304" pitchFamily="18" charset="0"/>
                <a:ea typeface="Cambria" panose="02040503050406030204" pitchFamily="18" charset="0"/>
                <a:cs typeface="Arial" panose="020B0604020202020204" pitchFamily="34" charset="0"/>
              </a:rPr>
              <a:t>Medicinal Plants</a:t>
            </a:r>
            <a:r>
              <a:rPr lang="ar-SA" sz="4000" b="1" dirty="0">
                <a:solidFill>
                  <a:schemeClr val="bg1"/>
                </a:solidFill>
                <a:effectLst/>
                <a:latin typeface="Calibri" panose="020F0502020204030204" pitchFamily="34" charset="0"/>
                <a:ea typeface="Cambria" panose="02040503050406030204" pitchFamily="18" charset="0"/>
                <a:cs typeface="Times New Roman" panose="02020603050405020304" pitchFamily="18" charset="0"/>
              </a:rPr>
              <a:t>)</a:t>
            </a:r>
            <a:r>
              <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r>
            <a:br>
              <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xmlns="" id="{CF125CCB-C80F-1601-396A-D99B87B3FCDD}"/>
              </a:ext>
            </a:extLst>
          </p:cNvPr>
          <p:cNvSpPr>
            <a:spLocks noGrp="1"/>
          </p:cNvSpPr>
          <p:nvPr>
            <p:ph idx="1"/>
          </p:nvPr>
        </p:nvSpPr>
        <p:spPr>
          <a:xfrm>
            <a:off x="265043" y="2011680"/>
            <a:ext cx="10721956" cy="4206240"/>
          </a:xfrm>
        </p:spPr>
        <p:txBody>
          <a:bodyPr/>
          <a:lstStyle/>
          <a:p>
            <a:pPr marL="0" indent="0" algn="justLow"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گیاهی که یک یا چند اندام آن، یا یک یا چند ترکیب از ترکیبات آن به عنوان دارو برای اهداف درمانی مورد استفاده قرار می‌گیرد.</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Low"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به عنوان مثال ممکن است از ریشه، دانه، یا برگ گیاه استفاده کنیم. </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Low"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یا ممکن است یک سری ترکیبات یا یک ترکیب خاص را از گیاه استخراج و برای مقاصد درمانی استفاده کنیم.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D4F03A0D-36E1-BAC3-E910-8B4D19162B04}"/>
              </a:ext>
            </a:extLst>
          </p:cNvPr>
          <p:cNvSpPr>
            <a:spLocks noGrp="1"/>
          </p:cNvSpPr>
          <p:nvPr>
            <p:ph type="sldNum" sz="quarter" idx="12"/>
          </p:nvPr>
        </p:nvSpPr>
        <p:spPr/>
        <p:txBody>
          <a:bodyPr/>
          <a:lstStyle/>
          <a:p>
            <a:fld id="{294A09A9-5501-47C1-A89A-A340965A2BE2}" type="slidenum">
              <a:rPr lang="en-US" smtClean="0"/>
              <a:pPr/>
              <a:t>140</a:t>
            </a:fld>
            <a:endParaRPr lang="en-US" dirty="0"/>
          </a:p>
        </p:txBody>
      </p:sp>
      <p:pic>
        <p:nvPicPr>
          <p:cNvPr id="5" name="Picture 4">
            <a:extLst>
              <a:ext uri="{FF2B5EF4-FFF2-40B4-BE49-F238E27FC236}">
                <a16:creationId xmlns:a16="http://schemas.microsoft.com/office/drawing/2014/main" xmlns="" id="{32392457-D84A-11CF-9481-016D8E32DB0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D9E84E9-13AF-8561-0010-7844A8E34D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69089912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63B09-7E76-E19D-84B9-F805E55555DB}"/>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4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داروهای گیاهی </a:t>
            </a:r>
            <a:r>
              <a:rPr lang="ar-SA" sz="4000" b="1" dirty="0">
                <a:solidFill>
                  <a:schemeClr val="bg1"/>
                </a:solidFill>
                <a:effectLst/>
                <a:latin typeface="Calibri" panose="020F0502020204030204" pitchFamily="34" charset="0"/>
                <a:ea typeface="Cambria" panose="02040503050406030204" pitchFamily="18" charset="0"/>
                <a:cs typeface="Times New Roman" panose="02020603050405020304" pitchFamily="18" charset="0"/>
              </a:rPr>
              <a:t>(</a:t>
            </a:r>
            <a:r>
              <a:rPr lang="en-US" sz="4000" b="1" dirty="0">
                <a:solidFill>
                  <a:schemeClr val="bg1"/>
                </a:solidFill>
                <a:effectLst/>
                <a:latin typeface="Times New Roman" panose="02020603050405020304" pitchFamily="18" charset="0"/>
                <a:ea typeface="Cambria" panose="02040503050406030204" pitchFamily="18" charset="0"/>
                <a:cs typeface="Arial" panose="020B0604020202020204" pitchFamily="34" charset="0"/>
              </a:rPr>
              <a:t>Herbal Medicines</a:t>
            </a:r>
            <a:r>
              <a:rPr lang="ar-SA" sz="4000" b="1" dirty="0">
                <a:solidFill>
                  <a:schemeClr val="bg1"/>
                </a:solidFill>
                <a:effectLst/>
                <a:latin typeface="Calibri" panose="020F0502020204030204" pitchFamily="34" charset="0"/>
                <a:ea typeface="Cambria" panose="02040503050406030204" pitchFamily="18" charset="0"/>
                <a:cs typeface="Times New Roman" panose="02020603050405020304" pitchFamily="18" charset="0"/>
              </a:rPr>
              <a:t>)</a:t>
            </a:r>
            <a:r>
              <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r>
            <a:br>
              <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xmlns="" id="{4BCC626F-8505-D518-5540-728CE6138DF1}"/>
              </a:ext>
            </a:extLst>
          </p:cNvPr>
          <p:cNvSpPr>
            <a:spLocks noGrp="1"/>
          </p:cNvSpPr>
          <p:nvPr>
            <p:ph idx="1"/>
          </p:nvPr>
        </p:nvSpPr>
        <p:spPr>
          <a:xfrm>
            <a:off x="76742" y="2011680"/>
            <a:ext cx="10910257" cy="4206240"/>
          </a:xfrm>
        </p:spPr>
        <p:txBody>
          <a:bodyPr/>
          <a:lstStyle/>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شکل فراوری شدۀ یک اندام گیاه یا فرآورده‌ای از گیاه که برای مقاصد درمانی مورد استفاده قرار می‌گیرد داروی گیاهی نام دارد؛ </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en-US"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مثلا ممکن است از بخشی از یک گیاه، فرآورده­ای مانند شربت یا قرص تهیه کنیم و برای مقاصد درمانی مورد استفاده قرار دهیم.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657CE309-0119-84DC-F4D5-BE4245B94475}"/>
              </a:ext>
            </a:extLst>
          </p:cNvPr>
          <p:cNvSpPr>
            <a:spLocks noGrp="1"/>
          </p:cNvSpPr>
          <p:nvPr>
            <p:ph type="sldNum" sz="quarter" idx="12"/>
          </p:nvPr>
        </p:nvSpPr>
        <p:spPr/>
        <p:txBody>
          <a:bodyPr/>
          <a:lstStyle/>
          <a:p>
            <a:fld id="{294A09A9-5501-47C1-A89A-A340965A2BE2}" type="slidenum">
              <a:rPr lang="en-US" smtClean="0"/>
              <a:pPr/>
              <a:t>141</a:t>
            </a:fld>
            <a:endParaRPr lang="en-US" dirty="0"/>
          </a:p>
        </p:txBody>
      </p:sp>
      <p:pic>
        <p:nvPicPr>
          <p:cNvPr id="5" name="Picture 4">
            <a:extLst>
              <a:ext uri="{FF2B5EF4-FFF2-40B4-BE49-F238E27FC236}">
                <a16:creationId xmlns:a16="http://schemas.microsoft.com/office/drawing/2014/main" xmlns="" id="{AF707F75-72BB-CCC3-90A6-2391C3B7E1B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C322A95-E50A-8DC4-351C-F0274C41C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7072589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D0A47-C475-CFF6-8228-EF56257A5735}"/>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4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گیاه درمانی </a:t>
            </a:r>
            <a:r>
              <a:rPr lang="ar-SA" sz="4000" b="1" dirty="0">
                <a:solidFill>
                  <a:schemeClr val="bg1"/>
                </a:solidFill>
                <a:effectLst/>
                <a:latin typeface="Calibri" panose="020F0502020204030204" pitchFamily="34" charset="0"/>
                <a:ea typeface="Cambria" panose="02040503050406030204" pitchFamily="18" charset="0"/>
                <a:cs typeface="Times New Roman" panose="02020603050405020304" pitchFamily="18" charset="0"/>
              </a:rPr>
              <a:t>(</a:t>
            </a:r>
            <a:r>
              <a:rPr lang="en-US" sz="4000" b="1" dirty="0">
                <a:solidFill>
                  <a:schemeClr val="bg1"/>
                </a:solidFill>
                <a:effectLst/>
                <a:latin typeface="Times New Roman" panose="02020603050405020304" pitchFamily="18" charset="0"/>
                <a:ea typeface="Cambria" panose="02040503050406030204" pitchFamily="18" charset="0"/>
                <a:cs typeface="Arial" panose="020B0604020202020204" pitchFamily="34" charset="0"/>
              </a:rPr>
              <a:t>Phytotherapy</a:t>
            </a:r>
            <a:r>
              <a:rPr lang="ar-SA" sz="4000" b="1" dirty="0">
                <a:solidFill>
                  <a:schemeClr val="bg1"/>
                </a:solidFill>
                <a:effectLst/>
                <a:latin typeface="Calibri" panose="020F0502020204030204" pitchFamily="34" charset="0"/>
                <a:ea typeface="Cambria" panose="02040503050406030204" pitchFamily="18" charset="0"/>
                <a:cs typeface="Times New Roman" panose="02020603050405020304" pitchFamily="18" charset="0"/>
              </a:rPr>
              <a:t>)</a:t>
            </a:r>
            <a:r>
              <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rPr>
              <a:t/>
            </a:r>
            <a:br>
              <a:rPr lang="en-US" sz="3600" dirty="0">
                <a:solidFill>
                  <a:schemeClr val="bg1"/>
                </a:solidFill>
                <a:effectLst/>
                <a:latin typeface="Calibri" panose="020F0502020204030204" pitchFamily="34" charset="0"/>
                <a:ea typeface="Calibri" panose="020F0502020204030204" pitchFamily="34" charset="0"/>
                <a:cs typeface="Arial" panose="020B0604020202020204" pitchFamily="34" charset="0"/>
              </a:rPr>
            </a:br>
            <a:endParaRPr lang="en-US" dirty="0">
              <a:solidFill>
                <a:schemeClr val="bg1"/>
              </a:solidFill>
            </a:endParaRPr>
          </a:p>
        </p:txBody>
      </p:sp>
      <p:sp>
        <p:nvSpPr>
          <p:cNvPr id="3" name="Content Placeholder 2">
            <a:extLst>
              <a:ext uri="{FF2B5EF4-FFF2-40B4-BE49-F238E27FC236}">
                <a16:creationId xmlns:a16="http://schemas.microsoft.com/office/drawing/2014/main" xmlns="" id="{73063592-7C47-D32F-182C-F903E16FB0CE}"/>
              </a:ext>
            </a:extLst>
          </p:cNvPr>
          <p:cNvSpPr>
            <a:spLocks noGrp="1"/>
          </p:cNvSpPr>
          <p:nvPr>
            <p:ph idx="1"/>
          </p:nvPr>
        </p:nvSpPr>
        <p:spPr>
          <a:xfrm>
            <a:off x="331304" y="2011680"/>
            <a:ext cx="10655695" cy="4206240"/>
          </a:xfrm>
        </p:spPr>
        <p:txBody>
          <a:bodyPr>
            <a:normAutofit/>
          </a:bodyPr>
          <a:lstStyle/>
          <a:p>
            <a:pPr marL="0" marR="0" indent="0" algn="just" rtl="1">
              <a:lnSpc>
                <a:spcPct val="107000"/>
              </a:lnSpc>
              <a:spcBef>
                <a:spcPts val="0"/>
              </a:spcBef>
              <a:spcAft>
                <a:spcPts val="0"/>
              </a:spcAft>
              <a:buNone/>
            </a:pP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استفاده از گیاهان دارویی برای درمان یا پیشگیری از </a:t>
            </a:r>
            <a:r>
              <a:rPr lang="fa-IR" sz="28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بیماری‌ها</a:t>
            </a: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بر مبنای یک رویکرد مبتنی بر شواهد است. که بر مبنای مطالعات، مقالات و </a:t>
            </a:r>
            <a:r>
              <a:rPr lang="fa-IR" sz="28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کتاب‌هایی</a:t>
            </a: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هست که در زمینه گیاهان دارویی نگارش </a:t>
            </a:r>
            <a:r>
              <a:rPr lang="fa-IR" sz="28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شده‌اند</a:t>
            </a: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endParaRPr lang="en-US"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گیاهان دارویی هم می‌توانند مانند داروهای شیمیایی عوارض جانبی، موارد منع مصرف و </a:t>
            </a:r>
            <a:r>
              <a:rPr lang="fa-IR" sz="28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احتیاطاتی</a:t>
            </a: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داشته باشند. همچنین با داروها، مواد غذایی و سایر گیاهان دارویی تداخل داشته باشند</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2800" dirty="0">
              <a:solidFill>
                <a:schemeClr val="bg1"/>
              </a:solidFill>
            </a:endParaRPr>
          </a:p>
        </p:txBody>
      </p:sp>
      <p:sp>
        <p:nvSpPr>
          <p:cNvPr id="4" name="Slide Number Placeholder 3">
            <a:extLst>
              <a:ext uri="{FF2B5EF4-FFF2-40B4-BE49-F238E27FC236}">
                <a16:creationId xmlns:a16="http://schemas.microsoft.com/office/drawing/2014/main" xmlns="" id="{C2963C42-41F5-E20D-4050-FCA77D9FE7F6}"/>
              </a:ext>
            </a:extLst>
          </p:cNvPr>
          <p:cNvSpPr>
            <a:spLocks noGrp="1"/>
          </p:cNvSpPr>
          <p:nvPr>
            <p:ph type="sldNum" sz="quarter" idx="12"/>
          </p:nvPr>
        </p:nvSpPr>
        <p:spPr/>
        <p:txBody>
          <a:bodyPr/>
          <a:lstStyle/>
          <a:p>
            <a:fld id="{294A09A9-5501-47C1-A89A-A340965A2BE2}" type="slidenum">
              <a:rPr lang="en-US" smtClean="0"/>
              <a:pPr/>
              <a:t>142</a:t>
            </a:fld>
            <a:endParaRPr lang="en-US" dirty="0"/>
          </a:p>
        </p:txBody>
      </p:sp>
      <p:pic>
        <p:nvPicPr>
          <p:cNvPr id="5" name="Picture 4">
            <a:extLst>
              <a:ext uri="{FF2B5EF4-FFF2-40B4-BE49-F238E27FC236}">
                <a16:creationId xmlns:a16="http://schemas.microsoft.com/office/drawing/2014/main" xmlns="" id="{E699FFA1-4885-F02B-7F77-8A8B94B989C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D24FAA7-8D34-CD3D-270F-A0CFFF0D2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4307633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815D8B-3649-BE36-B599-96F84E0554FC}"/>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Times New Roman" panose="02020603050405020304" pitchFamily="18" charset="0"/>
                <a:ea typeface="Cambria" panose="02040503050406030204" pitchFamily="18" charset="0"/>
                <a:cs typeface="B Titr" panose="00000700000000000000" pitchFamily="2" charset="-78"/>
              </a:rPr>
              <a:t>نام علمی</a:t>
            </a:r>
            <a:endParaRPr lang="en-US" dirty="0">
              <a:solidFill>
                <a:schemeClr val="bg1"/>
              </a:solidFill>
              <a:latin typeface="Times New Roman" panose="02020603050405020304" pitchFamily="18" charset="0"/>
              <a:cs typeface="B Titr" panose="00000700000000000000" pitchFamily="2" charset="-78"/>
            </a:endParaRPr>
          </a:p>
        </p:txBody>
      </p:sp>
      <p:sp>
        <p:nvSpPr>
          <p:cNvPr id="3" name="Content Placeholder 2">
            <a:extLst>
              <a:ext uri="{FF2B5EF4-FFF2-40B4-BE49-F238E27FC236}">
                <a16:creationId xmlns:a16="http://schemas.microsoft.com/office/drawing/2014/main" xmlns="" id="{DF8BD9AC-17B1-8C83-0C6C-AFC930D143BE}"/>
              </a:ext>
            </a:extLst>
          </p:cNvPr>
          <p:cNvSpPr>
            <a:spLocks noGrp="1"/>
          </p:cNvSpPr>
          <p:nvPr>
            <p:ph idx="1"/>
          </p:nvPr>
        </p:nvSpPr>
        <p:spPr>
          <a:xfrm>
            <a:off x="0" y="2011680"/>
            <a:ext cx="11436626" cy="4206240"/>
          </a:xfrm>
        </p:spPr>
        <p:txBody>
          <a:bodyPr>
            <a:normAutofit/>
          </a:bodyPr>
          <a:lstStyle/>
          <a:p>
            <a:pPr marL="0" indent="0" algn="r" rtl="1">
              <a:buNone/>
            </a:pP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هر گیاه دارویی بر اساس یک سیستم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رده‌بندی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بین‌المللی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دارای یک نام علمی است. هدف از اختصاص دادن نام علمی جلوگیری از خطاهای ناشی از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نام‌گذاری‌های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متعدد در مناطق مختلف دنیا است. </a:t>
            </a:r>
          </a:p>
          <a:p>
            <a:pPr marL="0" indent="0" algn="r" rtl="1">
              <a:buNone/>
            </a:pP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 عبارتی، یک گیاه دارویی تنها یک نام علمی تأیید شده دارد که برای ارائه گزارشات علمی در ارتباط با گیاه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می‌بایست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حتما از همین نام استفاده شود،</a:t>
            </a:r>
          </a:p>
          <a:p>
            <a:pPr marL="0" indent="0" algn="r" rtl="1">
              <a:buNone/>
            </a:pP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برای جستجوی اطلاعات یک گیاه در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پایگاه‌های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داده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می‌بایست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از نام علمی گیاه استفاده کرد.</a:t>
            </a:r>
          </a:p>
          <a:p>
            <a:pPr marL="0" indent="0" algn="r" rtl="1">
              <a:buNone/>
            </a:pP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یک نام علمی دارای دو قسمت اصلی است که بخش اول «جنس» و بخش دوم «گونه» نام دارد. </a:t>
            </a:r>
          </a:p>
          <a:p>
            <a:pPr marL="0" indent="0" algn="r" rtl="1">
              <a:buNone/>
            </a:pP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یک بخش سوم هم در نام علمی وجود دارد که نام </a:t>
            </a:r>
            <a:r>
              <a:rPr lang="fa-IR" sz="2400" dirty="0">
                <a:solidFill>
                  <a:schemeClr val="bg1"/>
                </a:solidFill>
                <a:effectLst/>
                <a:ea typeface="Calibri" panose="020F0502020204030204" pitchFamily="34" charset="0"/>
                <a:cs typeface="Times New Roman" panose="02020603050405020304" pitchFamily="18" charset="0"/>
              </a:rPr>
              <a:t>(</a:t>
            </a:r>
            <a:r>
              <a:rPr lang="en-US" sz="2400" dirty="0">
                <a:solidFill>
                  <a:schemeClr val="bg1"/>
                </a:solidFill>
                <a:effectLst/>
                <a:latin typeface="Times New Roman" panose="02020603050405020304" pitchFamily="18" charset="0"/>
                <a:ea typeface="Calibri" panose="020F0502020204030204" pitchFamily="34" charset="0"/>
              </a:rPr>
              <a:t>Author</a:t>
            </a:r>
            <a:r>
              <a:rPr lang="fa-IR" sz="2400" dirty="0">
                <a:solidFill>
                  <a:schemeClr val="bg1"/>
                </a:solidFill>
                <a:effectLst/>
                <a:latin typeface="Times New Roman" panose="02020603050405020304" pitchFamily="18" charset="0"/>
                <a:ea typeface="Calibri" panose="020F0502020204030204" pitchFamily="34" charset="0"/>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اولین شخصی است که مشخصات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گیاه‌شناسی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گیاه مورد نظر را به طور کامل گزارش کرده است. </a:t>
            </a:r>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6F02D7EA-C978-EA6A-8CE5-4D96CDD8280E}"/>
              </a:ext>
            </a:extLst>
          </p:cNvPr>
          <p:cNvSpPr>
            <a:spLocks noGrp="1"/>
          </p:cNvSpPr>
          <p:nvPr>
            <p:ph type="sldNum" sz="quarter" idx="12"/>
          </p:nvPr>
        </p:nvSpPr>
        <p:spPr/>
        <p:txBody>
          <a:bodyPr/>
          <a:lstStyle/>
          <a:p>
            <a:fld id="{294A09A9-5501-47C1-A89A-A340965A2BE2}" type="slidenum">
              <a:rPr lang="en-US" smtClean="0"/>
              <a:pPr/>
              <a:t>143</a:t>
            </a:fld>
            <a:endParaRPr lang="en-US" dirty="0"/>
          </a:p>
        </p:txBody>
      </p:sp>
      <p:pic>
        <p:nvPicPr>
          <p:cNvPr id="5" name="Picture 4">
            <a:extLst>
              <a:ext uri="{FF2B5EF4-FFF2-40B4-BE49-F238E27FC236}">
                <a16:creationId xmlns:a16="http://schemas.microsoft.com/office/drawing/2014/main" xmlns="" id="{6C6A4886-8E62-2B14-4438-F901D7CE63E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F86D27F-E13D-1FD7-B372-2333B5C8B1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11222510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1A202-23A3-4F3A-AA92-0172C8D2DA06}"/>
              </a:ext>
            </a:extLst>
          </p:cNvPr>
          <p:cNvSpPr>
            <a:spLocks noGrp="1"/>
          </p:cNvSpPr>
          <p:nvPr>
            <p:ph type="title"/>
          </p:nvPr>
        </p:nvSpPr>
        <p:spPr>
          <a:xfrm>
            <a:off x="326335" y="3229297"/>
            <a:ext cx="11539330" cy="1676400"/>
          </a:xfrm>
        </p:spPr>
        <p:txBody>
          <a:bodyPr/>
          <a:lstStyle/>
          <a:p>
            <a:r>
              <a:rPr lang="ar-SA" sz="4000" dirty="0">
                <a:solidFill>
                  <a:srgbClr val="0070C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گیاهان دارویی شاخص در درمان اختلالات اعصاب و روان</a:t>
            </a:r>
            <a:r>
              <a:rPr lang="en-US" sz="4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4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sz="4000" dirty="0">
              <a:solidFill>
                <a:srgbClr val="0070C0"/>
              </a:solidFill>
              <a:effectLst>
                <a:outerShdw blurRad="38100" dist="38100" dir="2700000" algn="tl">
                  <a:srgbClr val="000000">
                    <a:alpha val="43137"/>
                  </a:srgbClr>
                </a:outerShdw>
              </a:effectLst>
              <a:cs typeface="B Titr" panose="00000700000000000000" pitchFamily="2" charset="-78"/>
            </a:endParaRPr>
          </a:p>
        </p:txBody>
      </p:sp>
      <p:sp>
        <p:nvSpPr>
          <p:cNvPr id="7" name="Slide Number Placeholder 6">
            <a:extLst>
              <a:ext uri="{FF2B5EF4-FFF2-40B4-BE49-F238E27FC236}">
                <a16:creationId xmlns:a16="http://schemas.microsoft.com/office/drawing/2014/main" xmlns="" id="{D5115E33-A6D9-F972-7DE9-93672BCE990D}"/>
              </a:ext>
            </a:extLst>
          </p:cNvPr>
          <p:cNvSpPr>
            <a:spLocks noGrp="1"/>
          </p:cNvSpPr>
          <p:nvPr>
            <p:ph type="sldNum" sz="quarter" idx="12"/>
          </p:nvPr>
        </p:nvSpPr>
        <p:spPr/>
        <p:txBody>
          <a:bodyPr/>
          <a:lstStyle/>
          <a:p>
            <a:fld id="{294A09A9-5501-47C1-A89A-A340965A2BE2}" type="slidenum">
              <a:rPr lang="en-US" smtClean="0"/>
              <a:pPr/>
              <a:t>144</a:t>
            </a:fld>
            <a:endParaRPr lang="en-US" dirty="0"/>
          </a:p>
        </p:txBody>
      </p:sp>
      <p:pic>
        <p:nvPicPr>
          <p:cNvPr id="3" name="Picture 2">
            <a:extLst>
              <a:ext uri="{FF2B5EF4-FFF2-40B4-BE49-F238E27FC236}">
                <a16:creationId xmlns:a16="http://schemas.microsoft.com/office/drawing/2014/main" xmlns="" id="{EC00B41E-2DC0-C4F6-D9BC-C3641D7CC78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0CC2340D-1584-9F31-731C-A05382767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291548"/>
            <a:ext cx="1193399" cy="1228357"/>
          </a:xfrm>
          <a:prstGeom prst="rect">
            <a:avLst/>
          </a:prstGeom>
          <a:noFill/>
        </p:spPr>
      </p:pic>
    </p:spTree>
    <p:extLst>
      <p:ext uri="{BB962C8B-B14F-4D97-AF65-F5344CB8AC3E}">
        <p14:creationId xmlns:p14="http://schemas.microsoft.com/office/powerpoint/2010/main" val="4450706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8C906-744A-868A-2181-E0D0C9AD2FD9}"/>
              </a:ext>
            </a:extLst>
          </p:cNvPr>
          <p:cNvSpPr>
            <a:spLocks noGrp="1"/>
          </p:cNvSpPr>
          <p:nvPr>
            <p:ph type="title"/>
          </p:nvPr>
        </p:nvSpPr>
        <p:spPr>
          <a:xfrm>
            <a:off x="910555" y="297986"/>
            <a:ext cx="9784080" cy="1508760"/>
          </a:xfrm>
        </p:spPr>
        <p:txBody>
          <a:bodyPr>
            <a:normAutofit/>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سنبل </a:t>
            </a:r>
            <a:r>
              <a:rPr lang="fa-IR" sz="4000" b="1"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ال</a:t>
            </a: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طیب اروپایی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0985B71-83A2-24C3-7BA9-208EF01F5C27}"/>
              </a:ext>
            </a:extLst>
          </p:cNvPr>
          <p:cNvSpPr>
            <a:spLocks noGrp="1"/>
          </p:cNvSpPr>
          <p:nvPr>
            <p:ph idx="1"/>
          </p:nvPr>
        </p:nvSpPr>
        <p:spPr>
          <a:xfrm>
            <a:off x="0" y="2011680"/>
            <a:ext cx="11605191" cy="4206240"/>
          </a:xfrm>
        </p:spPr>
        <p:txBody>
          <a:bodyPr>
            <a:normAutofit/>
          </a:bodyPr>
          <a:lstStyle/>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Valeriana</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officinalis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Valerian</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دارویی</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ریشه</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a:t>
            </a:r>
            <a:r>
              <a:rPr lang="fa-IR" sz="2400" b="1"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درمان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بی‌خوابی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اثر ضد اسپاسم دارد و باعث تنظیم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نوروترانسمیترهای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گابا</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آدنوزین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سروتونین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ملاحظات مصرف: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مصرف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باربیتورات‌ها</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مسکن‌های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اپیوئیدی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منع مصرف دارد (افت شدید سطح هوشیاری). در مصرف هم­زمان با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بنزودیازپین‌ها</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احتیاط مصرف دارد </a:t>
            </a:r>
            <a:r>
              <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مصرف این گیاه در دوران بارداری ممنوع است.</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p>
        </p:txBody>
      </p:sp>
      <p:sp>
        <p:nvSpPr>
          <p:cNvPr id="4" name="Slide Number Placeholder 3">
            <a:extLst>
              <a:ext uri="{FF2B5EF4-FFF2-40B4-BE49-F238E27FC236}">
                <a16:creationId xmlns:a16="http://schemas.microsoft.com/office/drawing/2014/main" xmlns="" id="{7E1C2E9D-241F-5559-C238-959414894CFC}"/>
              </a:ext>
            </a:extLst>
          </p:cNvPr>
          <p:cNvSpPr>
            <a:spLocks noGrp="1"/>
          </p:cNvSpPr>
          <p:nvPr>
            <p:ph type="sldNum" sz="quarter" idx="12"/>
          </p:nvPr>
        </p:nvSpPr>
        <p:spPr/>
        <p:txBody>
          <a:bodyPr/>
          <a:lstStyle/>
          <a:p>
            <a:fld id="{294A09A9-5501-47C1-A89A-A340965A2BE2}" type="slidenum">
              <a:rPr lang="en-US" smtClean="0"/>
              <a:pPr/>
              <a:t>145</a:t>
            </a:fld>
            <a:endParaRPr lang="en-US" dirty="0"/>
          </a:p>
        </p:txBody>
      </p:sp>
      <p:pic>
        <p:nvPicPr>
          <p:cNvPr id="9" name="Picture 8">
            <a:extLst>
              <a:ext uri="{FF2B5EF4-FFF2-40B4-BE49-F238E27FC236}">
                <a16:creationId xmlns:a16="http://schemas.microsoft.com/office/drawing/2014/main" xmlns="" id="{BFA407E6-F516-C323-F054-316241EEDB37}"/>
              </a:ext>
            </a:extLst>
          </p:cNvPr>
          <p:cNvPicPr>
            <a:picLocks noChangeAspect="1"/>
          </p:cNvPicPr>
          <p:nvPr/>
        </p:nvPicPr>
        <p:blipFill rotWithShape="1">
          <a:blip r:embed="rId2" cstate="print"/>
          <a:srcRect l="7519" r="11745" b="5360"/>
          <a:stretch/>
        </p:blipFill>
        <p:spPr bwMode="auto">
          <a:xfrm>
            <a:off x="1914200" y="234863"/>
            <a:ext cx="1902425" cy="15580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A3CB2FBA-945E-05A5-0BE1-6223ACB1AA51}"/>
              </a:ext>
            </a:extLst>
          </p:cNvPr>
          <p:cNvPicPr>
            <a:picLocks noChangeAspect="1"/>
          </p:cNvPicPr>
          <p:nvPr/>
        </p:nvPicPr>
        <p:blipFill rotWithShape="1">
          <a:blip r:embed="rId3" cstate="print"/>
          <a:srcRect r="3442" b="7560"/>
          <a:stretch/>
        </p:blipFill>
        <p:spPr bwMode="auto">
          <a:xfrm>
            <a:off x="7861465" y="216151"/>
            <a:ext cx="2168911" cy="1595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27614BFD-C588-53CD-01A7-12B6520505D0}"/>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BE3C5CE-780A-62FE-2C5C-448C9F431B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41014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1E5585-F991-D2D1-ABC5-226FDDD19395}"/>
              </a:ext>
            </a:extLst>
          </p:cNvPr>
          <p:cNvSpPr>
            <a:spLocks noGrp="1"/>
          </p:cNvSpPr>
          <p:nvPr>
            <p:ph type="title"/>
          </p:nvPr>
        </p:nvSpPr>
        <p:spPr>
          <a:xfrm>
            <a:off x="976815" y="324626"/>
            <a:ext cx="9784080" cy="1508760"/>
          </a:xfrm>
        </p:spPr>
        <p:txBody>
          <a:bodyPr/>
          <a:lstStyle/>
          <a:p>
            <a:pPr algn="ctr" rtl="1"/>
            <a:r>
              <a:rPr lang="fa-IR" sz="4000" b="1"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بادرنجبویه</a:t>
            </a:r>
            <a:endParaRPr lang="en-US" dirty="0">
              <a:solidFill>
                <a:schemeClr val="bg1"/>
              </a:solidFill>
              <a:cs typeface="B Titr" panose="00000700000000000000" pitchFamily="2" charset="-78"/>
            </a:endParaRPr>
          </a:p>
        </p:txBody>
      </p:sp>
      <p:sp>
        <p:nvSpPr>
          <p:cNvPr id="4" name="Slide Number Placeholder 3">
            <a:extLst>
              <a:ext uri="{FF2B5EF4-FFF2-40B4-BE49-F238E27FC236}">
                <a16:creationId xmlns:a16="http://schemas.microsoft.com/office/drawing/2014/main" xmlns="" id="{6EC26F8C-8233-8B0F-65E6-8713332AD961}"/>
              </a:ext>
            </a:extLst>
          </p:cNvPr>
          <p:cNvSpPr>
            <a:spLocks noGrp="1"/>
          </p:cNvSpPr>
          <p:nvPr>
            <p:ph type="sldNum" sz="quarter" idx="12"/>
          </p:nvPr>
        </p:nvSpPr>
        <p:spPr/>
        <p:txBody>
          <a:bodyPr/>
          <a:lstStyle/>
          <a:p>
            <a:fld id="{294A09A9-5501-47C1-A89A-A340965A2BE2}" type="slidenum">
              <a:rPr lang="en-US" smtClean="0"/>
              <a:pPr/>
              <a:t>146</a:t>
            </a:fld>
            <a:endParaRPr lang="en-US" dirty="0"/>
          </a:p>
        </p:txBody>
      </p:sp>
      <p:pic>
        <p:nvPicPr>
          <p:cNvPr id="13" name="Picture 12">
            <a:extLst>
              <a:ext uri="{FF2B5EF4-FFF2-40B4-BE49-F238E27FC236}">
                <a16:creationId xmlns:a16="http://schemas.microsoft.com/office/drawing/2014/main" xmlns="" id="{76109E4E-F166-07F2-0BFB-3F3767725EB8}"/>
              </a:ext>
            </a:extLst>
          </p:cNvPr>
          <p:cNvPicPr>
            <a:picLocks noChangeAspect="1"/>
          </p:cNvPicPr>
          <p:nvPr/>
        </p:nvPicPr>
        <p:blipFill rotWithShape="1">
          <a:blip r:embed="rId2" cstate="print"/>
          <a:srcRect l="12386" t="10264" r="17775" b="12734"/>
          <a:stretch/>
        </p:blipFill>
        <p:spPr bwMode="auto">
          <a:xfrm>
            <a:off x="2211691" y="166764"/>
            <a:ext cx="2241039" cy="1626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14" name="Content Placeholder 13">
            <a:extLst>
              <a:ext uri="{FF2B5EF4-FFF2-40B4-BE49-F238E27FC236}">
                <a16:creationId xmlns:a16="http://schemas.microsoft.com/office/drawing/2014/main" xmlns="" id="{297847DF-7C5B-7A32-4950-3A62E0554560}"/>
              </a:ext>
            </a:extLst>
          </p:cNvPr>
          <p:cNvPicPr>
            <a:picLocks noGrp="1" noChangeAspect="1"/>
          </p:cNvPicPr>
          <p:nvPr>
            <p:ph idx="1"/>
          </p:nvPr>
        </p:nvPicPr>
        <p:blipFill rotWithShape="1">
          <a:blip r:embed="rId3" cstate="print"/>
          <a:srcRect l="7068" t="2573" r="9428" b="13822"/>
          <a:stretch/>
        </p:blipFill>
        <p:spPr bwMode="auto">
          <a:xfrm flipH="1">
            <a:off x="7354957" y="155577"/>
            <a:ext cx="2453072" cy="1637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310F1683-3149-3D46-4621-721325EB37BA}"/>
              </a:ext>
            </a:extLst>
          </p:cNvPr>
          <p:cNvSpPr txBox="1"/>
          <p:nvPr/>
        </p:nvSpPr>
        <p:spPr>
          <a:xfrm>
            <a:off x="132521" y="1894466"/>
            <a:ext cx="11472669" cy="2832699"/>
          </a:xfrm>
          <a:prstGeom prst="rect">
            <a:avLst/>
          </a:prstGeom>
          <a:noFill/>
        </p:spPr>
        <p:txBody>
          <a:bodyPr wrap="square">
            <a:spAutoFit/>
          </a:bodyPr>
          <a:lstStyle/>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Melissa officinalis</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a:t>
            </a:r>
            <a:r>
              <a:rPr lang="en-US" sz="2400" dirty="0">
                <a:effectLst/>
                <a:latin typeface="Calibri" panose="020F050202020403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Lemon balm</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تنظیم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نوروترانسمیترهای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گابا</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سروتونین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،کاهش علائم اضطراب و اختلالات خواب</a:t>
            </a: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ملاحظات مصرف: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منع مصرف در دوران بارداری، احتیاط مصرف در افراد مبتلا به کم کاری تیروئید (به دلیل مهار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گیرنده‌های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TSH</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endParaRPr lang="en-US" sz="2400" dirty="0">
              <a:solidFill>
                <a:schemeClr val="bg1"/>
              </a:solidFill>
            </a:endParaRPr>
          </a:p>
        </p:txBody>
      </p:sp>
      <p:pic>
        <p:nvPicPr>
          <p:cNvPr id="3" name="Picture 2">
            <a:extLst>
              <a:ext uri="{FF2B5EF4-FFF2-40B4-BE49-F238E27FC236}">
                <a16:creationId xmlns:a16="http://schemas.microsoft.com/office/drawing/2014/main" xmlns="" id="{4B7EAEE9-E306-D936-AF50-FAFCC8B3E36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13ABC36F-92A7-2E04-EB84-14E4C754A3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0882725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ADEAF-85C6-5B42-A36A-3EE2E9D70513}"/>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گل ساعتی</a:t>
            </a:r>
            <a:r>
              <a:rPr lang="fa-IR"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03925F3-8B0C-B95E-7D6D-BA9227CBC36B}"/>
              </a:ext>
            </a:extLst>
          </p:cNvPr>
          <p:cNvSpPr>
            <a:spLocks noGrp="1"/>
          </p:cNvSpPr>
          <p:nvPr>
            <p:ph idx="1"/>
          </p:nvPr>
        </p:nvSpPr>
        <p:spPr/>
        <p:txBody>
          <a:bodyPr>
            <a:normAutofit/>
          </a:bodyPr>
          <a:lstStyle/>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a:t>
            </a:r>
            <a:r>
              <a:rPr lang="fa-IR" sz="24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b="1" i="1" dirty="0">
                <a:solidFill>
                  <a:srgbClr val="FFFF00"/>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Passiflora edulis</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Sims</a:t>
            </a:r>
            <a:r>
              <a:rPr lang="fa-IR"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(معادل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Passiflora incarnata L.</a:t>
            </a:r>
            <a:r>
              <a:rPr lang="fa-IR" sz="2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Passion Flower</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گل</a:t>
            </a:r>
          </a:p>
          <a:p>
            <a:pPr marL="0" marR="0" indent="0" algn="r" rtl="1">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اثرات مثبتی در درمان اضطراب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بی‌خوابی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دارد.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xmlns="" id="{95CF71CF-6AF5-7D22-3E02-8B68E2CC9E9C}"/>
              </a:ext>
            </a:extLst>
          </p:cNvPr>
          <p:cNvSpPr>
            <a:spLocks noGrp="1"/>
          </p:cNvSpPr>
          <p:nvPr>
            <p:ph type="sldNum" sz="quarter" idx="12"/>
          </p:nvPr>
        </p:nvSpPr>
        <p:spPr/>
        <p:txBody>
          <a:bodyPr/>
          <a:lstStyle/>
          <a:p>
            <a:fld id="{294A09A9-5501-47C1-A89A-A340965A2BE2}" type="slidenum">
              <a:rPr lang="en-US" smtClean="0"/>
              <a:pPr/>
              <a:t>147</a:t>
            </a:fld>
            <a:endParaRPr lang="en-US" dirty="0"/>
          </a:p>
        </p:txBody>
      </p:sp>
      <p:pic>
        <p:nvPicPr>
          <p:cNvPr id="5" name="Picture 4">
            <a:extLst>
              <a:ext uri="{FF2B5EF4-FFF2-40B4-BE49-F238E27FC236}">
                <a16:creationId xmlns:a16="http://schemas.microsoft.com/office/drawing/2014/main" xmlns="" id="{6218ACD9-5B90-016E-51CF-51974E2AC3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889" y="275087"/>
            <a:ext cx="2075581" cy="1517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15FD8F29-93BE-1583-3675-6DEC21D1D0A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C053CA10-7636-6264-AECD-81D38297FC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6783198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9F5AB4-1058-1C80-CC62-0C942D6F972D}"/>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علف چای (</a:t>
            </a:r>
            <a:r>
              <a:rPr lang="fa-IR" sz="4000" b="1"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هوفاریقون</a:t>
            </a: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453C52E-1392-9C5C-6A8A-74EC0E958B29}"/>
              </a:ext>
            </a:extLst>
          </p:cNvPr>
          <p:cNvSpPr>
            <a:spLocks noGrp="1"/>
          </p:cNvSpPr>
          <p:nvPr>
            <p:ph idx="1"/>
          </p:nvPr>
        </p:nvSpPr>
        <p:spPr>
          <a:xfrm>
            <a:off x="0" y="2011680"/>
            <a:ext cx="11383617" cy="4206240"/>
          </a:xfrm>
        </p:spPr>
        <p:txBody>
          <a:bodyPr>
            <a:normAutofit/>
          </a:bodyPr>
          <a:lstStyle/>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Hypericum </a:t>
            </a:r>
            <a:r>
              <a:rPr lang="en-US" sz="2400" i="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perforatum</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St. John's wort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اندام هوایی</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پر‌استناد‌ترین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گیاه دارویی بررسی شده برای درمان افسردگی است.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ملاحظات مصرف: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تداخلات بسیار مهم شامل تداخل با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داروی‌های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ضد بارداری خوراکی و سرکوب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کننده‌های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سیستم ایمنی مورد استفاده در پیوند اعضا و کاهش اثرات این داروها (مهار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آنزیم‌های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کبدی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سیتوکروم</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P450</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مهار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P-glycoprotein</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افزایش متابولیسم و حذف داروها) است که منجر به شکست روش پیشگیری از بارداری یا باعث رد پیوند اعضا شده است.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p>
        </p:txBody>
      </p:sp>
      <p:sp>
        <p:nvSpPr>
          <p:cNvPr id="4" name="Slide Number Placeholder 3">
            <a:extLst>
              <a:ext uri="{FF2B5EF4-FFF2-40B4-BE49-F238E27FC236}">
                <a16:creationId xmlns:a16="http://schemas.microsoft.com/office/drawing/2014/main" xmlns="" id="{74C7C9B3-9D88-3DA6-4848-067EDB444498}"/>
              </a:ext>
            </a:extLst>
          </p:cNvPr>
          <p:cNvSpPr>
            <a:spLocks noGrp="1"/>
          </p:cNvSpPr>
          <p:nvPr>
            <p:ph type="sldNum" sz="quarter" idx="12"/>
          </p:nvPr>
        </p:nvSpPr>
        <p:spPr/>
        <p:txBody>
          <a:bodyPr/>
          <a:lstStyle/>
          <a:p>
            <a:fld id="{294A09A9-5501-47C1-A89A-A340965A2BE2}" type="slidenum">
              <a:rPr lang="en-US" smtClean="0"/>
              <a:pPr/>
              <a:t>148</a:t>
            </a:fld>
            <a:endParaRPr lang="en-US" dirty="0"/>
          </a:p>
        </p:txBody>
      </p:sp>
      <p:pic>
        <p:nvPicPr>
          <p:cNvPr id="5" name="Picture 4">
            <a:extLst>
              <a:ext uri="{FF2B5EF4-FFF2-40B4-BE49-F238E27FC236}">
                <a16:creationId xmlns:a16="http://schemas.microsoft.com/office/drawing/2014/main" xmlns="" id="{C618961C-394E-60B1-6299-AD07D4FFC5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650" y="245144"/>
            <a:ext cx="2063985" cy="15477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2439D040-A4C6-95ED-A1D0-BAA316ABDA3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798895A9-BD79-7129-53AA-CC0872000EC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64990949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C4DEC-60C8-AD56-98DD-098AEB3B8102}"/>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اسطوخودوس</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10508BD6-C7A6-2CDF-C8FA-A0F2FC56849B}"/>
              </a:ext>
            </a:extLst>
          </p:cNvPr>
          <p:cNvSpPr>
            <a:spLocks noGrp="1"/>
          </p:cNvSpPr>
          <p:nvPr>
            <p:ph idx="1"/>
          </p:nvPr>
        </p:nvSpPr>
        <p:spPr>
          <a:xfrm>
            <a:off x="0" y="2011680"/>
            <a:ext cx="11605191" cy="4206240"/>
          </a:xfrm>
        </p:spPr>
        <p:txBody>
          <a:bodyPr>
            <a:normAutofit/>
          </a:bodyPr>
          <a:lstStyle/>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Lavandula </a:t>
            </a:r>
            <a:r>
              <a:rPr lang="en-US" sz="2400" i="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stoechas</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Lavender</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گل</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 صورت رایحه درمانی </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Aromatherapy</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برای درمان اضطراب یا افسردگی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بی‌خوابی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باعث بهبود کیفیت خواب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ولی مدت زمان خواب را افزایش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نمی‌دهد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بنابراین بیمار بعد از بیدار شدن احساس کسالت و خواب آلودگی ندارد.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p>
        </p:txBody>
      </p:sp>
      <p:sp>
        <p:nvSpPr>
          <p:cNvPr id="4" name="Slide Number Placeholder 3">
            <a:extLst>
              <a:ext uri="{FF2B5EF4-FFF2-40B4-BE49-F238E27FC236}">
                <a16:creationId xmlns:a16="http://schemas.microsoft.com/office/drawing/2014/main" xmlns="" id="{27BFDF04-6BB2-F682-AB18-64112D31A21D}"/>
              </a:ext>
            </a:extLst>
          </p:cNvPr>
          <p:cNvSpPr>
            <a:spLocks noGrp="1"/>
          </p:cNvSpPr>
          <p:nvPr>
            <p:ph type="sldNum" sz="quarter" idx="12"/>
          </p:nvPr>
        </p:nvSpPr>
        <p:spPr/>
        <p:txBody>
          <a:bodyPr/>
          <a:lstStyle/>
          <a:p>
            <a:fld id="{294A09A9-5501-47C1-A89A-A340965A2BE2}" type="slidenum">
              <a:rPr lang="en-US" smtClean="0"/>
              <a:pPr/>
              <a:t>149</a:t>
            </a:fld>
            <a:endParaRPr lang="en-US" dirty="0"/>
          </a:p>
        </p:txBody>
      </p:sp>
      <p:pic>
        <p:nvPicPr>
          <p:cNvPr id="5" name="Picture 4">
            <a:extLst>
              <a:ext uri="{FF2B5EF4-FFF2-40B4-BE49-F238E27FC236}">
                <a16:creationId xmlns:a16="http://schemas.microsoft.com/office/drawing/2014/main" xmlns="" id="{426628DB-E68B-9D42-C76E-1D677C0536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0350" y="287930"/>
            <a:ext cx="1856850" cy="151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AD6962BB-DA33-4AEE-E0D9-20D531FA75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2036" y="239430"/>
            <a:ext cx="1856848" cy="1553506"/>
          </a:xfrm>
          <a:prstGeom prst="rect">
            <a:avLst/>
          </a:prstGeom>
          <a:noFill/>
          <a:ln>
            <a:noFill/>
          </a:ln>
        </p:spPr>
      </p:pic>
      <p:pic>
        <p:nvPicPr>
          <p:cNvPr id="7" name="Picture 6">
            <a:extLst>
              <a:ext uri="{FF2B5EF4-FFF2-40B4-BE49-F238E27FC236}">
                <a16:creationId xmlns:a16="http://schemas.microsoft.com/office/drawing/2014/main" xmlns="" id="{7129C121-C310-D24B-3BC5-8D580DBE5246}"/>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5F205086-9CB8-213F-2999-BFF640C58FD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4637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8F024-BCDD-BCDC-2B61-82ACC917C855}"/>
              </a:ext>
            </a:extLst>
          </p:cNvPr>
          <p:cNvSpPr>
            <a:spLocks noGrp="1"/>
          </p:cNvSpPr>
          <p:nvPr>
            <p:ph type="title"/>
          </p:nvPr>
        </p:nvSpPr>
        <p:spPr>
          <a:xfrm>
            <a:off x="143327" y="313818"/>
            <a:ext cx="10515600" cy="1676400"/>
          </a:xfrm>
        </p:spPr>
        <p:txBody>
          <a:bodyPr/>
          <a:lstStyle/>
          <a:p>
            <a:pPr rtl="1"/>
            <a:r>
              <a:rPr lang="ar-SA"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طبقه‌بندی مکاتب طب‌های سنتی و مکمل</a:t>
            </a:r>
            <a:r>
              <a:rPr lang="en-US"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a:r>
            <a:br>
              <a:rPr lang="en-US"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br>
            <a:r>
              <a:rPr lang="en-US"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a:r>
            <a:br>
              <a:rPr lang="en-US"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br>
            <a:r>
              <a:rPr lang="fa-IR"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a:t>
            </a:r>
            <a:r>
              <a:rPr lang="en-US" sz="36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NCCIH</a:t>
            </a:r>
            <a:r>
              <a:rPr lang="fa-IR"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a:t>
            </a:r>
            <a:r>
              <a:rPr lang="en-US"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 </a:t>
            </a:r>
            <a:r>
              <a:rPr lang="fa-IR" sz="36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در سال 2000</a:t>
            </a:r>
            <a:endParaRPr lang="en-US" sz="3600" dirty="0">
              <a:cs typeface="B Titr" panose="00000700000000000000" pitchFamily="2" charset="-78"/>
            </a:endParaRPr>
          </a:p>
        </p:txBody>
      </p:sp>
      <p:sp>
        <p:nvSpPr>
          <p:cNvPr id="3" name="Text Placeholder 2">
            <a:extLst>
              <a:ext uri="{FF2B5EF4-FFF2-40B4-BE49-F238E27FC236}">
                <a16:creationId xmlns:a16="http://schemas.microsoft.com/office/drawing/2014/main" xmlns="" id="{DE0D3D0D-EA97-F3F3-98C1-8EC708A04B21}"/>
              </a:ext>
            </a:extLst>
          </p:cNvPr>
          <p:cNvSpPr>
            <a:spLocks noGrp="1"/>
          </p:cNvSpPr>
          <p:nvPr>
            <p:ph type="body" idx="1"/>
          </p:nvPr>
        </p:nvSpPr>
        <p:spPr>
          <a:xfrm>
            <a:off x="456496" y="2449261"/>
            <a:ext cx="10515600" cy="4837043"/>
          </a:xfrm>
        </p:spPr>
        <p:txBody>
          <a:bodyPr>
            <a:noAutofit/>
          </a:bodyPr>
          <a:lstStyle/>
          <a:p>
            <a:pPr marL="457200" marR="0" lvl="0" indent="-457200" algn="just" rtl="1">
              <a:lnSpc>
                <a:spcPct val="107000"/>
              </a:lnSpc>
              <a:spcBef>
                <a:spcPts val="0"/>
              </a:spcBef>
              <a:spcAft>
                <a:spcPts val="0"/>
              </a:spcAft>
              <a:buFont typeface="+mj-lt"/>
              <a:buAutoNum type="arabicPeriod"/>
            </a:pPr>
            <a:r>
              <a:rPr lang="ar-SA"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روش‌هایی که از انواع محصولات طبیعی برای درمان استفاده می‌کنند</a:t>
            </a:r>
            <a:r>
              <a:rPr lang="en-US" sz="24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 </a:t>
            </a:r>
            <a:r>
              <a:rPr lang="ar-SA" sz="2400" dirty="0">
                <a:solidFill>
                  <a:srgbClr val="0070C0"/>
                </a:solidFill>
                <a:effectLst/>
                <a:latin typeface="B Nazanin" panose="00000400000000000000" pitchFamily="2" charset="-78"/>
                <a:ea typeface="Calibri" panose="020F0502020204030204" pitchFamily="34" charset="0"/>
                <a:cs typeface="B Nazanin" panose="00000400000000000000" pitchFamily="2" charset="-78"/>
              </a:rPr>
              <a:t>، و شامل مکمل‌های گیاهی، انواع غذاهای دارویی، رژیم‌ها و تمام تجویزهایی که در طبیعت موجود هستند، می‌شود.</a:t>
            </a:r>
            <a:endParaRPr lang="en-US" sz="2400" dirty="0">
              <a:solidFill>
                <a:srgbClr val="0070C0"/>
              </a:solidFill>
              <a:effectLst/>
              <a:latin typeface="Calibri" panose="020F0502020204030204" pitchFamily="34" charset="0"/>
              <a:ea typeface="Calibri" panose="020F0502020204030204" pitchFamily="34" charset="0"/>
              <a:cs typeface="B Nazanin" panose="00000400000000000000" pitchFamily="2" charset="-78"/>
            </a:endParaRPr>
          </a:p>
          <a:p>
            <a:pPr marL="457200" marR="0" lvl="0" indent="-457200" algn="just" rtl="1">
              <a:lnSpc>
                <a:spcPct val="107000"/>
              </a:lnSpc>
              <a:spcBef>
                <a:spcPts val="0"/>
              </a:spcBef>
              <a:spcAft>
                <a:spcPts val="0"/>
              </a:spcAft>
              <a:buFont typeface="+mj-lt"/>
              <a:buAutoNum type="arabicPeriod"/>
            </a:pPr>
            <a:r>
              <a:rPr lang="ar-SA"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روش‌هایی که با مانورهایی روی بدن و مانیپولاسیون همراه هستند </a:t>
            </a:r>
            <a:r>
              <a:rPr lang="ar-SA" sz="24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 تمام انواع مکاتب ماساژدرمانی، و روش‌هایی مثل کایروپراکتیک و اوستئوپاتی در این دسته قرار دارند.</a:t>
            </a:r>
            <a:endParaRPr lang="en-US" sz="2400" dirty="0">
              <a:solidFill>
                <a:srgbClr val="0070C0"/>
              </a:solidFill>
              <a:effectLst/>
              <a:latin typeface="Calibri" panose="020F0502020204030204" pitchFamily="34" charset="0"/>
              <a:ea typeface="Calibri" panose="020F0502020204030204" pitchFamily="34" charset="0"/>
              <a:cs typeface="B Nazanin" panose="00000400000000000000" pitchFamily="2" charset="-78"/>
            </a:endParaRPr>
          </a:p>
          <a:p>
            <a:pPr marL="457200" marR="0" lvl="0" indent="-457200" algn="just" rtl="1">
              <a:lnSpc>
                <a:spcPct val="107000"/>
              </a:lnSpc>
              <a:spcBef>
                <a:spcPts val="0"/>
              </a:spcBef>
              <a:spcAft>
                <a:spcPts val="0"/>
              </a:spcAft>
              <a:buFont typeface="+mj-lt"/>
              <a:buAutoNum type="arabicPeriod"/>
            </a:pPr>
            <a:r>
              <a:rPr lang="ar-SA"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درمان‌های ذهنی ـ تنی </a:t>
            </a:r>
            <a:r>
              <a:rPr lang="ar-SA" sz="2400"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 با توجه به تاثیر انکارناپذیر تفکرات، روحیات، احساسات و ذهنیات افراد بر روی وضعیت سلامت جسمی آنها، دسته بزرگی از درمان‌ها مانند مدیتیشن، ریلکسیشن، یوگا، تایچی ، هیپنوز، بیوفیدبک، شناخت‌درمانی در این دسته قرار می‌گیرند.</a:t>
            </a:r>
            <a:endParaRPr lang="en-US" sz="2400" dirty="0">
              <a:solidFill>
                <a:srgbClr val="0070C0"/>
              </a:solidFill>
              <a:effectLst/>
              <a:latin typeface="Calibri" panose="020F0502020204030204" pitchFamily="34" charset="0"/>
              <a:ea typeface="Calibri" panose="020F0502020204030204" pitchFamily="34" charset="0"/>
              <a:cs typeface="B Nazanin" panose="00000400000000000000" pitchFamily="2" charset="-78"/>
            </a:endParaRPr>
          </a:p>
          <a:p>
            <a:pPr marL="457200" indent="-457200" algn="just" rtl="1">
              <a:buFont typeface="+mj-lt"/>
              <a:buAutoNum type="arabicPeriod"/>
            </a:pPr>
            <a:endParaRPr lang="en-US" sz="2400" dirty="0">
              <a:solidFill>
                <a:srgbClr val="0070C0"/>
              </a:solidFill>
            </a:endParaRPr>
          </a:p>
        </p:txBody>
      </p:sp>
      <p:sp>
        <p:nvSpPr>
          <p:cNvPr id="4" name="Slide Number Placeholder 3">
            <a:extLst>
              <a:ext uri="{FF2B5EF4-FFF2-40B4-BE49-F238E27FC236}">
                <a16:creationId xmlns:a16="http://schemas.microsoft.com/office/drawing/2014/main" xmlns="" id="{52F71A0D-1D82-9FC0-A4F7-45619F1749D3}"/>
              </a:ext>
            </a:extLst>
          </p:cNvPr>
          <p:cNvSpPr>
            <a:spLocks noGrp="1"/>
          </p:cNvSpPr>
          <p:nvPr>
            <p:ph type="sldNum" sz="quarter" idx="12"/>
          </p:nvPr>
        </p:nvSpPr>
        <p:spPr/>
        <p:txBody>
          <a:bodyPr/>
          <a:lstStyle/>
          <a:p>
            <a:fld id="{294A09A9-5501-47C1-A89A-A340965A2BE2}" type="slidenum">
              <a:rPr lang="en-US" smtClean="0"/>
              <a:pPr/>
              <a:t>15</a:t>
            </a:fld>
            <a:endParaRPr lang="en-US" dirty="0"/>
          </a:p>
        </p:txBody>
      </p:sp>
      <p:pic>
        <p:nvPicPr>
          <p:cNvPr id="5" name="Picture 4">
            <a:extLst>
              <a:ext uri="{FF2B5EF4-FFF2-40B4-BE49-F238E27FC236}">
                <a16:creationId xmlns:a16="http://schemas.microsoft.com/office/drawing/2014/main" xmlns="" id="{66AE7479-E66A-AD42-3124-BF9A4E68D18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C5016EC-FF4E-1DB7-09CB-3C9467CD57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096" y="239252"/>
            <a:ext cx="1193399" cy="1228357"/>
          </a:xfrm>
          <a:prstGeom prst="rect">
            <a:avLst/>
          </a:prstGeom>
          <a:noFill/>
        </p:spPr>
      </p:pic>
    </p:spTree>
    <p:extLst>
      <p:ext uri="{BB962C8B-B14F-4D97-AF65-F5344CB8AC3E}">
        <p14:creationId xmlns:p14="http://schemas.microsoft.com/office/powerpoint/2010/main" val="289422420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19AFD-0989-457C-2A08-98D8593F136F}"/>
              </a:ext>
            </a:extLst>
          </p:cNvPr>
          <p:cNvSpPr>
            <a:spLocks noGrp="1"/>
          </p:cNvSpPr>
          <p:nvPr>
            <p:ph type="title"/>
          </p:nvPr>
        </p:nvSpPr>
        <p:spPr>
          <a:xfrm>
            <a:off x="92765" y="3226904"/>
            <a:ext cx="12192000" cy="1676400"/>
          </a:xfrm>
        </p:spPr>
        <p:txBody>
          <a:bodyPr/>
          <a:lstStyle/>
          <a:p>
            <a:pPr marL="342900" marR="0" lvl="0" indent="-342900" rtl="1">
              <a:lnSpc>
                <a:spcPct val="107000"/>
              </a:lnSpc>
              <a:spcBef>
                <a:spcPts val="0"/>
              </a:spcBef>
              <a:spcAft>
                <a:spcPts val="0"/>
              </a:spcAft>
            </a:pPr>
            <a:r>
              <a:rPr lang="ar-SA" sz="44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گیاهان دارویی پرکاربرد در درمان اختلالات گوارشی</a:t>
            </a:r>
            <a:r>
              <a:rPr lang="en-US" sz="4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44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sz="4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4" name="Slide Number Placeholder 3">
            <a:extLst>
              <a:ext uri="{FF2B5EF4-FFF2-40B4-BE49-F238E27FC236}">
                <a16:creationId xmlns:a16="http://schemas.microsoft.com/office/drawing/2014/main" xmlns="" id="{154470FE-39AE-52A4-E00F-9464C2179B61}"/>
              </a:ext>
            </a:extLst>
          </p:cNvPr>
          <p:cNvSpPr>
            <a:spLocks noGrp="1"/>
          </p:cNvSpPr>
          <p:nvPr>
            <p:ph type="sldNum" sz="quarter" idx="12"/>
          </p:nvPr>
        </p:nvSpPr>
        <p:spPr/>
        <p:txBody>
          <a:bodyPr/>
          <a:lstStyle/>
          <a:p>
            <a:fld id="{294A09A9-5501-47C1-A89A-A340965A2BE2}" type="slidenum">
              <a:rPr lang="en-US" smtClean="0"/>
              <a:pPr/>
              <a:t>150</a:t>
            </a:fld>
            <a:endParaRPr lang="en-US" dirty="0"/>
          </a:p>
        </p:txBody>
      </p:sp>
      <p:pic>
        <p:nvPicPr>
          <p:cNvPr id="3" name="Picture 2">
            <a:extLst>
              <a:ext uri="{FF2B5EF4-FFF2-40B4-BE49-F238E27FC236}">
                <a16:creationId xmlns:a16="http://schemas.microsoft.com/office/drawing/2014/main" xmlns="" id="{547EF3FD-B8E2-26F9-89DE-4E59F287240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88788E4E-FCFE-6245-710D-2E6AC86811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1859" y="331304"/>
            <a:ext cx="1193399" cy="1228357"/>
          </a:xfrm>
          <a:prstGeom prst="rect">
            <a:avLst/>
          </a:prstGeom>
          <a:noFill/>
        </p:spPr>
      </p:pic>
    </p:spTree>
    <p:extLst>
      <p:ext uri="{BB962C8B-B14F-4D97-AF65-F5344CB8AC3E}">
        <p14:creationId xmlns:p14="http://schemas.microsoft.com/office/powerpoint/2010/main" val="27707408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9BDBC-B11E-4E6E-7063-174886C761B3}"/>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سنا</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DFD7157-993A-2F1E-D414-CA545FA63BF0}"/>
              </a:ext>
            </a:extLst>
          </p:cNvPr>
          <p:cNvSpPr>
            <a:spLocks noGrp="1"/>
          </p:cNvSpPr>
          <p:nvPr>
            <p:ph idx="1"/>
          </p:nvPr>
        </p:nvSpPr>
        <p:spPr>
          <a:xfrm>
            <a:off x="198783" y="2011680"/>
            <a:ext cx="11406408" cy="4206240"/>
          </a:xfrm>
        </p:spPr>
        <p:txBody>
          <a:bodyPr>
            <a:normAutofit/>
          </a:bodyPr>
          <a:lstStyle/>
          <a:p>
            <a:pPr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fa-I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Senna </a:t>
            </a:r>
            <a:r>
              <a:rPr lang="en-US" sz="2400" i="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alexandrina</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Mill.</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fa-IR" sz="2400"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معادل</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Cassia angustifolia</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M.Vahl</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Senna</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باعث افزایش حرکات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پریستالتیک</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روده شده و در درمان یبوست کاربرد دارد. اما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فرآورده‌های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این گیاه نباید بیشتر از دو هفته مداوم مصرف شوند زیرا مصرف طولانی مدت این گیاه باعث از دست رفتن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الکترولیت‌های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بدن، به خصوص پتاسیم،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عارضه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هایپوکالمی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را ایجاد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می‌کند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مگاکولون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عارضۀ</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دیگر سنا است که با آسیب برگشت ناپذیر به بافت عصبی دستگاه گوارش ایجاد می­شود</a:t>
            </a:r>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63748C82-687B-50B4-297A-38D0A9F7469B}"/>
              </a:ext>
            </a:extLst>
          </p:cNvPr>
          <p:cNvSpPr>
            <a:spLocks noGrp="1"/>
          </p:cNvSpPr>
          <p:nvPr>
            <p:ph type="sldNum" sz="quarter" idx="12"/>
          </p:nvPr>
        </p:nvSpPr>
        <p:spPr/>
        <p:txBody>
          <a:bodyPr/>
          <a:lstStyle/>
          <a:p>
            <a:fld id="{294A09A9-5501-47C1-A89A-A340965A2BE2}" type="slidenum">
              <a:rPr lang="en-US" smtClean="0"/>
              <a:pPr/>
              <a:t>151</a:t>
            </a:fld>
            <a:endParaRPr lang="en-US" dirty="0"/>
          </a:p>
        </p:txBody>
      </p:sp>
      <p:pic>
        <p:nvPicPr>
          <p:cNvPr id="5" name="Picture 4">
            <a:extLst>
              <a:ext uri="{FF2B5EF4-FFF2-40B4-BE49-F238E27FC236}">
                <a16:creationId xmlns:a16="http://schemas.microsoft.com/office/drawing/2014/main" xmlns="" id="{0DFE44DC-2C6A-50D0-B51A-6BA529CE5D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039" y="254243"/>
            <a:ext cx="1981187" cy="15686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7B2B8C36-605D-E72F-B35D-8844D45F476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4F72B3EA-E898-3D67-FE4A-CE64A68B07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48523173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2B15D-CB0C-A754-44CE-4AF368D37689}"/>
              </a:ext>
            </a:extLst>
          </p:cNvPr>
          <p:cNvSpPr>
            <a:spLocks noGrp="1"/>
          </p:cNvSpPr>
          <p:nvPr>
            <p:ph type="title"/>
          </p:nvPr>
        </p:nvSpPr>
        <p:spPr/>
        <p:txBody>
          <a:bodyPr/>
          <a:lstStyle/>
          <a:p>
            <a:pPr algn="ctr" rtl="1"/>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زنجبیل</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73061F5-A4AC-2CF8-D282-4DDF50407DB3}"/>
              </a:ext>
            </a:extLst>
          </p:cNvPr>
          <p:cNvSpPr>
            <a:spLocks noGrp="1"/>
          </p:cNvSpPr>
          <p:nvPr>
            <p:ph idx="1"/>
          </p:nvPr>
        </p:nvSpPr>
        <p:spPr>
          <a:xfrm>
            <a:off x="-1" y="1824137"/>
            <a:ext cx="11605191" cy="4393783"/>
          </a:xfrm>
        </p:spPr>
        <p:txBody>
          <a:bodyPr>
            <a:normAutofit/>
          </a:bodyPr>
          <a:lstStyle/>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Zingiber officinale</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Roscoe</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Ginger</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ریزوم</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(ساقه زیرزمینی)</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تقویت حافظه ، درمان نفخ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سوء‌هاضمه</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 مصرف زنجبیل بعد از غذاهای سرد و تر مانند لبنیات،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میوه‌های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تابستانی مثل هلو،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آلوزرد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خیار، به عنوان یک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مُصلِح</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توصیه شده است. درمان اختلال نعوظ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Erectile Dysfunction</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استئوآرتریت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کاهش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دیسمنوره</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بهبود تهوع و استفراغ ناشی از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شیمی‌درمانی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یا بعد از عمل جراحی، یا تهوع مسافرتی </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Motion Sickness</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همچنین تهوع و استفراغ دوران بارداری </a:t>
            </a:r>
          </a:p>
        </p:txBody>
      </p:sp>
      <p:sp>
        <p:nvSpPr>
          <p:cNvPr id="4" name="Slide Number Placeholder 3">
            <a:extLst>
              <a:ext uri="{FF2B5EF4-FFF2-40B4-BE49-F238E27FC236}">
                <a16:creationId xmlns:a16="http://schemas.microsoft.com/office/drawing/2014/main" xmlns="" id="{149845DD-3FB5-844D-C926-26243E6AD41D}"/>
              </a:ext>
            </a:extLst>
          </p:cNvPr>
          <p:cNvSpPr>
            <a:spLocks noGrp="1"/>
          </p:cNvSpPr>
          <p:nvPr>
            <p:ph type="sldNum" sz="quarter" idx="12"/>
          </p:nvPr>
        </p:nvSpPr>
        <p:spPr/>
        <p:txBody>
          <a:bodyPr/>
          <a:lstStyle/>
          <a:p>
            <a:fld id="{294A09A9-5501-47C1-A89A-A340965A2BE2}" type="slidenum">
              <a:rPr lang="en-US" smtClean="0"/>
              <a:pPr/>
              <a:t>152</a:t>
            </a:fld>
            <a:endParaRPr lang="en-US" dirty="0"/>
          </a:p>
        </p:txBody>
      </p:sp>
      <p:pic>
        <p:nvPicPr>
          <p:cNvPr id="5" name="Picture 4">
            <a:extLst>
              <a:ext uri="{FF2B5EF4-FFF2-40B4-BE49-F238E27FC236}">
                <a16:creationId xmlns:a16="http://schemas.microsoft.com/office/drawing/2014/main" xmlns="" id="{2244DC58-B610-F3B5-7461-C132A95B80E5}"/>
              </a:ext>
            </a:extLst>
          </p:cNvPr>
          <p:cNvPicPr>
            <a:picLocks noChangeAspect="1"/>
          </p:cNvPicPr>
          <p:nvPr/>
        </p:nvPicPr>
        <p:blipFill>
          <a:blip r:embed="rId2" cstate="print">
            <a:extLst>
              <a:ext uri="{28A0092B-C50C-407E-A947-70E740481C1C}">
                <a14:useLocalDpi xmlns:a14="http://schemas.microsoft.com/office/drawing/2010/main" val="0"/>
              </a:ext>
            </a:extLst>
          </a:blip>
          <a:srcRect t="61" b="61"/>
          <a:stretch>
            <a:fillRect/>
          </a:stretch>
        </p:blipFill>
        <p:spPr bwMode="auto">
          <a:xfrm>
            <a:off x="1815505" y="252644"/>
            <a:ext cx="2054130" cy="15399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CB9A29B4-0FE6-3194-E276-239142D0B633}"/>
              </a:ext>
            </a:extLst>
          </p:cNvPr>
          <p:cNvPicPr>
            <a:picLocks noChangeAspect="1"/>
          </p:cNvPicPr>
          <p:nvPr/>
        </p:nvPicPr>
        <p:blipFill rotWithShape="1">
          <a:blip r:embed="rId3">
            <a:extLst>
              <a:ext uri="{28A0092B-C50C-407E-A947-70E740481C1C}">
                <a14:useLocalDpi xmlns:a14="http://schemas.microsoft.com/office/drawing/2010/main" val="0"/>
              </a:ext>
            </a:extLst>
          </a:blip>
          <a:srcRect l="7015" t="14586" r="2615" b="18130"/>
          <a:stretch/>
        </p:blipFill>
        <p:spPr bwMode="auto">
          <a:xfrm>
            <a:off x="7448712" y="294821"/>
            <a:ext cx="2357897" cy="1497784"/>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8767405D-25A5-397D-090C-8D37CC2929C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1C58782F-5D6E-5CDA-FD44-65E17514E1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487888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FC3C08-5AA9-6AB2-6D44-C0736476C876}"/>
              </a:ext>
            </a:extLst>
          </p:cNvPr>
          <p:cNvSpPr>
            <a:spLocks noGrp="1"/>
          </p:cNvSpPr>
          <p:nvPr>
            <p:ph type="title"/>
          </p:nvPr>
        </p:nvSpPr>
        <p:spPr/>
        <p:txBody>
          <a:bodyPr/>
          <a:lstStyle/>
          <a:p>
            <a:pPr algn="ctr" rtl="1"/>
            <a:r>
              <a:rPr kumimoji="0" lang="fa-IR"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زنجبیل</a:t>
            </a:r>
            <a:endParaRPr lang="en-US" dirty="0"/>
          </a:p>
        </p:txBody>
      </p:sp>
      <p:sp>
        <p:nvSpPr>
          <p:cNvPr id="3" name="Content Placeholder 2">
            <a:extLst>
              <a:ext uri="{FF2B5EF4-FFF2-40B4-BE49-F238E27FC236}">
                <a16:creationId xmlns:a16="http://schemas.microsoft.com/office/drawing/2014/main" xmlns="" id="{EB830E13-6884-0332-9874-4FB1320E2A74}"/>
              </a:ext>
            </a:extLst>
          </p:cNvPr>
          <p:cNvSpPr>
            <a:spLocks noGrp="1"/>
          </p:cNvSpPr>
          <p:nvPr>
            <p:ph idx="1"/>
          </p:nvPr>
        </p:nvSpPr>
        <p:spPr>
          <a:xfrm>
            <a:off x="225287" y="2011680"/>
            <a:ext cx="10761712" cy="4206240"/>
          </a:xfrm>
        </p:spPr>
        <p:txBody>
          <a:bodyPr>
            <a:normAutofit/>
          </a:bodyPr>
          <a:lstStyle/>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fa-IR" sz="2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B Nazanin" panose="00000400000000000000" pitchFamily="2" charset="-78"/>
              </a:rPr>
              <a:t>میزان مجاز مصرف : </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بین 1 تا 2 گرم (نصف تا یک قاشق چایخوری) در روز است. دوز توصیه شده برای درمان تهوع و استفراغ بارداری کمتر از 1500 میلی گرم در روز است. </a:t>
            </a: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fa-IR" sz="24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B Nazanin" panose="00000400000000000000" pitchFamily="2" charset="-78"/>
              </a:rPr>
              <a:t>ملاحظات مصرف</a:t>
            </a:r>
            <a:r>
              <a:rPr kumimoji="0" lang="fa-IR" sz="2400"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زنجبیل به عنوان یک مهار کننده قوی آنزیم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پروستاگلاندین</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سنتتاز</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عمل کرده و باعث مهار تجمع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پلاکتی</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و مهار انعقاد خون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می‌شود</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بنابراین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مهم‌ترین</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تداخل زنجبیل با داروهای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ضدانعقاد</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خون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وارفارین</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آسپیرین،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کلوپیدوگرل</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است. در بیماران مبتلا به زخم پپتیک به دلیل اثرات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ضدانعقادی</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می‌تواند</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ریسک خونریزی گوارشی را افزایش دهد. در بیماران مبتلا به سنگ کیسه صفرا </a:t>
            </a:r>
            <a:r>
              <a:rPr kumimoji="0" lang="fa-IR" sz="2400" b="0" i="0" u="none" strike="noStrike" kern="1200" cap="none" spc="0" normalizeH="0" baseline="0" noProof="0" dirty="0" err="1">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می‌تواند</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باعث افزایش ترشح صفرا شود.</a:t>
            </a:r>
            <a:endParaRPr kumimoji="0" lang="en-US" sz="2400" b="0" i="0" u="none" strike="noStrike" kern="1200" cap="none" spc="0" normalizeH="0" baseline="0" noProof="0" dirty="0">
              <a:ln>
                <a:noFill/>
              </a:ln>
              <a:solidFill>
                <a:srgbClr val="2C2C2C"/>
              </a:solidFill>
              <a:effectLst/>
              <a:uLnTx/>
              <a:uFillTx/>
              <a:latin typeface="Corbel" panose="020B0503020204020204"/>
              <a:ea typeface="+mn-ea"/>
              <a:cs typeface="+mn-cs"/>
            </a:endParaRPr>
          </a:p>
          <a:p>
            <a:endParaRPr lang="en-US" sz="2400" dirty="0"/>
          </a:p>
        </p:txBody>
      </p:sp>
      <p:sp>
        <p:nvSpPr>
          <p:cNvPr id="4" name="Slide Number Placeholder 3">
            <a:extLst>
              <a:ext uri="{FF2B5EF4-FFF2-40B4-BE49-F238E27FC236}">
                <a16:creationId xmlns:a16="http://schemas.microsoft.com/office/drawing/2014/main" xmlns="" id="{F89EEA5E-2C98-5EAA-DB09-ABAC50DE2682}"/>
              </a:ext>
            </a:extLst>
          </p:cNvPr>
          <p:cNvSpPr>
            <a:spLocks noGrp="1"/>
          </p:cNvSpPr>
          <p:nvPr>
            <p:ph type="sldNum" sz="quarter" idx="12"/>
          </p:nvPr>
        </p:nvSpPr>
        <p:spPr/>
        <p:txBody>
          <a:bodyPr/>
          <a:lstStyle/>
          <a:p>
            <a:fld id="{294A09A9-5501-47C1-A89A-A340965A2BE2}" type="slidenum">
              <a:rPr lang="en-US" smtClean="0"/>
              <a:pPr/>
              <a:t>153</a:t>
            </a:fld>
            <a:endParaRPr lang="en-US" dirty="0"/>
          </a:p>
        </p:txBody>
      </p:sp>
      <p:pic>
        <p:nvPicPr>
          <p:cNvPr id="5" name="Picture 4">
            <a:extLst>
              <a:ext uri="{FF2B5EF4-FFF2-40B4-BE49-F238E27FC236}">
                <a16:creationId xmlns:a16="http://schemas.microsoft.com/office/drawing/2014/main" xmlns="" id="{53C3B026-2CB6-EC90-728A-F69FB739CFE5}"/>
              </a:ext>
            </a:extLst>
          </p:cNvPr>
          <p:cNvPicPr>
            <a:picLocks noChangeAspect="1"/>
          </p:cNvPicPr>
          <p:nvPr/>
        </p:nvPicPr>
        <p:blipFill>
          <a:blip r:embed="rId2"/>
          <a:stretch>
            <a:fillRect/>
          </a:stretch>
        </p:blipFill>
        <p:spPr>
          <a:xfrm>
            <a:off x="7354722" y="284176"/>
            <a:ext cx="2359356" cy="1499746"/>
          </a:xfrm>
          <a:prstGeom prst="rect">
            <a:avLst/>
          </a:prstGeom>
        </p:spPr>
      </p:pic>
    </p:spTree>
    <p:extLst>
      <p:ext uri="{BB962C8B-B14F-4D97-AF65-F5344CB8AC3E}">
        <p14:creationId xmlns:p14="http://schemas.microsoft.com/office/powerpoint/2010/main" val="174582936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AFB57-28E0-9772-073D-D8C3F942A0F3}"/>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بابونه</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C6C22AC-283A-3C44-9CC4-D0FD6A51E804}"/>
              </a:ext>
            </a:extLst>
          </p:cNvPr>
          <p:cNvSpPr>
            <a:spLocks noGrp="1"/>
          </p:cNvSpPr>
          <p:nvPr>
            <p:ph idx="1"/>
          </p:nvPr>
        </p:nvSpPr>
        <p:spPr>
          <a:xfrm>
            <a:off x="0" y="1755963"/>
            <a:ext cx="11277600" cy="4461957"/>
          </a:xfrm>
        </p:spPr>
        <p:txBody>
          <a:bodyPr>
            <a:normAutofit/>
          </a:bodyPr>
          <a:lstStyle/>
          <a:p>
            <a:pPr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Matricaria</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chamomilla</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Chamomile</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گل</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اثرات ضد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التهابی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بسیار قوی ، ضد اسپاسم ، بهبود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زخم‌های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گوارشی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سوء‌هاضمه</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عملکردی ،اثرات ضد هلیکوباکتر پیلوری ، اثرات ضد اضطراب ، بر محور مغزی-گوارشی</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Gut-Brain axis</a:t>
            </a:r>
            <a:r>
              <a:rPr lang="fa-I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تأثیر گذاشته و در درمان بیماری سندرم روده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تحریک‌پذیر</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مفید باشد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ملاحظات مصرف: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دو تداخل مهم گیاه بابونه با داروهای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بنزودیازپینی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ضدانعقادهای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خوراکی است. گیاه بابونه حاوی ترکیبات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کومارینی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است که خاصیت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ضدانعقاد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داشته</a:t>
            </a:r>
            <a:r>
              <a:rPr lang="fa-IR" sz="2400" dirty="0">
                <a:solidFill>
                  <a:schemeClr val="bg1"/>
                </a:solidFill>
                <a:latin typeface="Calibri" panose="020F0502020204030204" pitchFamily="34" charset="0"/>
                <a:ea typeface="Calibri" panose="020F0502020204030204" pitchFamily="34" charset="0"/>
                <a:cs typeface="Arial" panose="020B0604020202020204" pitchFamily="34" charset="0"/>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همچنین  از طریق افزایش اثرات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گابا</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بر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گیرنده‌های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بنزودیازپینی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با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بنزودیازپین‌ها</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تداخل دارد.</a:t>
            </a:r>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5A0A0C9B-90CA-7228-E794-A47855C1701F}"/>
              </a:ext>
            </a:extLst>
          </p:cNvPr>
          <p:cNvSpPr>
            <a:spLocks noGrp="1"/>
          </p:cNvSpPr>
          <p:nvPr>
            <p:ph type="sldNum" sz="quarter" idx="12"/>
          </p:nvPr>
        </p:nvSpPr>
        <p:spPr/>
        <p:txBody>
          <a:bodyPr/>
          <a:lstStyle/>
          <a:p>
            <a:fld id="{294A09A9-5501-47C1-A89A-A340965A2BE2}" type="slidenum">
              <a:rPr lang="en-US" smtClean="0"/>
              <a:pPr/>
              <a:t>154</a:t>
            </a:fld>
            <a:endParaRPr lang="en-US" dirty="0"/>
          </a:p>
        </p:txBody>
      </p:sp>
      <p:pic>
        <p:nvPicPr>
          <p:cNvPr id="5" name="Picture 4">
            <a:extLst>
              <a:ext uri="{FF2B5EF4-FFF2-40B4-BE49-F238E27FC236}">
                <a16:creationId xmlns:a16="http://schemas.microsoft.com/office/drawing/2014/main" xmlns="" id="{5EB47141-71EB-2450-D6D5-56E6067231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2812" y="321148"/>
            <a:ext cx="1877639" cy="1434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C5BE426E-588B-92F0-B9E4-AB4451DF858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F65A04B4-FDC0-6B23-DAEB-9F3B187BFA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04520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52006-909D-25E1-D911-FF05A2E6EC98}"/>
              </a:ext>
            </a:extLst>
          </p:cNvPr>
          <p:cNvSpPr>
            <a:spLocks noGrp="1"/>
          </p:cNvSpPr>
          <p:nvPr>
            <p:ph type="title"/>
          </p:nvPr>
        </p:nvSpPr>
        <p:spPr/>
        <p:txBody>
          <a:bodyPr/>
          <a:lstStyle/>
          <a:p>
            <a:pPr algn="ctr" rtl="1"/>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رازیانه</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1076213B-B20C-44E0-9D1D-BCC40D0BABEC}"/>
              </a:ext>
            </a:extLst>
          </p:cNvPr>
          <p:cNvSpPr>
            <a:spLocks noGrp="1"/>
          </p:cNvSpPr>
          <p:nvPr>
            <p:ph idx="1"/>
          </p:nvPr>
        </p:nvSpPr>
        <p:spPr>
          <a:xfrm>
            <a:off x="0" y="2011680"/>
            <a:ext cx="11605191" cy="4206240"/>
          </a:xfrm>
        </p:spPr>
        <p:txBody>
          <a:bodyPr>
            <a:normAutofit/>
          </a:bodyPr>
          <a:lstStyle/>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Foeniculum</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vulgare</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Mill</a:t>
            </a:r>
            <a:r>
              <a:rPr lang="en-US" sz="2400" dirty="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Fennel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میوه (گاهی به اشتباه دانه یا تخم رازیانه گفته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ضد نفخ و ضد اسپاسم و در درمان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کولیک</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اطفال مؤثر است. </a:t>
            </a:r>
          </a:p>
          <a:p>
            <a:pPr marL="0" marR="0" algn="just" rtl="1">
              <a:lnSpc>
                <a:spcPct val="107000"/>
              </a:lnSpc>
              <a:spcBef>
                <a:spcPts val="0"/>
              </a:spcBef>
              <a:spcAft>
                <a:spcPts val="0"/>
              </a:spcAft>
            </a:pPr>
            <a:r>
              <a:rPr lang="fa-IR"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منع مصرف: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 دلیل وجود ترکیبی به نام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آنتول</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در رازیانه که ساختاری شبیه به استروژن دارد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فیتواستروژن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از تجویز طولانی مدت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فراورده‌های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حاوی رازیانه، پیش از سن بلوغ پرهیز شود. در این سنین، نباید بیشتر از دو هفته به صورت مداوم مصرف شود. مصرف در دوران بارداری ممنوع است.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p>
        </p:txBody>
      </p:sp>
      <p:sp>
        <p:nvSpPr>
          <p:cNvPr id="4" name="Slide Number Placeholder 3">
            <a:extLst>
              <a:ext uri="{FF2B5EF4-FFF2-40B4-BE49-F238E27FC236}">
                <a16:creationId xmlns:a16="http://schemas.microsoft.com/office/drawing/2014/main" xmlns="" id="{270B5768-8F65-AC0B-BE7A-009F4F647FB1}"/>
              </a:ext>
            </a:extLst>
          </p:cNvPr>
          <p:cNvSpPr>
            <a:spLocks noGrp="1"/>
          </p:cNvSpPr>
          <p:nvPr>
            <p:ph type="sldNum" sz="quarter" idx="12"/>
          </p:nvPr>
        </p:nvSpPr>
        <p:spPr/>
        <p:txBody>
          <a:bodyPr/>
          <a:lstStyle/>
          <a:p>
            <a:fld id="{294A09A9-5501-47C1-A89A-A340965A2BE2}" type="slidenum">
              <a:rPr lang="en-US" smtClean="0"/>
              <a:pPr/>
              <a:t>155</a:t>
            </a:fld>
            <a:endParaRPr lang="en-US" dirty="0"/>
          </a:p>
        </p:txBody>
      </p:sp>
      <p:pic>
        <p:nvPicPr>
          <p:cNvPr id="5" name="Picture 4">
            <a:extLst>
              <a:ext uri="{FF2B5EF4-FFF2-40B4-BE49-F238E27FC236}">
                <a16:creationId xmlns:a16="http://schemas.microsoft.com/office/drawing/2014/main" xmlns="" id="{A422FA11-E5AC-C164-6246-CCDABBF5F529}"/>
              </a:ext>
            </a:extLst>
          </p:cNvPr>
          <p:cNvPicPr>
            <a:picLocks noChangeAspect="1"/>
          </p:cNvPicPr>
          <p:nvPr/>
        </p:nvPicPr>
        <p:blipFill rotWithShape="1">
          <a:blip r:embed="rId2" cstate="print"/>
          <a:srcRect l="9753" r="13555"/>
          <a:stretch/>
        </p:blipFill>
        <p:spPr bwMode="auto">
          <a:xfrm>
            <a:off x="2671790" y="344485"/>
            <a:ext cx="1529150" cy="13881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545A6C3-C61C-0339-D584-E2974B784163}"/>
              </a:ext>
            </a:extLst>
          </p:cNvPr>
          <p:cNvPicPr>
            <a:picLocks noChangeAspect="1"/>
          </p:cNvPicPr>
          <p:nvPr/>
        </p:nvPicPr>
        <p:blipFill>
          <a:blip r:embed="rId3" cstate="print"/>
          <a:srcRect/>
          <a:stretch>
            <a:fillRect/>
          </a:stretch>
        </p:blipFill>
        <p:spPr bwMode="auto">
          <a:xfrm>
            <a:off x="7991062" y="376870"/>
            <a:ext cx="1529150" cy="1329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xmlns="" id="{6DE19E25-3BCE-4E97-9C87-CC6B2F045E0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0ED7C9A9-1F5B-55E4-41A1-B86CFCD7B2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8879416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FD3B8-4234-FFF9-7D6F-BDF11034AD97}"/>
              </a:ext>
            </a:extLst>
          </p:cNvPr>
          <p:cNvSpPr>
            <a:spLocks noGrp="1"/>
          </p:cNvSpPr>
          <p:nvPr>
            <p:ph type="title"/>
          </p:nvPr>
        </p:nvSpPr>
        <p:spPr/>
        <p:txBody>
          <a:bodyPr/>
          <a:lstStyle/>
          <a:p>
            <a:pPr algn="ctr" rtl="1"/>
            <a:r>
              <a:rPr lang="fa-IR" sz="4000" b="1" dirty="0" err="1">
                <a:solidFill>
                  <a:schemeClr val="bg1"/>
                </a:solidFill>
                <a:effectLst/>
                <a:latin typeface="Calibri" panose="020F0502020204030204" pitchFamily="34" charset="0"/>
                <a:ea typeface="Calibri" panose="020F0502020204030204" pitchFamily="34" charset="0"/>
                <a:cs typeface="B Titr" panose="00000700000000000000" pitchFamily="2" charset="-78"/>
              </a:rPr>
              <a:t>شیرین‌بیان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8B36DD7-92DD-85A3-E2C4-E081334A7228}"/>
              </a:ext>
            </a:extLst>
          </p:cNvPr>
          <p:cNvSpPr>
            <a:spLocks noGrp="1"/>
          </p:cNvSpPr>
          <p:nvPr>
            <p:ph idx="1"/>
          </p:nvPr>
        </p:nvSpPr>
        <p:spPr>
          <a:xfrm>
            <a:off x="0" y="1872409"/>
            <a:ext cx="11605191" cy="4206240"/>
          </a:xfrm>
        </p:spPr>
        <p:txBody>
          <a:bodyPr>
            <a:normAutofit/>
          </a:bodyPr>
          <a:lstStyle/>
          <a:p>
            <a:pPr marL="0" marR="0" algn="r" rtl="1">
              <a:lnSpc>
                <a:spcPct val="107000"/>
              </a:lnSpc>
              <a:spcBef>
                <a:spcPts val="0"/>
              </a:spcBef>
              <a:spcAft>
                <a:spcPts val="0"/>
              </a:spcAft>
              <a:tabLst>
                <a:tab pos="308610" algn="l"/>
              </a:tabLs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علمی: </a:t>
            </a:r>
            <a:r>
              <a:rPr lang="en-US" sz="2400" i="1"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Glycyrrhiza glabra</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L.</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308610" algn="l"/>
              </a:tabLs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نام انگلیسی: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Licorice</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tabLst>
                <a:tab pos="308610" algn="l"/>
              </a:tabLs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بخش مورد استفاده:</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ریشه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tabLst>
                <a:tab pos="308610" algn="l"/>
              </a:tabLs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خواص: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درمان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سوء‌هاضمه</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عملکردی و التهابات گوارشی یا گاستریت </a:t>
            </a:r>
          </a:p>
          <a:p>
            <a:pPr marL="0" marR="0" indent="0" algn="just" rtl="1">
              <a:lnSpc>
                <a:spcPct val="107000"/>
              </a:lnSpc>
              <a:spcBef>
                <a:spcPts val="0"/>
              </a:spcBef>
              <a:spcAft>
                <a:spcPts val="0"/>
              </a:spcAft>
              <a:buNone/>
              <a:tabLst>
                <a:tab pos="308610" algn="l"/>
              </a:tabLst>
            </a:pPr>
            <a:r>
              <a:rPr lang="fa-IR" sz="2400" b="1" dirty="0">
                <a:solidFill>
                  <a:srgbClr val="FFFF00"/>
                </a:solidFill>
                <a:effectLst/>
                <a:latin typeface="Calibri" panose="020F0502020204030204" pitchFamily="34" charset="0"/>
                <a:ea typeface="Calibri" panose="020F0502020204030204" pitchFamily="34" charset="0"/>
                <a:cs typeface="B Nazanin" panose="00000400000000000000" pitchFamily="2" charset="-78"/>
              </a:rPr>
              <a:t>ملاحظات مصرف</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استفاده طولانی مدت (بیش از 6 هفته)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می‌تواند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عارضه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سودوآلدوسترونیسم</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ایجاد کند و این امر باعث افزایش سطح سدیم و کاهش پتاسیم خون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که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می‌تواند</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آلکالوز</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متابولیک و افزایش فشار خون را به دنبال داشته باشد. </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در</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فشار خون بالا منع مصرف دارد. مصرف همزمان با داروهای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کورتیکواستروئیدی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ممنوع است. تداخل با داروی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دیگوکسین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دارد و باعث افزایش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سمّیت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آن است. مصرف در دوران بارداری ممنوع است.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p>
        </p:txBody>
      </p:sp>
      <p:sp>
        <p:nvSpPr>
          <p:cNvPr id="4" name="Slide Number Placeholder 3">
            <a:extLst>
              <a:ext uri="{FF2B5EF4-FFF2-40B4-BE49-F238E27FC236}">
                <a16:creationId xmlns:a16="http://schemas.microsoft.com/office/drawing/2014/main" xmlns="" id="{47012B62-14CB-FFCD-34D1-0CF61A2D3AEE}"/>
              </a:ext>
            </a:extLst>
          </p:cNvPr>
          <p:cNvSpPr>
            <a:spLocks noGrp="1"/>
          </p:cNvSpPr>
          <p:nvPr>
            <p:ph type="sldNum" sz="quarter" idx="12"/>
          </p:nvPr>
        </p:nvSpPr>
        <p:spPr/>
        <p:txBody>
          <a:bodyPr/>
          <a:lstStyle/>
          <a:p>
            <a:fld id="{294A09A9-5501-47C1-A89A-A340965A2BE2}" type="slidenum">
              <a:rPr lang="en-US" smtClean="0"/>
              <a:pPr/>
              <a:t>156</a:t>
            </a:fld>
            <a:endParaRPr lang="en-US" dirty="0"/>
          </a:p>
        </p:txBody>
      </p:sp>
      <p:pic>
        <p:nvPicPr>
          <p:cNvPr id="5" name="Picture 4">
            <a:extLst>
              <a:ext uri="{FF2B5EF4-FFF2-40B4-BE49-F238E27FC236}">
                <a16:creationId xmlns:a16="http://schemas.microsoft.com/office/drawing/2014/main" xmlns="" id="{123A58FB-DE51-9190-AEDF-6F2A01A8A8C2}"/>
              </a:ext>
            </a:extLst>
          </p:cNvPr>
          <p:cNvPicPr>
            <a:picLocks noChangeAspect="1"/>
          </p:cNvPicPr>
          <p:nvPr/>
        </p:nvPicPr>
        <p:blipFill>
          <a:blip r:embed="rId2" cstate="print"/>
          <a:srcRect/>
          <a:stretch>
            <a:fillRect/>
          </a:stretch>
        </p:blipFill>
        <p:spPr bwMode="auto">
          <a:xfrm>
            <a:off x="2266122" y="313633"/>
            <a:ext cx="1674650" cy="13467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E0AA1406-3216-FD13-A106-E1B679A47B7F}"/>
              </a:ext>
            </a:extLst>
          </p:cNvPr>
          <p:cNvPicPr>
            <a:picLocks noChangeAspect="1"/>
          </p:cNvPicPr>
          <p:nvPr/>
        </p:nvPicPr>
        <p:blipFill>
          <a:blip r:embed="rId3" cstate="print"/>
          <a:srcRect/>
          <a:stretch>
            <a:fillRect/>
          </a:stretch>
        </p:blipFill>
        <p:spPr bwMode="auto">
          <a:xfrm>
            <a:off x="7973405" y="363649"/>
            <a:ext cx="1952473" cy="1246711"/>
          </a:xfrm>
          <a:prstGeom prst="rect">
            <a:avLst/>
          </a:prstGeom>
          <a:noFill/>
        </p:spPr>
      </p:pic>
      <p:pic>
        <p:nvPicPr>
          <p:cNvPr id="7" name="Picture 6">
            <a:extLst>
              <a:ext uri="{FF2B5EF4-FFF2-40B4-BE49-F238E27FC236}">
                <a16:creationId xmlns:a16="http://schemas.microsoft.com/office/drawing/2014/main" xmlns="" id="{FCFAE7ED-D4FA-2D14-40B4-21154E133863}"/>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C35C9300-6E49-94D3-8685-43B45EEEF2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0100496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923F7-5E6A-9DE9-E135-815278192C09}"/>
              </a:ext>
            </a:extLst>
          </p:cNvPr>
          <p:cNvSpPr>
            <a:spLocks noGrp="1"/>
          </p:cNvSpPr>
          <p:nvPr>
            <p:ph type="title"/>
          </p:nvPr>
        </p:nvSpPr>
        <p:spPr/>
        <p:txBody>
          <a:bodyPr/>
          <a:lstStyle/>
          <a:p>
            <a:r>
              <a:rPr lang="fa-IR" dirty="0">
                <a:solidFill>
                  <a:srgbClr val="0070C0"/>
                </a:solidFill>
                <a:cs typeface="B Titr" panose="00000700000000000000" pitchFamily="2" charset="-78"/>
              </a:rPr>
              <a:t>فصل دوازدهم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A39BA34B-D347-A8DA-020A-21FF9BD37E4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2B0C977E-8BCC-C48F-A3AE-3683281E3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17818834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EA42ED-1399-B043-4097-3A9C103638A0}"/>
              </a:ext>
            </a:extLst>
          </p:cNvPr>
          <p:cNvSpPr>
            <a:spLocks noGrp="1"/>
          </p:cNvSpPr>
          <p:nvPr>
            <p:ph type="title"/>
          </p:nvPr>
        </p:nvSpPr>
        <p:spPr>
          <a:xfrm>
            <a:off x="750430" y="381000"/>
            <a:ext cx="8401624" cy="3409122"/>
          </a:xfrm>
        </p:spPr>
        <p:txBody>
          <a:bodyPr/>
          <a:lstStyle/>
          <a:p>
            <a:pPr algn="ctr" rtl="1"/>
            <a:r>
              <a:rPr lang="fa-IR"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معرفی کاربردهای برخی </a:t>
            </a:r>
            <a:r>
              <a:rPr lang="ar-SA"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اعمال یداوی در طب ایرانی</a:t>
            </a:r>
            <a:endParaRPr lang="en-US" sz="6000" dirty="0">
              <a:solidFill>
                <a:schemeClr val="tx1"/>
              </a:solidFill>
            </a:endParaRPr>
          </a:p>
        </p:txBody>
      </p:sp>
      <p:pic>
        <p:nvPicPr>
          <p:cNvPr id="3" name="Picture 2">
            <a:extLst>
              <a:ext uri="{FF2B5EF4-FFF2-40B4-BE49-F238E27FC236}">
                <a16:creationId xmlns:a16="http://schemas.microsoft.com/office/drawing/2014/main" xmlns="" id="{14BAAFBF-CFCD-44BD-5C14-977A2BD0829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902428" y="5003030"/>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110BE278-0A5D-5542-5D6A-611A1B25BB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78296"/>
            <a:ext cx="1193399" cy="1228357"/>
          </a:xfrm>
          <a:prstGeom prst="rect">
            <a:avLst/>
          </a:prstGeom>
          <a:noFill/>
        </p:spPr>
      </p:pic>
      <p:sp>
        <p:nvSpPr>
          <p:cNvPr id="5" name="Slide Number Placeholder 4">
            <a:extLst>
              <a:ext uri="{FF2B5EF4-FFF2-40B4-BE49-F238E27FC236}">
                <a16:creationId xmlns:a16="http://schemas.microsoft.com/office/drawing/2014/main" xmlns="" id="{34433BA6-6D01-9F3C-44FF-65C462ACA122}"/>
              </a:ext>
            </a:extLst>
          </p:cNvPr>
          <p:cNvSpPr>
            <a:spLocks noGrp="1"/>
          </p:cNvSpPr>
          <p:nvPr>
            <p:ph type="sldNum" sz="quarter" idx="12"/>
          </p:nvPr>
        </p:nvSpPr>
        <p:spPr/>
        <p:txBody>
          <a:bodyPr/>
          <a:lstStyle/>
          <a:p>
            <a:fld id="{294A09A9-5501-47C1-A89A-A340965A2BE2}" type="slidenum">
              <a:rPr lang="en-US" smtClean="0"/>
              <a:pPr/>
              <a:t>158</a:t>
            </a:fld>
            <a:endParaRPr lang="en-US" dirty="0"/>
          </a:p>
        </p:txBody>
      </p:sp>
    </p:spTree>
    <p:extLst>
      <p:ext uri="{BB962C8B-B14F-4D97-AF65-F5344CB8AC3E}">
        <p14:creationId xmlns:p14="http://schemas.microsoft.com/office/powerpoint/2010/main" val="20273728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5555BD-9E3F-B567-340D-6FB01EF5500E}"/>
              </a:ext>
            </a:extLst>
          </p:cNvPr>
          <p:cNvSpPr>
            <a:spLocks noGrp="1"/>
          </p:cNvSpPr>
          <p:nvPr>
            <p:ph type="title"/>
          </p:nvPr>
        </p:nvSpPr>
        <p:spPr>
          <a:xfrm>
            <a:off x="0" y="3202792"/>
            <a:ext cx="11913704" cy="1676400"/>
          </a:xfrm>
        </p:spPr>
        <p:txBody>
          <a:bodyPr/>
          <a:lstStyle/>
          <a:p>
            <a:r>
              <a:rPr lang="fa-IR" sz="48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آشنایی با انواع ماساژ و مشت و مال در طب ایرانی </a:t>
            </a:r>
            <a:endParaRPr lang="en-US" sz="4800" dirty="0">
              <a:solidFill>
                <a:srgbClr val="0070C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B2266DE3-188C-B316-8AFE-493D000ACA8F}"/>
              </a:ext>
            </a:extLst>
          </p:cNvPr>
          <p:cNvSpPr>
            <a:spLocks noGrp="1"/>
          </p:cNvSpPr>
          <p:nvPr>
            <p:ph type="sldNum" sz="quarter" idx="12"/>
          </p:nvPr>
        </p:nvSpPr>
        <p:spPr/>
        <p:txBody>
          <a:bodyPr/>
          <a:lstStyle/>
          <a:p>
            <a:fld id="{294A09A9-5501-47C1-A89A-A340965A2BE2}" type="slidenum">
              <a:rPr lang="en-US" smtClean="0"/>
              <a:pPr/>
              <a:t>159</a:t>
            </a:fld>
            <a:endParaRPr lang="en-US" dirty="0"/>
          </a:p>
        </p:txBody>
      </p:sp>
      <p:pic>
        <p:nvPicPr>
          <p:cNvPr id="3" name="Picture 2">
            <a:extLst>
              <a:ext uri="{FF2B5EF4-FFF2-40B4-BE49-F238E27FC236}">
                <a16:creationId xmlns:a16="http://schemas.microsoft.com/office/drawing/2014/main" xmlns="" id="{A698A30A-313E-5366-D332-943AA8DA713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23DD4EC1-D603-AAD8-D885-DE43C2CF47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51792"/>
            <a:ext cx="1193399" cy="1228357"/>
          </a:xfrm>
          <a:prstGeom prst="rect">
            <a:avLst/>
          </a:prstGeom>
          <a:noFill/>
        </p:spPr>
      </p:pic>
    </p:spTree>
    <p:extLst>
      <p:ext uri="{BB962C8B-B14F-4D97-AF65-F5344CB8AC3E}">
        <p14:creationId xmlns:p14="http://schemas.microsoft.com/office/powerpoint/2010/main" val="67407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65E84-C9B8-984A-A878-BF20BAB645EA}"/>
              </a:ext>
            </a:extLst>
          </p:cNvPr>
          <p:cNvSpPr>
            <a:spLocks noGrp="1"/>
          </p:cNvSpPr>
          <p:nvPr>
            <p:ph type="title"/>
          </p:nvPr>
        </p:nvSpPr>
        <p:spPr>
          <a:xfrm>
            <a:off x="501886" y="70021"/>
            <a:ext cx="10515600" cy="1676400"/>
          </a:xfrm>
        </p:spPr>
        <p:txBody>
          <a:bodyPr/>
          <a:lstStyle/>
          <a:p>
            <a:r>
              <a:rPr kumimoji="0" lang="ar-SA"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طبقه‌بندی مکاتب طب‌های سنتی و مکمل</a:t>
            </a:r>
            <a:r>
              <a:rPr kumimoji="0" lang="en-US"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
            </a:r>
            <a:br>
              <a:rPr kumimoji="0" lang="en-US"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br>
            <a:r>
              <a:rPr kumimoji="0" lang="en-US"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
            </a:r>
            <a:br>
              <a:rPr kumimoji="0" lang="en-US"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br>
            <a:r>
              <a:rPr kumimoji="0" lang="fa-IR"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 </a:t>
            </a:r>
            <a:r>
              <a:rPr kumimoji="0" lang="en-US" sz="3600" b="1" i="0" u="none" strike="noStrike" kern="1200" cap="all" spc="15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NCCIH</a:t>
            </a:r>
            <a:r>
              <a:rPr kumimoji="0" lang="fa-IR"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 </a:t>
            </a:r>
            <a:r>
              <a:rPr kumimoji="0" lang="en-US"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 </a:t>
            </a:r>
            <a:r>
              <a:rPr kumimoji="0" lang="fa-IR" sz="36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در سال 2000</a:t>
            </a:r>
            <a:endParaRPr lang="en-US" dirty="0"/>
          </a:p>
        </p:txBody>
      </p:sp>
      <p:sp>
        <p:nvSpPr>
          <p:cNvPr id="3" name="Text Placeholder 2">
            <a:extLst>
              <a:ext uri="{FF2B5EF4-FFF2-40B4-BE49-F238E27FC236}">
                <a16:creationId xmlns:a16="http://schemas.microsoft.com/office/drawing/2014/main" xmlns="" id="{F1189253-DD70-5F91-CA2C-02DA41D5D975}"/>
              </a:ext>
            </a:extLst>
          </p:cNvPr>
          <p:cNvSpPr>
            <a:spLocks noGrp="1"/>
          </p:cNvSpPr>
          <p:nvPr>
            <p:ph type="body" idx="1"/>
          </p:nvPr>
        </p:nvSpPr>
        <p:spPr>
          <a:xfrm>
            <a:off x="768625" y="2345636"/>
            <a:ext cx="10248861" cy="3909390"/>
          </a:xfrm>
        </p:spPr>
        <p:txBody>
          <a:bodyPr>
            <a:normAutofit/>
          </a:bodyPr>
          <a:lstStyle/>
          <a:p>
            <a:pPr marR="0" lvl="0" algn="just" defTabSz="914400" rtl="1" eaLnBrk="1" fontAlgn="auto" latinLnBrk="0" hangingPunct="1">
              <a:lnSpc>
                <a:spcPct val="107000"/>
              </a:lnSpc>
              <a:spcBef>
                <a:spcPts val="0"/>
              </a:spcBef>
              <a:spcAft>
                <a:spcPts val="0"/>
              </a:spcAft>
              <a:buClr>
                <a:srgbClr val="2C2C2C"/>
              </a:buClr>
              <a:buSzTx/>
              <a:tabLst/>
              <a:defRPr/>
            </a:pPr>
            <a:r>
              <a:rPr lang="en-US" sz="2400" dirty="0">
                <a:solidFill>
                  <a:srgbClr val="2C2C2C"/>
                </a:solidFill>
                <a:latin typeface="Calibri" panose="020F0502020204030204" pitchFamily="34" charset="0"/>
                <a:ea typeface="Calibri" panose="020F0502020204030204" pitchFamily="34" charset="0"/>
                <a:cs typeface="B Nazanin" panose="00000400000000000000" pitchFamily="2" charset="-78"/>
              </a:rPr>
              <a:t>4</a:t>
            </a:r>
            <a:r>
              <a:rPr lang="fa-IR" sz="2400" dirty="0">
                <a:solidFill>
                  <a:srgbClr val="2C2C2C"/>
                </a:solidFill>
                <a:latin typeface="Calibri" panose="020F0502020204030204" pitchFamily="34" charset="0"/>
                <a:ea typeface="Calibri" panose="020F0502020204030204" pitchFamily="34" charset="0"/>
                <a:cs typeface="B Nazanin" panose="00000400000000000000" pitchFamily="2" charset="-78"/>
              </a:rPr>
              <a:t>. </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انرژی درمانی یا پزشکی مبتنی بر بیوفیلد </a:t>
            </a:r>
            <a:r>
              <a:rPr kumimoji="0" lang="ar-SA"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B Nazanin" panose="00000400000000000000" pitchFamily="2" charset="-78"/>
              </a:rPr>
              <a:t>: درمان‌هایی که به نوعی با انرژی‌های پیرامون انسان، شامل انرژی گرمایی، یا فیلد انرژی‌های بیوالکترومگنتیک در ارتباط هستند در این دسته قرار دارند. به عنوان مثال می‌توان به ریکی ، چی‌گنگ ، لمس‌درمانی ، درمان با مگنت و سنگ درمانی اشاره کرد.</a:t>
            </a: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R="0" lvl="0" algn="just" defTabSz="914400" rtl="1" eaLnBrk="1" fontAlgn="auto" latinLnBrk="0" hangingPunct="1">
              <a:lnSpc>
                <a:spcPct val="107000"/>
              </a:lnSpc>
              <a:spcBef>
                <a:spcPts val="0"/>
              </a:spcBef>
              <a:spcAft>
                <a:spcPts val="0"/>
              </a:spcAft>
              <a:buClr>
                <a:srgbClr val="2C2C2C"/>
              </a:buClr>
              <a:buSzTx/>
              <a:tabLst/>
              <a:defRPr/>
            </a:pPr>
            <a:r>
              <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5</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سیستم‌های جامع پزشکی </a:t>
            </a:r>
            <a:r>
              <a:rPr kumimoji="0" lang="ar-SA"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B Nazanin" panose="00000400000000000000" pitchFamily="2" charset="-78"/>
              </a:rPr>
              <a:t>: در این دسته، مکاتب طبی جامع مانند طب سنتی چین، طب سنتی هند (آیورودا)، طب سنتی ایرانی (که در هند آن را طب یونانی هم می‌نامند) قرار دارند.</a:t>
            </a:r>
            <a:endParaRPr kumimoji="0" lang="en-US" sz="24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
        <p:nvSpPr>
          <p:cNvPr id="4" name="Slide Number Placeholder 3">
            <a:extLst>
              <a:ext uri="{FF2B5EF4-FFF2-40B4-BE49-F238E27FC236}">
                <a16:creationId xmlns:a16="http://schemas.microsoft.com/office/drawing/2014/main" xmlns="" id="{D4CC2380-DC02-70C2-CA02-A6E52DCC81DC}"/>
              </a:ext>
            </a:extLst>
          </p:cNvPr>
          <p:cNvSpPr>
            <a:spLocks noGrp="1"/>
          </p:cNvSpPr>
          <p:nvPr>
            <p:ph type="sldNum" sz="quarter" idx="12"/>
          </p:nvPr>
        </p:nvSpPr>
        <p:spPr/>
        <p:txBody>
          <a:bodyPr/>
          <a:lstStyle/>
          <a:p>
            <a:fld id="{294A09A9-5501-47C1-A89A-A340965A2BE2}" type="slidenum">
              <a:rPr lang="en-US" smtClean="0"/>
              <a:pPr/>
              <a:t>16</a:t>
            </a:fld>
            <a:endParaRPr lang="en-US" dirty="0"/>
          </a:p>
        </p:txBody>
      </p:sp>
      <p:pic>
        <p:nvPicPr>
          <p:cNvPr id="7" name="Picture 6">
            <a:extLst>
              <a:ext uri="{FF2B5EF4-FFF2-40B4-BE49-F238E27FC236}">
                <a16:creationId xmlns:a16="http://schemas.microsoft.com/office/drawing/2014/main" xmlns="" id="{B424CBF4-1351-DB5C-D792-A8D56DE596FD}"/>
              </a:ext>
            </a:extLst>
          </p:cNvPr>
          <p:cNvPicPr>
            <a:picLocks noChangeAspect="1"/>
          </p:cNvPicPr>
          <p:nvPr/>
        </p:nvPicPr>
        <p:blipFill>
          <a:blip r:embed="rId2"/>
          <a:stretch>
            <a:fillRect/>
          </a:stretch>
        </p:blipFill>
        <p:spPr>
          <a:xfrm>
            <a:off x="10865670" y="414474"/>
            <a:ext cx="1194920" cy="1231499"/>
          </a:xfrm>
          <a:prstGeom prst="rect">
            <a:avLst/>
          </a:prstGeom>
        </p:spPr>
      </p:pic>
      <p:pic>
        <p:nvPicPr>
          <p:cNvPr id="8" name="Picture 7">
            <a:extLst>
              <a:ext uri="{FF2B5EF4-FFF2-40B4-BE49-F238E27FC236}">
                <a16:creationId xmlns:a16="http://schemas.microsoft.com/office/drawing/2014/main" xmlns="" id="{0D146F26-B36F-50F4-87EE-F40943C3F9C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40584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26805-A232-3F57-F009-448097EFF183}"/>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886F6743-290B-0C61-48E2-5D4DD3F40D26}"/>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تقسیم‌بندی ماساژ در طب ایرانی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اهداف درمانی ماساژ در طب ایرانی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نوع ماساژ را متناسب با شرایط فردی، زمانی و مکانی تجویز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انواع روش‌های تقویتی ماساژ را در شرایط مناسب بکار</a:t>
            </a:r>
            <a:r>
              <a:rPr lang="ar-SA" sz="2000" dirty="0">
                <a:solidFill>
                  <a:srgbClr val="000000"/>
                </a:solidFill>
                <a:effectLst/>
                <a:latin typeface="Calibri" panose="020F0502020204030204" pitchFamily="34" charset="0"/>
                <a:ea typeface="Cambria" panose="02040503050406030204" pitchFamily="18" charset="0"/>
                <a:cs typeface="Cambria" panose="02040503050406030204" pitchFamily="18" charset="0"/>
              </a:rPr>
              <a:t> </a:t>
            </a: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بندیم.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برای سنین مختلف و شرایط متفاوت، ماساژ متناسب با آن را تجویز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موارد منع انجام ماساژ را بیان کنیم.</a:t>
            </a:r>
            <a:r>
              <a:rPr lang="ar-SA" sz="20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t>
            </a:r>
            <a:endParaRPr lang="en-US" sz="2000" dirty="0"/>
          </a:p>
        </p:txBody>
      </p:sp>
      <p:pic>
        <p:nvPicPr>
          <p:cNvPr id="6" name="Picture 5">
            <a:extLst>
              <a:ext uri="{FF2B5EF4-FFF2-40B4-BE49-F238E27FC236}">
                <a16:creationId xmlns:a16="http://schemas.microsoft.com/office/drawing/2014/main" xmlns="" id="{E19A52B7-5281-DEDA-5CFD-F36FFB67DF7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C9CC9809-3B41-C8B9-88ED-EEC1B61E3E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7655865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4E7A7-03E0-5477-0962-27BAC75C4159}"/>
              </a:ext>
            </a:extLst>
          </p:cNvPr>
          <p:cNvSpPr>
            <a:spLocks noGrp="1"/>
          </p:cNvSpPr>
          <p:nvPr>
            <p:ph type="title"/>
          </p:nvPr>
        </p:nvSpPr>
        <p:spPr/>
        <p:txBody>
          <a:bodyPr>
            <a:normAutofit/>
          </a:bodyPr>
          <a:lstStyle/>
          <a:p>
            <a:pPr algn="ctr" rtl="1"/>
            <a:r>
              <a:rPr lang="fa-IR" sz="4400" b="1" dirty="0">
                <a:solidFill>
                  <a:schemeClr val="bg1"/>
                </a:solidFill>
                <a:cs typeface="B Titr" panose="00000700000000000000" pitchFamily="2" charset="-78"/>
              </a:rPr>
              <a:t>نکات</a:t>
            </a:r>
            <a:endParaRPr lang="en-US" sz="44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25AB5D5-1E1F-A01C-9027-5A76E742F32A}"/>
              </a:ext>
            </a:extLst>
          </p:cNvPr>
          <p:cNvSpPr>
            <a:spLocks noGrp="1"/>
          </p:cNvSpPr>
          <p:nvPr>
            <p:ph idx="1"/>
          </p:nvPr>
        </p:nvSpPr>
        <p:spPr>
          <a:xfrm>
            <a:off x="225287" y="2011680"/>
            <a:ext cx="11264348" cy="4206240"/>
          </a:xfrm>
        </p:spPr>
        <p:txBody>
          <a:bodyPr/>
          <a:lstStyle/>
          <a:p>
            <a:pPr algn="just" rtl="1"/>
            <a:r>
              <a:rPr lang="ar-SA" sz="2400" dirty="0">
                <a:solidFill>
                  <a:schemeClr val="bg1"/>
                </a:solidFill>
                <a:effectLst/>
                <a:latin typeface="YagutNormalPS"/>
                <a:ea typeface="YagutNormalPS"/>
                <a:cs typeface="B Nazanin" panose="00000400000000000000" pitchFamily="2" charset="-78"/>
              </a:rPr>
              <a:t>در ماساژ ایرانی هدف، تنظیم حرارت پایه بدن، بهبود گردش مواد در بدن و موضع درگیر و کمک به دفع مواد زائد است.</a:t>
            </a:r>
            <a:endParaRPr lang="fa-IR" sz="2400" dirty="0">
              <a:solidFill>
                <a:schemeClr val="bg1"/>
              </a:solidFill>
              <a:effectLst/>
              <a:latin typeface="YagutNormalPS"/>
              <a:ea typeface="YagutNormalPS"/>
              <a:cs typeface="B Nazanin" panose="00000400000000000000" pitchFamily="2" charset="-78"/>
            </a:endParaRPr>
          </a:p>
          <a:p>
            <a:pPr algn="just" rtl="1"/>
            <a:r>
              <a:rPr lang="ar-SA" sz="2400" dirty="0">
                <a:solidFill>
                  <a:schemeClr val="bg1"/>
                </a:solidFill>
                <a:effectLst/>
                <a:latin typeface="YagutNormalPS"/>
                <a:ea typeface="YagutNormalPS"/>
                <a:cs typeface="B Nazanin" panose="00000400000000000000" pitchFamily="2" charset="-78"/>
              </a:rPr>
              <a:t> نحوه اجرا بر اساس شدت، سرعت و مدت انجام ماساژ به پنج دسته صُلب، نرم، معتدل، کثیر و خشن تقسیم می‌شود</a:t>
            </a:r>
            <a:endParaRPr lang="fa-IR" sz="2400" dirty="0">
              <a:solidFill>
                <a:schemeClr val="bg1"/>
              </a:solidFill>
              <a:effectLst/>
              <a:latin typeface="YagutNormalPS"/>
              <a:ea typeface="YagutNormalPS"/>
              <a:cs typeface="B Nazanin" panose="00000400000000000000" pitchFamily="2" charset="-78"/>
            </a:endParaRPr>
          </a:p>
          <a:p>
            <a:pPr algn="just" rtl="1"/>
            <a:r>
              <a:rPr lang="ar-SA" sz="2400" dirty="0">
                <a:solidFill>
                  <a:schemeClr val="bg1"/>
                </a:solidFill>
                <a:effectLst/>
                <a:latin typeface="YagutNormalPS"/>
                <a:ea typeface="YagutNormalPS"/>
                <a:cs typeface="B Nazanin" panose="00000400000000000000" pitchFamily="2" charset="-78"/>
              </a:rPr>
              <a:t>ریشه لغت ماساژ هم از واژه عربی مسح </a:t>
            </a:r>
            <a:r>
              <a:rPr lang="en-US" sz="2000" dirty="0">
                <a:solidFill>
                  <a:schemeClr val="bg1"/>
                </a:solidFill>
                <a:effectLst/>
                <a:latin typeface="Times New Roman" panose="02020603050405020304" pitchFamily="18" charset="0"/>
                <a:ea typeface="Calibri" panose="020F0502020204030204" pitchFamily="34" charset="0"/>
              </a:rPr>
              <a:t>(Massa)</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به معنای لمس کردن و مالیدن گرفته شده</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solidFill>
                  <a:schemeClr val="bg1"/>
                </a:solidFill>
                <a:effectLst/>
                <a:latin typeface="YagutNormalPS"/>
                <a:ea typeface="YagutNormalPS"/>
                <a:cs typeface="B Nazanin" panose="00000400000000000000" pitchFamily="2" charset="-78"/>
              </a:rPr>
              <a:t>اسحاق بن علی رهاوی در قدیمی‌ترین کتاب اخلاق پزشکی آورده است که توجه به حرکت و ورزش جهت حفظ تندرستی و معالجه بیماران بر پزشک لازم است. وی با استناد به گفته‌های بقراط و جالینوس، ضرورت ورزش و بهترین اوقات پرداختن به آن را بیان کرده و دلک، روغن‌مالی، استحمام و نظایر آنها را که با حرکات قوی همراه هستند نیز نوعی ورزش شمرده است. او می‌گوید که پزشک باید کیفیت و مقدار حرکات لازم برای تقویت اعضا، پیشگیری و درمان بیماری‌ها را بشناسد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B4BA8535-A80E-1BBD-9ABD-F7D4C6568DDC}"/>
              </a:ext>
            </a:extLst>
          </p:cNvPr>
          <p:cNvSpPr>
            <a:spLocks noGrp="1"/>
          </p:cNvSpPr>
          <p:nvPr>
            <p:ph type="sldNum" sz="quarter" idx="12"/>
          </p:nvPr>
        </p:nvSpPr>
        <p:spPr/>
        <p:txBody>
          <a:bodyPr/>
          <a:lstStyle/>
          <a:p>
            <a:fld id="{294A09A9-5501-47C1-A89A-A340965A2BE2}" type="slidenum">
              <a:rPr lang="en-US" smtClean="0"/>
              <a:pPr/>
              <a:t>161</a:t>
            </a:fld>
            <a:endParaRPr lang="en-US" dirty="0"/>
          </a:p>
        </p:txBody>
      </p:sp>
      <p:pic>
        <p:nvPicPr>
          <p:cNvPr id="5" name="Picture 4">
            <a:extLst>
              <a:ext uri="{FF2B5EF4-FFF2-40B4-BE49-F238E27FC236}">
                <a16:creationId xmlns:a16="http://schemas.microsoft.com/office/drawing/2014/main" xmlns="" id="{93D37595-0C94-94D2-2988-AC0E4922494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C92F7E6-5156-E89C-615D-AA3B7FB05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68529421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4DE77-96D0-77C4-A4D0-027230997E30}"/>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اهداف و فواید ماساژ در منابع طب ایرانی و منابع اخیر</a:t>
            </a:r>
            <a:endParaRPr lang="en-US"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41A0C9B5-9187-4AB6-EEEA-CDB93D05A246}"/>
              </a:ext>
            </a:extLst>
          </p:cNvPr>
          <p:cNvGraphicFramePr>
            <a:graphicFrameLocks noGrp="1"/>
          </p:cNvGraphicFramePr>
          <p:nvPr>
            <p:ph idx="1"/>
            <p:extLst>
              <p:ext uri="{D42A27DB-BD31-4B8C-83A1-F6EECF244321}">
                <p14:modId xmlns:p14="http://schemas.microsoft.com/office/powerpoint/2010/main" val="1412830759"/>
              </p:ext>
            </p:extLst>
          </p:nvPr>
        </p:nvGraphicFramePr>
        <p:xfrm>
          <a:off x="0" y="1645990"/>
          <a:ext cx="11700728" cy="3913632"/>
        </p:xfrm>
        <a:graphic>
          <a:graphicData uri="http://schemas.openxmlformats.org/drawingml/2006/table">
            <a:tbl>
              <a:tblPr rtl="1" firstRow="1" firstCol="1" bandRow="1"/>
              <a:tblGrid>
                <a:gridCol w="5849731">
                  <a:extLst>
                    <a:ext uri="{9D8B030D-6E8A-4147-A177-3AD203B41FA5}">
                      <a16:colId xmlns:a16="http://schemas.microsoft.com/office/drawing/2014/main" xmlns="" val="4089528669"/>
                    </a:ext>
                  </a:extLst>
                </a:gridCol>
                <a:gridCol w="5850997">
                  <a:extLst>
                    <a:ext uri="{9D8B030D-6E8A-4147-A177-3AD203B41FA5}">
                      <a16:colId xmlns:a16="http://schemas.microsoft.com/office/drawing/2014/main" xmlns="" val="4274855199"/>
                    </a:ext>
                  </a:extLst>
                </a:gridCol>
              </a:tblGrid>
              <a:tr h="285921">
                <a:tc gridSpan="2">
                  <a:txBody>
                    <a:bodyPr/>
                    <a:lstStyle/>
                    <a:p>
                      <a:pPr marL="0" marR="0" algn="ctr" rtl="1">
                        <a:lnSpc>
                          <a:spcPct val="107000"/>
                        </a:lnSpc>
                        <a:spcBef>
                          <a:spcPts val="0"/>
                        </a:spcBef>
                        <a:spcAft>
                          <a:spcPts val="0"/>
                        </a:spcAft>
                      </a:pPr>
                      <a:r>
                        <a:rPr lang="ar-SA" sz="20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اثرات فیزیولوژیک رفلکسی، نورولوژیک و روانی، مکانیکی و ایمونولوژیکی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F19D64"/>
                      </a:solidFill>
                      <a:prstDash val="solid"/>
                      <a:round/>
                      <a:headEnd type="none" w="med" len="med"/>
                      <a:tailEnd type="none" w="med" len="med"/>
                    </a:lnL>
                    <a:lnR w="19050" cap="flat" cmpd="sng" algn="ctr">
                      <a:solidFill>
                        <a:srgbClr val="F19D64"/>
                      </a:solidFill>
                      <a:prstDash val="solid"/>
                      <a:round/>
                      <a:headEnd type="none" w="med" len="med"/>
                      <a:tailEnd type="none" w="med" len="med"/>
                    </a:lnR>
                    <a:lnT w="19050" cap="flat" cmpd="sng" algn="ctr">
                      <a:solidFill>
                        <a:srgbClr val="F19D64"/>
                      </a:solidFill>
                      <a:prstDash val="solid"/>
                      <a:round/>
                      <a:headEnd type="none" w="med" len="med"/>
                      <a:tailEnd type="none" w="med" len="med"/>
                    </a:lnT>
                    <a:lnB w="19050" cap="flat" cmpd="sng" algn="ctr">
                      <a:solidFill>
                        <a:srgbClr val="F19D64"/>
                      </a:solidFill>
                      <a:prstDash val="solid"/>
                      <a:round/>
                      <a:headEnd type="none" w="med" len="med"/>
                      <a:tailEnd type="none" w="med" len="med"/>
                    </a:lnB>
                    <a:solidFill>
                      <a:srgbClr val="ED7D31"/>
                    </a:solidFill>
                  </a:tcPr>
                </a:tc>
                <a:tc hMerge="1">
                  <a:txBody>
                    <a:bodyPr/>
                    <a:lstStyle/>
                    <a:p>
                      <a:endParaRPr lang="en-US"/>
                    </a:p>
                  </a:txBody>
                  <a:tcPr/>
                </a:tc>
                <a:extLst>
                  <a:ext uri="{0D108BD9-81ED-4DB2-BD59-A6C34878D82A}">
                    <a16:rowId xmlns:a16="http://schemas.microsoft.com/office/drawing/2014/main" xmlns="" val="2474211263"/>
                  </a:ext>
                </a:extLst>
              </a:tr>
              <a:tr h="285921">
                <a:tc>
                  <a:txBody>
                    <a:bodyPr/>
                    <a:lstStyle/>
                    <a:p>
                      <a:pPr marL="0" marR="0" algn="ctr" rtl="1">
                        <a:lnSpc>
                          <a:spcPct val="107000"/>
                        </a:lnSpc>
                        <a:spcBef>
                          <a:spcPts val="0"/>
                        </a:spcBef>
                        <a:spcAft>
                          <a:spcPts val="0"/>
                        </a:spcAft>
                      </a:pPr>
                      <a:r>
                        <a:rPr lang="ar-SA" sz="20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دریچه مطالعات جدید</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F19D64"/>
                      </a:solidFill>
                      <a:prstDash val="solid"/>
                      <a:round/>
                      <a:headEnd type="none" w="med" len="med"/>
                      <a:tailEnd type="none" w="med" len="med"/>
                    </a:lnL>
                    <a:lnR w="19050" cap="flat" cmpd="sng" algn="ctr">
                      <a:solidFill>
                        <a:srgbClr val="F19D64"/>
                      </a:solidFill>
                      <a:prstDash val="solid"/>
                      <a:round/>
                      <a:headEnd type="none" w="med" len="med"/>
                      <a:tailEnd type="none" w="med" len="med"/>
                    </a:lnR>
                    <a:lnT w="19050" cap="flat" cmpd="sng" algn="ctr">
                      <a:solidFill>
                        <a:srgbClr val="F19D64"/>
                      </a:solidFill>
                      <a:prstDash val="solid"/>
                      <a:round/>
                      <a:headEnd type="none" w="med" len="med"/>
                      <a:tailEnd type="none" w="med" len="med"/>
                    </a:lnT>
                    <a:lnB w="19050" cap="flat" cmpd="sng" algn="ctr">
                      <a:solidFill>
                        <a:srgbClr val="F19D64"/>
                      </a:solidFill>
                      <a:prstDash val="solid"/>
                      <a:round/>
                      <a:headEnd type="none" w="med" len="med"/>
                      <a:tailEnd type="none" w="med" len="med"/>
                    </a:lnB>
                    <a:solidFill>
                      <a:srgbClr val="FADECB"/>
                    </a:solidFill>
                  </a:tcPr>
                </a:tc>
                <a:tc>
                  <a:txBody>
                    <a:bodyPr/>
                    <a:lstStyle/>
                    <a:p>
                      <a:pPr marL="0" marR="0" algn="ctr" rtl="1">
                        <a:lnSpc>
                          <a:spcPct val="107000"/>
                        </a:lnSpc>
                        <a:spcBef>
                          <a:spcPts val="0"/>
                        </a:spcBef>
                        <a:spcAft>
                          <a:spcPts val="0"/>
                        </a:spcAft>
                      </a:pPr>
                      <a:r>
                        <a:rPr lang="ar-SA" sz="20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منظر طب ایرانی</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F19D64"/>
                      </a:solidFill>
                      <a:prstDash val="solid"/>
                      <a:round/>
                      <a:headEnd type="none" w="med" len="med"/>
                      <a:tailEnd type="none" w="med" len="med"/>
                    </a:lnL>
                    <a:lnR w="19050" cap="flat" cmpd="sng" algn="ctr">
                      <a:solidFill>
                        <a:srgbClr val="F19D64"/>
                      </a:solidFill>
                      <a:prstDash val="solid"/>
                      <a:round/>
                      <a:headEnd type="none" w="med" len="med"/>
                      <a:tailEnd type="none" w="med" len="med"/>
                    </a:lnR>
                    <a:lnT w="19050" cap="flat" cmpd="sng" algn="ctr">
                      <a:solidFill>
                        <a:srgbClr val="F19D64"/>
                      </a:solidFill>
                      <a:prstDash val="solid"/>
                      <a:round/>
                      <a:headEnd type="none" w="med" len="med"/>
                      <a:tailEnd type="none" w="med" len="med"/>
                    </a:lnT>
                    <a:lnB w="19050" cap="flat" cmpd="sng" algn="ctr">
                      <a:solidFill>
                        <a:srgbClr val="F19D64"/>
                      </a:solidFill>
                      <a:prstDash val="solid"/>
                      <a:round/>
                      <a:headEnd type="none" w="med" len="med"/>
                      <a:tailEnd type="none" w="med" len="med"/>
                    </a:lnB>
                    <a:solidFill>
                      <a:srgbClr val="FADECB"/>
                    </a:solidFill>
                  </a:tcPr>
                </a:tc>
                <a:extLst>
                  <a:ext uri="{0D108BD9-81ED-4DB2-BD59-A6C34878D82A}">
                    <a16:rowId xmlns:a16="http://schemas.microsoft.com/office/drawing/2014/main" xmlns="" val="2473091243"/>
                  </a:ext>
                </a:extLst>
              </a:tr>
              <a:tr h="3081865">
                <a:tc>
                  <a:txBody>
                    <a:bodyPr/>
                    <a:lstStyle/>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بهبود جریان لنف و خون</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پاکسازی مجاری تنفسی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کاهش خستگی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کاهش درد (سردرد، کمردرد، دردهای ارتوپدی و درد سائیدگی مفاصل، درد حاملگی و زایمان، سرطان)</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بهبود کمیت و کیفیت خواب</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کاهش استرس، افسردگی و اضطراب</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کاهش کشیدگی عضلانی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افزایش قابلیت تحرک بافت نرم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افزایش دامنه حرکت بدون درد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F19D64"/>
                      </a:solidFill>
                      <a:prstDash val="solid"/>
                      <a:round/>
                      <a:headEnd type="none" w="med" len="med"/>
                      <a:tailEnd type="none" w="med" len="med"/>
                    </a:lnL>
                    <a:lnR w="19050" cap="flat" cmpd="sng" algn="ctr">
                      <a:solidFill>
                        <a:srgbClr val="F19D64"/>
                      </a:solidFill>
                      <a:prstDash val="solid"/>
                      <a:round/>
                      <a:headEnd type="none" w="med" len="med"/>
                      <a:tailEnd type="none" w="med" len="med"/>
                    </a:lnR>
                    <a:lnT w="19050" cap="flat" cmpd="sng" algn="ctr">
                      <a:solidFill>
                        <a:srgbClr val="F19D64"/>
                      </a:solidFill>
                      <a:prstDash val="solid"/>
                      <a:round/>
                      <a:headEnd type="none" w="med" len="med"/>
                      <a:tailEnd type="none" w="med" len="med"/>
                    </a:lnT>
                    <a:lnB w="19050" cap="flat" cmpd="sng" algn="ctr">
                      <a:solidFill>
                        <a:srgbClr val="F19D64"/>
                      </a:solidFill>
                      <a:prstDash val="solid"/>
                      <a:round/>
                      <a:headEnd type="none" w="med" len="med"/>
                      <a:tailEnd type="none" w="med" len="med"/>
                    </a:lnB>
                  </a:tcPr>
                </a:tc>
                <a:tc>
                  <a:txBody>
                    <a:bodyPr/>
                    <a:lstStyle/>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بهبود جذب، هضم و دفع مواد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رساندن فواید روغن‌ها به بدن (روغن مالی)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200"/>
                        <a:buFont typeface="Symbol" panose="05050102010706020507" pitchFamily="18" charset="2"/>
                        <a:buChar char=""/>
                      </a:pPr>
                      <a:r>
                        <a:rPr lang="ar-SA" sz="2000" b="1" dirty="0">
                          <a:effectLst/>
                          <a:latin typeface="YagutNormalPS"/>
                          <a:ea typeface="YagutNormalPS"/>
                          <a:cs typeface="B Nazanin" panose="00000400000000000000" pitchFamily="2" charset="-78"/>
                        </a:rPr>
                        <a:t>اصلاح چاقی و لاغری موضعی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000" b="1" dirty="0">
                          <a:effectLst/>
                          <a:latin typeface="YagutNormalPS"/>
                          <a:ea typeface="YagutNormalPS"/>
                          <a:cs typeface="B Nazanin" panose="00000400000000000000" pitchFamily="2" charset="-78"/>
                        </a:rPr>
                        <a:t>تحلیل موضعی مواد با قوام غیرطبیعی (کمک به افزایش متابولیسم)</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Symbol" panose="05050102010706020507" pitchFamily="18" charset="2"/>
                        <a:buChar char=""/>
                      </a:pPr>
                      <a:r>
                        <a:rPr lang="ar-SA" sz="2000" b="1" dirty="0">
                          <a:effectLst/>
                          <a:latin typeface="YagutNormalPS"/>
                          <a:ea typeface="YagutNormalPS"/>
                          <a:cs typeface="B Nazanin" panose="00000400000000000000" pitchFamily="2" charset="-78"/>
                        </a:rPr>
                        <a:t>انتقال ماده در بدن (تاثیر بر سیستم عصبی)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SzPts val="1100"/>
                        <a:buFont typeface="Symbol" panose="05050102010706020507" pitchFamily="18" charset="2"/>
                        <a:buChar char=""/>
                      </a:pPr>
                      <a:r>
                        <a:rPr lang="ar-SA" sz="2000" b="1" dirty="0">
                          <a:effectLst/>
                          <a:latin typeface="YagutNormalPS"/>
                          <a:ea typeface="YagutNormalPS"/>
                          <a:cs typeface="B Nazanin" panose="00000400000000000000" pitchFamily="2" charset="-78"/>
                        </a:rPr>
                        <a:t>تقویت اعضا، سفتی وترها و عضلات</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1200"/>
                        </a:spcBef>
                        <a:spcAft>
                          <a:spcPts val="0"/>
                        </a:spcAft>
                        <a:buSzPts val="1100"/>
                        <a:buFont typeface="Symbol" panose="05050102010706020507" pitchFamily="18" charset="2"/>
                        <a:buChar char=""/>
                      </a:pPr>
                      <a:r>
                        <a:rPr lang="ar-SA" sz="2000" b="1" dirty="0">
                          <a:effectLst/>
                          <a:latin typeface="YagutNormalPS"/>
                          <a:ea typeface="YagutNormalPS"/>
                          <a:cs typeface="B Nazanin" panose="00000400000000000000" pitchFamily="2" charset="-78"/>
                        </a:rPr>
                        <a:t>نرمی اندام و باز شدن گره اعضا (نقاط اسپاستیک و ماشه­ای)</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100"/>
                        <a:buFont typeface="Symbol" panose="05050102010706020507" pitchFamily="18" charset="2"/>
                        <a:buChar char=""/>
                      </a:pPr>
                      <a:r>
                        <a:rPr lang="ar-SA" sz="2000" b="1" dirty="0">
                          <a:effectLst/>
                          <a:latin typeface="YagutNormalPS"/>
                          <a:ea typeface="YagutNormalPS"/>
                          <a:cs typeface="B Nazanin" panose="00000400000000000000" pitchFamily="2" charset="-78"/>
                        </a:rPr>
                        <a:t>افزایش قدرت مقابله با عوامل آسیب‌رسان</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F19D64"/>
                      </a:solidFill>
                      <a:prstDash val="solid"/>
                      <a:round/>
                      <a:headEnd type="none" w="med" len="med"/>
                      <a:tailEnd type="none" w="med" len="med"/>
                    </a:lnL>
                    <a:lnR w="19050" cap="flat" cmpd="sng" algn="ctr">
                      <a:solidFill>
                        <a:srgbClr val="F19D64"/>
                      </a:solidFill>
                      <a:prstDash val="solid"/>
                      <a:round/>
                      <a:headEnd type="none" w="med" len="med"/>
                      <a:tailEnd type="none" w="med" len="med"/>
                    </a:lnR>
                    <a:lnT w="19050" cap="flat" cmpd="sng" algn="ctr">
                      <a:solidFill>
                        <a:srgbClr val="F19D64"/>
                      </a:solidFill>
                      <a:prstDash val="solid"/>
                      <a:round/>
                      <a:headEnd type="none" w="med" len="med"/>
                      <a:tailEnd type="none" w="med" len="med"/>
                    </a:lnT>
                    <a:lnB w="19050" cap="flat" cmpd="sng" algn="ctr">
                      <a:solidFill>
                        <a:srgbClr val="F19D64"/>
                      </a:solidFill>
                      <a:prstDash val="solid"/>
                      <a:round/>
                      <a:headEnd type="none" w="med" len="med"/>
                      <a:tailEnd type="none" w="med" len="med"/>
                    </a:lnB>
                  </a:tcPr>
                </a:tc>
                <a:extLst>
                  <a:ext uri="{0D108BD9-81ED-4DB2-BD59-A6C34878D82A}">
                    <a16:rowId xmlns:a16="http://schemas.microsoft.com/office/drawing/2014/main" xmlns="" val="2794637038"/>
                  </a:ext>
                </a:extLst>
              </a:tr>
            </a:tbl>
          </a:graphicData>
        </a:graphic>
      </p:graphicFrame>
      <p:sp>
        <p:nvSpPr>
          <p:cNvPr id="4" name="Slide Number Placeholder 3">
            <a:extLst>
              <a:ext uri="{FF2B5EF4-FFF2-40B4-BE49-F238E27FC236}">
                <a16:creationId xmlns:a16="http://schemas.microsoft.com/office/drawing/2014/main" xmlns="" id="{88598178-2D69-4CC0-C1F9-D7E934D5E59E}"/>
              </a:ext>
            </a:extLst>
          </p:cNvPr>
          <p:cNvSpPr>
            <a:spLocks noGrp="1"/>
          </p:cNvSpPr>
          <p:nvPr>
            <p:ph type="sldNum" sz="quarter" idx="12"/>
          </p:nvPr>
        </p:nvSpPr>
        <p:spPr/>
        <p:txBody>
          <a:bodyPr/>
          <a:lstStyle/>
          <a:p>
            <a:fld id="{294A09A9-5501-47C1-A89A-A340965A2BE2}" type="slidenum">
              <a:rPr lang="en-US" smtClean="0"/>
              <a:pPr/>
              <a:t>162</a:t>
            </a:fld>
            <a:endParaRPr lang="en-US" dirty="0"/>
          </a:p>
        </p:txBody>
      </p:sp>
      <p:pic>
        <p:nvPicPr>
          <p:cNvPr id="3" name="Picture 2">
            <a:extLst>
              <a:ext uri="{FF2B5EF4-FFF2-40B4-BE49-F238E27FC236}">
                <a16:creationId xmlns:a16="http://schemas.microsoft.com/office/drawing/2014/main" xmlns="" id="{850CCB2F-F623-9494-CBF0-33DC6B14694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483B652-FAEB-5E51-432A-E272D364C4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41494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9C720C-E938-2ADF-7598-03D936A4F9F5}"/>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دلک و غمز</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3BF80E1-ECDE-13E9-73AC-7A1E2F5601AD}"/>
              </a:ext>
            </a:extLst>
          </p:cNvPr>
          <p:cNvSpPr>
            <a:spLocks noGrp="1"/>
          </p:cNvSpPr>
          <p:nvPr>
            <p:ph idx="1"/>
          </p:nvPr>
        </p:nvSpPr>
        <p:spPr>
          <a:xfrm>
            <a:off x="291548" y="2011680"/>
            <a:ext cx="10695451" cy="4206240"/>
          </a:xfrm>
        </p:spPr>
        <p:txBody>
          <a:bodyPr/>
          <a:lstStyle/>
          <a:p>
            <a:pPr algn="r" rtl="1"/>
            <a:r>
              <a:rPr lang="ar-SA" sz="2400" b="1"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دلک</a:t>
            </a:r>
            <a:r>
              <a:rPr lang="ar-SA" sz="2400" dirty="0">
                <a:solidFill>
                  <a:schemeClr val="bg1"/>
                </a:solidFill>
                <a:effectLst/>
                <a:latin typeface="YagutNormalPS"/>
                <a:ea typeface="YagutNormalPS"/>
                <a:cs typeface="B Nazanin" panose="00000400000000000000" pitchFamily="2" charset="-78"/>
              </a:rPr>
              <a:t> یا حرکتی که توسط فرد دیگری بر روی اعضا اعمال می‌شود می‌تواند به صورت عام یعنی شامل کل بدن یا خاص و محدود به برخی اعضا باشد. </a:t>
            </a:r>
            <a:endParaRPr lang="en-US" sz="2400" dirty="0">
              <a:solidFill>
                <a:schemeClr val="bg1"/>
              </a:solidFill>
              <a:effectLst/>
              <a:latin typeface="YagutNormalPS"/>
              <a:ea typeface="YagutNormalPS"/>
              <a:cs typeface="B Nazanin" panose="00000400000000000000" pitchFamily="2" charset="-78"/>
            </a:endParaRPr>
          </a:p>
          <a:p>
            <a:pPr marL="0" indent="0" algn="r" rtl="1">
              <a:buNone/>
            </a:pPr>
            <a:endParaRPr lang="fa-IR" sz="2400" dirty="0">
              <a:solidFill>
                <a:schemeClr val="bg1"/>
              </a:solidFill>
              <a:effectLst/>
              <a:latin typeface="YagutNormalPS"/>
              <a:ea typeface="YagutNormalPS"/>
              <a:cs typeface="B Nazanin" panose="00000400000000000000" pitchFamily="2" charset="-78"/>
            </a:endParaRPr>
          </a:p>
          <a:p>
            <a:pPr algn="r" rtl="1"/>
            <a:r>
              <a:rPr lang="ar-SA" sz="2400" dirty="0">
                <a:solidFill>
                  <a:schemeClr val="bg1"/>
                </a:solidFill>
                <a:effectLst/>
                <a:latin typeface="YagutNormalPS"/>
                <a:ea typeface="YagutNormalPS"/>
                <a:cs typeface="B Nazanin" panose="00000400000000000000" pitchFamily="2" charset="-78"/>
              </a:rPr>
              <a:t>زمانی هم که نقطه‌ای خاص هدف درمانی قرار می‌گیرد و فشرده می‌شود در اصطلاح به آن </a:t>
            </a:r>
            <a:r>
              <a:rPr lang="ar-SA" sz="2400" b="1"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غمز</a:t>
            </a:r>
            <a:r>
              <a:rPr lang="ar-SA" sz="2400" dirty="0">
                <a:solidFill>
                  <a:schemeClr val="bg1"/>
                </a:solidFill>
                <a:effectLst/>
                <a:latin typeface="YagutNormalPS"/>
                <a:ea typeface="YagutNormalPS"/>
                <a:cs typeface="B Nazanin" panose="00000400000000000000" pitchFamily="2" charset="-78"/>
              </a:rPr>
              <a:t> گفته می‌شود که می‌تواند با انگشت و یا به کمک ابزار (غمز سوزنی) انجام شود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DC5D4998-4BFA-D69A-FB27-16D46BFCE8CF}"/>
              </a:ext>
            </a:extLst>
          </p:cNvPr>
          <p:cNvSpPr>
            <a:spLocks noGrp="1"/>
          </p:cNvSpPr>
          <p:nvPr>
            <p:ph type="sldNum" sz="quarter" idx="12"/>
          </p:nvPr>
        </p:nvSpPr>
        <p:spPr/>
        <p:txBody>
          <a:bodyPr/>
          <a:lstStyle/>
          <a:p>
            <a:fld id="{294A09A9-5501-47C1-A89A-A340965A2BE2}" type="slidenum">
              <a:rPr lang="en-US" smtClean="0"/>
              <a:pPr/>
              <a:t>163</a:t>
            </a:fld>
            <a:endParaRPr lang="en-US" dirty="0"/>
          </a:p>
        </p:txBody>
      </p:sp>
      <p:pic>
        <p:nvPicPr>
          <p:cNvPr id="5" name="Picture 4">
            <a:extLst>
              <a:ext uri="{FF2B5EF4-FFF2-40B4-BE49-F238E27FC236}">
                <a16:creationId xmlns:a16="http://schemas.microsoft.com/office/drawing/2014/main" xmlns="" id="{257ACBEA-A3A2-74AF-CF97-30C48B192FD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F074B09-B891-15EB-FC60-0F8555475B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1459798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5D6DD-1247-06AA-2EB8-50E9AB7181B4}"/>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سبک‌های مختلف دلک </a:t>
            </a:r>
            <a:endParaRPr lang="en-US"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2E45612-2C04-5A0B-C9D0-C50F5B8D4FED}"/>
              </a:ext>
            </a:extLst>
          </p:cNvPr>
          <p:cNvSpPr>
            <a:spLocks noGrp="1"/>
          </p:cNvSpPr>
          <p:nvPr>
            <p:ph idx="1"/>
          </p:nvPr>
        </p:nvSpPr>
        <p:spPr>
          <a:xfrm>
            <a:off x="0" y="2011680"/>
            <a:ext cx="11605191" cy="4206240"/>
          </a:xfrm>
        </p:spPr>
        <p:txBody>
          <a:bodyPr/>
          <a:lstStyle/>
          <a:p>
            <a:pPr marL="45720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دلک قوی: </a:t>
            </a:r>
            <a:r>
              <a:rPr lang="ar-SA" sz="2400" dirty="0">
                <a:solidFill>
                  <a:srgbClr val="000000"/>
                </a:solidFill>
                <a:effectLst/>
                <a:latin typeface="YagutNormalPS"/>
                <a:ea typeface="YagutNormalPS"/>
                <a:cs typeface="B Nazanin" panose="00000400000000000000" pitchFamily="2" charset="-78"/>
              </a:rPr>
              <a:t>در این روش با مالش قوی و عمیق به تقویت و سفتی عضو کمک می‌شود.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دلک نرم: </a:t>
            </a:r>
            <a:r>
              <a:rPr lang="ar-SA" sz="2400" dirty="0">
                <a:solidFill>
                  <a:srgbClr val="000000"/>
                </a:solidFill>
                <a:effectLst/>
                <a:latin typeface="YagutNormalPS"/>
                <a:ea typeface="YagutNormalPS"/>
                <a:cs typeface="B Nazanin" panose="00000400000000000000" pitchFamily="2" charset="-78"/>
              </a:rPr>
              <a:t>باعث تخلخل یا افزایش حجم، جذب رطوبت و نرمی عضو می‌شود.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دلک معتدل: </a:t>
            </a:r>
            <a:r>
              <a:rPr lang="ar-SA" sz="2400" dirty="0">
                <a:solidFill>
                  <a:srgbClr val="000000"/>
                </a:solidFill>
                <a:effectLst/>
                <a:latin typeface="YagutNormalPS"/>
                <a:ea typeface="YagutNormalPS"/>
                <a:cs typeface="B Nazanin" panose="00000400000000000000" pitchFamily="2" charset="-78"/>
              </a:rPr>
              <a:t>با ایجاد حرارت معتدل در عضو به جذب مواد به سمت عضو کمک می‌کند و چون قدرت تحلیل زیادی ندارد باعث چاقی موضعی می‌شود.</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دلک کثیر: </a:t>
            </a:r>
            <a:r>
              <a:rPr lang="ar-SA" sz="2400" dirty="0">
                <a:solidFill>
                  <a:srgbClr val="000000"/>
                </a:solidFill>
                <a:latin typeface="YagutNormalPS"/>
                <a:ea typeface="YagutNormalPS"/>
                <a:cs typeface="B Nazanin" panose="00000400000000000000" pitchFamily="2" charset="-78"/>
              </a:rPr>
              <a:t>این دلک طولانی مدت تحلیل زیاد و لاغری موضعی را سبب می‌شود.</a:t>
            </a:r>
            <a:endParaRPr lang="en-US" sz="2400" dirty="0">
              <a:solidFill>
                <a:srgbClr val="000000"/>
              </a:solidFill>
              <a:latin typeface="YagutNormalPS"/>
              <a:ea typeface="YagutNormalPS"/>
              <a:cs typeface="B Nazanin" panose="00000400000000000000" pitchFamily="2" charset="-78"/>
            </a:endParaRPr>
          </a:p>
          <a:p>
            <a:pPr marL="457200" indent="-457200" algn="just" rtl="1">
              <a:buFont typeface="+mj-lt"/>
              <a:buAutoNum type="arabicPeriod"/>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دلک خشن: </a:t>
            </a:r>
            <a:r>
              <a:rPr lang="ar-SA" sz="2400" dirty="0">
                <a:solidFill>
                  <a:srgbClr val="000000"/>
                </a:solidFill>
                <a:effectLst/>
                <a:latin typeface="YagutNormalPS"/>
                <a:ea typeface="YagutNormalPS"/>
                <a:cs typeface="B Nazanin" panose="00000400000000000000" pitchFamily="2" charset="-78"/>
              </a:rPr>
              <a:t>در این روش برای انجام ماساژ از پارچه‌ای خشن (کیسه حمام یا حوله) استفاده می‌شود تا هم رطوبت‌ها تحلیل روند و هم خون زیادی به موضع جذب شود. اگر این ماساژ تا زمان بروز سرخی در عضو ادامه یابد می‌تواند سبب سفتی و بزرگی عضو شود؛ اما ادامه آن بعد از این مرحله با تحلیل عضو همراه خواهد بود</a:t>
            </a:r>
            <a:endParaRPr lang="en-US" dirty="0"/>
          </a:p>
        </p:txBody>
      </p:sp>
      <p:sp>
        <p:nvSpPr>
          <p:cNvPr id="4" name="Slide Number Placeholder 3">
            <a:extLst>
              <a:ext uri="{FF2B5EF4-FFF2-40B4-BE49-F238E27FC236}">
                <a16:creationId xmlns:a16="http://schemas.microsoft.com/office/drawing/2014/main" xmlns="" id="{15400D04-DC5F-79B1-C457-BF8874D948EE}"/>
              </a:ext>
            </a:extLst>
          </p:cNvPr>
          <p:cNvSpPr>
            <a:spLocks noGrp="1"/>
          </p:cNvSpPr>
          <p:nvPr>
            <p:ph type="sldNum" sz="quarter" idx="12"/>
          </p:nvPr>
        </p:nvSpPr>
        <p:spPr/>
        <p:txBody>
          <a:bodyPr/>
          <a:lstStyle/>
          <a:p>
            <a:fld id="{294A09A9-5501-47C1-A89A-A340965A2BE2}" type="slidenum">
              <a:rPr lang="en-US" smtClean="0"/>
              <a:pPr/>
              <a:t>164</a:t>
            </a:fld>
            <a:endParaRPr lang="en-US" dirty="0"/>
          </a:p>
        </p:txBody>
      </p:sp>
      <p:pic>
        <p:nvPicPr>
          <p:cNvPr id="5" name="Picture 4">
            <a:extLst>
              <a:ext uri="{FF2B5EF4-FFF2-40B4-BE49-F238E27FC236}">
                <a16:creationId xmlns:a16="http://schemas.microsoft.com/office/drawing/2014/main" xmlns="" id="{4F3799A9-16CC-1235-A097-1C7DE16D5B2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3210A52-78AE-1B75-41F5-8B3617E083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82284732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3D6F9-D73D-1988-6377-4B1CA90EED02}"/>
              </a:ext>
            </a:extLst>
          </p:cNvPr>
          <p:cNvSpPr>
            <a:spLocks noGrp="1"/>
          </p:cNvSpPr>
          <p:nvPr>
            <p:ph type="title"/>
          </p:nvPr>
        </p:nvSpPr>
        <p:spPr/>
        <p:txBody>
          <a:bodyPr/>
          <a:lstStyle/>
          <a:p>
            <a:pPr algn="ctr" rtl="1"/>
            <a:r>
              <a:rPr kumimoji="0" lang="fa-IR" sz="4400" b="1" i="0" u="none" strike="noStrike" kern="1200" cap="all" spc="0" normalizeH="0" baseline="0" noProof="0" dirty="0">
                <a:ln>
                  <a:noFill/>
                </a:ln>
                <a:solidFill>
                  <a:schemeClr val="bg1"/>
                </a:solidFill>
                <a:effectLst/>
                <a:uLnTx/>
                <a:uFillTx/>
                <a:latin typeface="Corbel" panose="020B0503020204020204"/>
                <a:cs typeface="B Titr" panose="00000700000000000000" pitchFamily="2" charset="-78"/>
              </a:rPr>
              <a:t>نکات</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D3129CA-F8F0-2BB6-AA55-2A2BCD14CF2B}"/>
              </a:ext>
            </a:extLst>
          </p:cNvPr>
          <p:cNvSpPr>
            <a:spLocks noGrp="1"/>
          </p:cNvSpPr>
          <p:nvPr>
            <p:ph idx="1"/>
          </p:nvPr>
        </p:nvSpPr>
        <p:spPr>
          <a:xfrm>
            <a:off x="39757" y="1905663"/>
            <a:ext cx="11357113" cy="4206240"/>
          </a:xfrm>
        </p:spPr>
        <p:txBody>
          <a:bodyPr>
            <a:normAutofit/>
          </a:bodyPr>
          <a:lstStyle/>
          <a:p>
            <a:pPr algn="just" rtl="1"/>
            <a:r>
              <a:rPr lang="ar-SA" sz="2400" dirty="0">
                <a:solidFill>
                  <a:schemeClr val="bg1"/>
                </a:solidFill>
                <a:effectLst/>
                <a:latin typeface="YagutNormalPS"/>
                <a:ea typeface="YagutNormalPS"/>
                <a:cs typeface="B Nazanin" panose="00000400000000000000" pitchFamily="2" charset="-78"/>
              </a:rPr>
              <a:t>دلک در مواردی که بیماری محدود به یک عضو است یا هدف از درمان، چاقی یا لاغری موضعی است درمان انتخابی است. </a:t>
            </a:r>
            <a:endParaRPr lang="fa-IR" sz="2400" dirty="0">
              <a:solidFill>
                <a:schemeClr val="bg1"/>
              </a:solidFill>
              <a:effectLst/>
              <a:latin typeface="YagutNormalPS"/>
              <a:ea typeface="YagutNormalPS"/>
              <a:cs typeface="B Nazanin" panose="00000400000000000000" pitchFamily="2" charset="-78"/>
            </a:endParaRPr>
          </a:p>
          <a:p>
            <a:pPr algn="just" rtl="1"/>
            <a:r>
              <a:rPr lang="ar-SA" sz="2400" dirty="0">
                <a:solidFill>
                  <a:schemeClr val="bg1"/>
                </a:solidFill>
                <a:effectLst/>
                <a:latin typeface="YagutNormalPS"/>
                <a:ea typeface="YagutNormalPS"/>
                <a:cs typeface="B Nazanin" panose="00000400000000000000" pitchFamily="2" charset="-78"/>
              </a:rPr>
              <a:t>دلک بهترین درمان برای مقابله با بیماری‌هایی که از سردی شدید یا تجمع مواد زائد ناشی می‌شوند.</a:t>
            </a:r>
            <a:r>
              <a:rPr lang="fa-IR" sz="2400" dirty="0">
                <a:solidFill>
                  <a:schemeClr val="bg1"/>
                </a:solidFill>
                <a:effectLst/>
                <a:latin typeface="YagutNormalPS"/>
                <a:ea typeface="YagutNormalPS"/>
                <a:cs typeface="B Nazanin" panose="00000400000000000000" pitchFamily="2" charset="-78"/>
              </a:rPr>
              <a:t>(</a:t>
            </a:r>
            <a:r>
              <a:rPr lang="ar-SA" sz="2400" dirty="0">
                <a:solidFill>
                  <a:schemeClr val="bg1"/>
                </a:solidFill>
                <a:effectLst/>
                <a:latin typeface="YagutNormalPS"/>
                <a:ea typeface="YagutNormalPS"/>
                <a:cs typeface="B Nazanin" panose="00000400000000000000" pitchFamily="2" charset="-78"/>
              </a:rPr>
              <a:t> </a:t>
            </a:r>
            <a:r>
              <a:rPr lang="fa-IR" sz="2400" dirty="0">
                <a:solidFill>
                  <a:schemeClr val="bg1"/>
                </a:solidFill>
                <a:effectLst/>
                <a:latin typeface="YagutNormalPS"/>
                <a:ea typeface="YagutNormalPS"/>
                <a:cs typeface="B Nazanin" panose="00000400000000000000" pitchFamily="2" charset="-78"/>
              </a:rPr>
              <a:t>بویژه </a:t>
            </a:r>
            <a:r>
              <a:rPr lang="ar-SA" sz="2400" dirty="0">
                <a:solidFill>
                  <a:schemeClr val="bg1"/>
                </a:solidFill>
                <a:effectLst/>
                <a:latin typeface="YagutNormalPS"/>
                <a:ea typeface="YagutNormalPS"/>
                <a:cs typeface="B Nazanin" panose="00000400000000000000" pitchFamily="2" charset="-78"/>
              </a:rPr>
              <a:t>دلک کثیر</a:t>
            </a:r>
            <a:r>
              <a:rPr lang="fa-IR" sz="2400" dirty="0">
                <a:solidFill>
                  <a:schemeClr val="bg1"/>
                </a:solidFill>
                <a:effectLst/>
                <a:latin typeface="YagutNormalPS"/>
                <a:ea typeface="YagutNormalPS"/>
                <a:cs typeface="B Nazanin" panose="00000400000000000000" pitchFamily="2" charset="-78"/>
              </a:rPr>
              <a:t>)</a:t>
            </a:r>
          </a:p>
          <a:p>
            <a:pPr algn="just" rtl="1"/>
            <a:r>
              <a:rPr lang="ar-SA" sz="2400" dirty="0">
                <a:solidFill>
                  <a:schemeClr val="bg1"/>
                </a:solidFill>
                <a:effectLst/>
                <a:latin typeface="YagutNormalPS"/>
                <a:ea typeface="YagutNormalPS"/>
                <a:cs typeface="B Nazanin" panose="00000400000000000000" pitchFamily="2" charset="-78"/>
              </a:rPr>
              <a:t>مالش مکرر قسمت ابتدایی یا پایه عضو می‌تواند با افزایش حرارت موضعی و اتساع مجاری عضو، خون بیشتری را به موضع جذب کند و با بهبود تغذیه عضوی باعث چاقی موضعی شود </a:t>
            </a:r>
            <a:endParaRPr lang="fa-IR" sz="2400" dirty="0">
              <a:solidFill>
                <a:schemeClr val="bg1"/>
              </a:solidFill>
              <a:effectLst/>
              <a:latin typeface="YagutNormalPS"/>
              <a:ea typeface="YagutNormalPS"/>
              <a:cs typeface="B Nazanin" panose="00000400000000000000" pitchFamily="2" charset="-78"/>
            </a:endParaRPr>
          </a:p>
          <a:p>
            <a:pPr algn="just" rtl="1"/>
            <a:r>
              <a:rPr lang="ar-SA" sz="2400" dirty="0">
                <a:solidFill>
                  <a:schemeClr val="bg1"/>
                </a:solidFill>
                <a:effectLst/>
                <a:latin typeface="YagutNormalPS"/>
                <a:ea typeface="YagutNormalPS"/>
                <a:cs typeface="B Nazanin" panose="00000400000000000000" pitchFamily="2" charset="-78"/>
              </a:rPr>
              <a:t>دلک و غمز می‌تواند با رفع گرفتگی در اعضای همراستا با نقاط مالش داده شده، به بهبود عملکرد اعضای متناظر کمک کند و باعث تغییر جهت جریان مواد در بدن شود </a:t>
            </a:r>
            <a:r>
              <a:rPr lang="fa-IR" sz="2400" dirty="0">
                <a:solidFill>
                  <a:schemeClr val="bg1"/>
                </a:solidFill>
                <a:effectLst/>
                <a:latin typeface="YagutNormalPS"/>
                <a:ea typeface="YagutNormalPS"/>
                <a:cs typeface="B Nazanin" panose="00000400000000000000" pitchFamily="2" charset="-78"/>
              </a:rPr>
              <a:t>مثلا</a:t>
            </a:r>
            <a:r>
              <a:rPr lang="ar-SA" sz="2400" dirty="0">
                <a:solidFill>
                  <a:schemeClr val="bg1"/>
                </a:solidFill>
                <a:effectLst/>
                <a:latin typeface="YagutNormalPS"/>
                <a:ea typeface="YagutNormalPS"/>
                <a:cs typeface="B Nazanin" panose="00000400000000000000" pitchFamily="2" charset="-78"/>
              </a:rPr>
              <a:t> ماساژ نقاط مختلف دست و پا در بیماری‌های سر به عنوان یک روش درمانی است </a:t>
            </a:r>
            <a:r>
              <a:rPr lang="fa-IR" sz="2400" dirty="0">
                <a:solidFill>
                  <a:schemeClr val="bg1"/>
                </a:solidFill>
                <a:effectLst/>
                <a:latin typeface="YagutNormalPS"/>
                <a:ea typeface="YagutNormalPS"/>
                <a:cs typeface="B Nazanin" panose="00000400000000000000" pitchFamily="2" charset="-78"/>
              </a:rPr>
              <a:t>(</a:t>
            </a:r>
            <a:r>
              <a:rPr lang="ar-SA" sz="2400" dirty="0">
                <a:solidFill>
                  <a:schemeClr val="bg1"/>
                </a:solidFill>
                <a:effectLst/>
                <a:latin typeface="YagutNormalPS"/>
                <a:ea typeface="YagutNormalPS"/>
                <a:cs typeface="B Nazanin" panose="00000400000000000000" pitchFamily="2" charset="-78"/>
              </a:rPr>
              <a:t> استفاده از سنگ‌پا به عنوان یک امر مفید در اکثر بیماری‌های سر </a:t>
            </a:r>
            <a:r>
              <a:rPr lang="fa-IR" sz="2400" dirty="0">
                <a:solidFill>
                  <a:schemeClr val="bg1"/>
                </a:solidFill>
                <a:effectLst/>
                <a:latin typeface="YagutNormalPS"/>
                <a:ea typeface="YagutNormalPS"/>
                <a:cs typeface="B Nazanin" panose="00000400000000000000" pitchFamily="2" charset="-78"/>
              </a:rPr>
              <a:t>)</a:t>
            </a:r>
            <a:endParaRPr lang="en-US" dirty="0">
              <a:solidFill>
                <a:schemeClr val="bg1"/>
              </a:solidFill>
            </a:endParaRPr>
          </a:p>
        </p:txBody>
      </p:sp>
      <p:sp>
        <p:nvSpPr>
          <p:cNvPr id="4" name="Slide Number Placeholder 3">
            <a:extLst>
              <a:ext uri="{FF2B5EF4-FFF2-40B4-BE49-F238E27FC236}">
                <a16:creationId xmlns:a16="http://schemas.microsoft.com/office/drawing/2014/main" xmlns="" id="{5A9DE328-D344-BE65-C696-5F8F1D45CAC5}"/>
              </a:ext>
            </a:extLst>
          </p:cNvPr>
          <p:cNvSpPr>
            <a:spLocks noGrp="1"/>
          </p:cNvSpPr>
          <p:nvPr>
            <p:ph type="sldNum" sz="quarter" idx="12"/>
          </p:nvPr>
        </p:nvSpPr>
        <p:spPr/>
        <p:txBody>
          <a:bodyPr/>
          <a:lstStyle/>
          <a:p>
            <a:fld id="{294A09A9-5501-47C1-A89A-A340965A2BE2}" type="slidenum">
              <a:rPr lang="en-US" smtClean="0"/>
              <a:pPr/>
              <a:t>165</a:t>
            </a:fld>
            <a:endParaRPr lang="en-US" dirty="0"/>
          </a:p>
        </p:txBody>
      </p:sp>
      <p:pic>
        <p:nvPicPr>
          <p:cNvPr id="5" name="Picture 4">
            <a:extLst>
              <a:ext uri="{FF2B5EF4-FFF2-40B4-BE49-F238E27FC236}">
                <a16:creationId xmlns:a16="http://schemas.microsoft.com/office/drawing/2014/main" xmlns="" id="{2D4D771E-C60A-97F4-A965-ECF3585C4B3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D3B48E3-BB51-FDB4-357E-A816354F30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4764636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8892D-C58E-3E5F-FEAC-FEE252638F8C}"/>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کاربردهای مختلف دلک و غمز در پزشکی ایرانی</a:t>
            </a:r>
            <a:endParaRPr lang="en-US"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B4E72F51-D847-6F73-E68B-6AF546ED0353}"/>
              </a:ext>
            </a:extLst>
          </p:cNvPr>
          <p:cNvGraphicFramePr>
            <a:graphicFrameLocks noGrp="1"/>
          </p:cNvGraphicFramePr>
          <p:nvPr>
            <p:ph idx="1"/>
            <p:extLst>
              <p:ext uri="{D42A27DB-BD31-4B8C-83A1-F6EECF244321}">
                <p14:modId xmlns:p14="http://schemas.microsoft.com/office/powerpoint/2010/main" val="2212527396"/>
              </p:ext>
            </p:extLst>
          </p:nvPr>
        </p:nvGraphicFramePr>
        <p:xfrm>
          <a:off x="185529" y="1898953"/>
          <a:ext cx="10880983" cy="3693461"/>
        </p:xfrm>
        <a:graphic>
          <a:graphicData uri="http://schemas.openxmlformats.org/drawingml/2006/table">
            <a:tbl>
              <a:tblPr rtl="1" bandRow="1"/>
              <a:tblGrid>
                <a:gridCol w="3024913">
                  <a:extLst>
                    <a:ext uri="{9D8B030D-6E8A-4147-A177-3AD203B41FA5}">
                      <a16:colId xmlns:a16="http://schemas.microsoft.com/office/drawing/2014/main" xmlns="" val="2200566002"/>
                    </a:ext>
                  </a:extLst>
                </a:gridCol>
                <a:gridCol w="7856070">
                  <a:extLst>
                    <a:ext uri="{9D8B030D-6E8A-4147-A177-3AD203B41FA5}">
                      <a16:colId xmlns:a16="http://schemas.microsoft.com/office/drawing/2014/main" xmlns="" val="3223755051"/>
                    </a:ext>
                  </a:extLst>
                </a:gridCol>
              </a:tblGrid>
              <a:tr h="361951">
                <a:tc>
                  <a:txBody>
                    <a:bodyPr/>
                    <a:lstStyle/>
                    <a:p>
                      <a:pPr marL="0" marR="0" algn="r" rtl="1">
                        <a:lnSpc>
                          <a:spcPct val="107000"/>
                        </a:lnSpc>
                        <a:spcBef>
                          <a:spcPts val="0"/>
                        </a:spcBef>
                        <a:spcAft>
                          <a:spcPts val="0"/>
                        </a:spcAft>
                      </a:pPr>
                      <a:r>
                        <a:rPr lang="ar-SA" sz="2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محل مالش یا روغن‌مالی</a:t>
                      </a:r>
                      <a:endParaRPr lang="en-US" sz="20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r" rtl="1">
                        <a:lnSpc>
                          <a:spcPct val="107000"/>
                        </a:lnSpc>
                        <a:spcBef>
                          <a:spcPts val="0"/>
                        </a:spcBef>
                        <a:spcAft>
                          <a:spcPts val="0"/>
                        </a:spcAft>
                      </a:pPr>
                      <a:r>
                        <a:rPr lang="ar-SA" sz="20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کاربرد آن</a:t>
                      </a:r>
                      <a:endParaRPr lang="en-US" sz="20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3231050112"/>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سر و ستون فقرات</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رفع انقباض عضلانی</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484181041"/>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اعصاب پشت و گردن</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بهبود عملکرد دستگاه گوارش و نفخ (دردهای کولیکی)</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3622001000"/>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مالیدن شانه‌ها</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پاکسازی ناحیه سر و گردن</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417158942"/>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ناحیه حلق و قفسه سینه</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بهبود سرفه و خشکی مجاری تنفسی</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827253773"/>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بناگوش، شقیقه و کف دست و پا</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کاهش رطوبت در ناحیه سر و سینه و بهبود سرفه‌های خلط‌دار</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2913686688"/>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بن گوش‌ها، حلق، دست و پا و سینه</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خرخر زیاد در خواب به دنبال غلبه رطوبت</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398905453"/>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بینی، گوش، کف دست و پا و شقیقه</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جزئی از برنامه درمانی بیماران مبتلا به صرع با روغن‌های خاص</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2040558460"/>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معده</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در درمان ضعف معده و سوءهاضمه (به جز ناحیه دریچه ورودی معده: </a:t>
                      </a:r>
                      <a:r>
                        <a:rPr lang="en-US" sz="20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LES</a:t>
                      </a:r>
                      <a:r>
                        <a:rPr lang="ar-SA"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978092012"/>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اطراف ناف و شکم</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یبوست (در صورتی‌که همراه تب نباشد)؛ دردهای کولیکی (ضعف دستگاه گوارش و تولید نفخ)</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887655448"/>
                  </a:ext>
                </a:extLst>
              </a:tr>
              <a:tr h="333151">
                <a:tc>
                  <a:txBody>
                    <a:bodyPr/>
                    <a:lstStyle/>
                    <a:p>
                      <a:pPr marL="0" marR="0" algn="r" rtl="1">
                        <a:lnSpc>
                          <a:spcPct val="107000"/>
                        </a:lnSpc>
                        <a:spcBef>
                          <a:spcPts val="0"/>
                        </a:spcBef>
                        <a:spcAft>
                          <a:spcPts val="0"/>
                        </a:spcAft>
                      </a:pPr>
                      <a:r>
                        <a:rPr lang="ar-SA"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کف پا</a:t>
                      </a:r>
                      <a:endParaRPr lang="en-US" sz="2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0" marR="0" algn="r" rtl="1">
                        <a:lnSpc>
                          <a:spcPct val="107000"/>
                        </a:lnSpc>
                        <a:spcBef>
                          <a:spcPts val="0"/>
                        </a:spcBef>
                        <a:spcAft>
                          <a:spcPts val="0"/>
                        </a:spcAft>
                      </a:pPr>
                      <a:r>
                        <a:rPr lang="ar-SA"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بیماری ناحیه سر و گردن، برخی بیماری‌های گوارش، افزایش قوای جنسی</a:t>
                      </a:r>
                      <a:endParaRPr lang="en-US" sz="2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3923719278"/>
                  </a:ext>
                </a:extLst>
              </a:tr>
            </a:tbl>
          </a:graphicData>
        </a:graphic>
      </p:graphicFrame>
      <p:sp>
        <p:nvSpPr>
          <p:cNvPr id="4" name="Slide Number Placeholder 3">
            <a:extLst>
              <a:ext uri="{FF2B5EF4-FFF2-40B4-BE49-F238E27FC236}">
                <a16:creationId xmlns:a16="http://schemas.microsoft.com/office/drawing/2014/main" xmlns="" id="{2722CD37-63A7-C363-2A49-F8644A22AB10}"/>
              </a:ext>
            </a:extLst>
          </p:cNvPr>
          <p:cNvSpPr>
            <a:spLocks noGrp="1"/>
          </p:cNvSpPr>
          <p:nvPr>
            <p:ph type="sldNum" sz="quarter" idx="12"/>
          </p:nvPr>
        </p:nvSpPr>
        <p:spPr/>
        <p:txBody>
          <a:bodyPr/>
          <a:lstStyle/>
          <a:p>
            <a:fld id="{294A09A9-5501-47C1-A89A-A340965A2BE2}" type="slidenum">
              <a:rPr lang="en-US" smtClean="0"/>
              <a:pPr/>
              <a:t>166</a:t>
            </a:fld>
            <a:endParaRPr lang="en-US" dirty="0"/>
          </a:p>
        </p:txBody>
      </p:sp>
      <p:pic>
        <p:nvPicPr>
          <p:cNvPr id="3" name="Picture 2">
            <a:extLst>
              <a:ext uri="{FF2B5EF4-FFF2-40B4-BE49-F238E27FC236}">
                <a16:creationId xmlns:a16="http://schemas.microsoft.com/office/drawing/2014/main" xmlns="" id="{94EF3295-92C2-31BB-4D1E-A1A26997E4A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0CC94557-159B-A4D4-A3BE-410754AFC1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9146178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1012F4-118C-02A4-2AC0-2380934A5295}"/>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جهت حرکت ماساژ</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4AC7BF12-6954-A86D-5D13-FAA6D00248AD}"/>
              </a:ext>
            </a:extLst>
          </p:cNvPr>
          <p:cNvSpPr>
            <a:spLocks noGrp="1"/>
          </p:cNvSpPr>
          <p:nvPr>
            <p:ph idx="1"/>
          </p:nvPr>
        </p:nvSpPr>
        <p:spPr>
          <a:xfrm>
            <a:off x="0" y="1792936"/>
            <a:ext cx="11714922" cy="4424984"/>
          </a:xfrm>
        </p:spPr>
        <p:txBody>
          <a:bodyPr>
            <a:normAutofit/>
          </a:bodyPr>
          <a:lstStyle/>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ماساژ از جانب عضوهای حیاتی‌تر به سمت اعضای کم اهمیت‌تر باشد و همیشه دست از بالا به پایین بدن کشیده شود </a:t>
            </a:r>
            <a:r>
              <a:rPr lang="fa-IR" sz="2400" dirty="0">
                <a:solidFill>
                  <a:schemeClr val="bg1"/>
                </a:solidFill>
                <a:effectLst/>
                <a:latin typeface="YagutNormalPS"/>
                <a:ea typeface="YagutNormalPS"/>
                <a:cs typeface="B Nazanin" panose="00000400000000000000" pitchFamily="2" charset="-78"/>
              </a:rPr>
              <a:t>.</a:t>
            </a:r>
            <a:r>
              <a:rPr lang="ar-SA" sz="2400" dirty="0">
                <a:solidFill>
                  <a:schemeClr val="bg1"/>
                </a:solidFill>
                <a:effectLst/>
                <a:latin typeface="YagutNormalPS"/>
                <a:ea typeface="YagutNormalPS"/>
                <a:cs typeface="B Nazanin" panose="00000400000000000000" pitchFamily="2" charset="-78"/>
              </a:rPr>
              <a:t>عقیلی خراسانی در خلاصه الحکمه می‌گوید که دلک و غمز باید از اصل عضو (پروگزیمال)، شروع و به سمت انتها (دیستال) ختم شود. </a:t>
            </a:r>
            <a:endParaRPr lang="en-US"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endParaRPr lang="fa-IR"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دلک باید ابتدا ملایم و به تدریج و بر حسب هدف درمانی شدید و قوی شود. دلک می‌تواند بدون روغن یا با روغن‌های مناسب انجام شود ماساژ با روغن قبل از ورزش باعث می‌شود که منافذ پوستی حین ورزش باز بمانند.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400" dirty="0">
                <a:solidFill>
                  <a:schemeClr val="bg1"/>
                </a:solidFill>
                <a:effectLst/>
                <a:latin typeface="YagutNormalPS"/>
                <a:ea typeface="YagutNormalPS"/>
                <a:cs typeface="B Nazanin" panose="00000400000000000000" pitchFamily="2" charset="-78"/>
              </a:rPr>
              <a:t>در رساله دلاکیه، مالش را بهتر از فشردن و فشردن را بهتر از ضربه‌های آرام و تند می‌داند. بهتر است مالش معتدل بعد از کیسه‌کشی و مالش سخت قبل از کیسه‌کشی باشد. کیسه‌کشی باید در حالت نشسته و نه در حالت خوابیده </a:t>
            </a:r>
            <a:r>
              <a:rPr lang="fa-IR" sz="2400" dirty="0">
                <a:solidFill>
                  <a:schemeClr val="bg1"/>
                </a:solidFill>
                <a:effectLst/>
                <a:latin typeface="YagutNormalPS"/>
                <a:ea typeface="YagutNormalPS"/>
                <a:cs typeface="B Nazanin" panose="00000400000000000000" pitchFamily="2" charset="-78"/>
              </a:rPr>
              <a:t>. </a:t>
            </a:r>
            <a:r>
              <a:rPr lang="ar-SA" sz="2400" dirty="0">
                <a:solidFill>
                  <a:schemeClr val="bg1"/>
                </a:solidFill>
                <a:effectLst/>
                <a:latin typeface="YagutNormalPS"/>
                <a:ea typeface="YagutNormalPS"/>
                <a:cs typeface="B Nazanin" panose="00000400000000000000" pitchFamily="2" charset="-78"/>
              </a:rPr>
              <a:t>سوزش ناشی از کیسه‌کشی می‌تواند با مالیدن گلاب و روغن گل سرخ بهبود یابد و همچنین استفاده از حنا می‌تواند نازکی پوست را ترمیم کند</a:t>
            </a:r>
            <a:r>
              <a:rPr lang="fa-IR" sz="2400" dirty="0">
                <a:solidFill>
                  <a:schemeClr val="bg1"/>
                </a:solidFill>
                <a:effectLst/>
                <a:latin typeface="YagutNormalPS"/>
                <a:ea typeface="YagutNormalPS"/>
                <a:cs typeface="B Nazanin" panose="00000400000000000000" pitchFamily="2" charset="-78"/>
              </a:rPr>
              <a:t>.</a:t>
            </a:r>
            <a:endParaRPr lang="en-US" dirty="0">
              <a:solidFill>
                <a:schemeClr val="bg1"/>
              </a:solidFill>
            </a:endParaRPr>
          </a:p>
        </p:txBody>
      </p:sp>
      <p:sp>
        <p:nvSpPr>
          <p:cNvPr id="4" name="Slide Number Placeholder 3">
            <a:extLst>
              <a:ext uri="{FF2B5EF4-FFF2-40B4-BE49-F238E27FC236}">
                <a16:creationId xmlns:a16="http://schemas.microsoft.com/office/drawing/2014/main" xmlns="" id="{453105F7-F2CF-F6EB-7065-207273CE9798}"/>
              </a:ext>
            </a:extLst>
          </p:cNvPr>
          <p:cNvSpPr>
            <a:spLocks noGrp="1"/>
          </p:cNvSpPr>
          <p:nvPr>
            <p:ph type="sldNum" sz="quarter" idx="12"/>
          </p:nvPr>
        </p:nvSpPr>
        <p:spPr/>
        <p:txBody>
          <a:bodyPr/>
          <a:lstStyle/>
          <a:p>
            <a:fld id="{294A09A9-5501-47C1-A89A-A340965A2BE2}" type="slidenum">
              <a:rPr lang="en-US" smtClean="0"/>
              <a:pPr/>
              <a:t>167</a:t>
            </a:fld>
            <a:endParaRPr lang="en-US" dirty="0"/>
          </a:p>
        </p:txBody>
      </p:sp>
      <p:pic>
        <p:nvPicPr>
          <p:cNvPr id="5" name="Picture 4">
            <a:extLst>
              <a:ext uri="{FF2B5EF4-FFF2-40B4-BE49-F238E27FC236}">
                <a16:creationId xmlns:a16="http://schemas.microsoft.com/office/drawing/2014/main" xmlns="" id="{A631913D-C205-5F04-7FBA-77C840D681E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A2DC3E4-318A-FF3E-F3C6-B3A3B2FD65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0532071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B28AF-87AC-1220-0A23-E3C130A79C39}"/>
              </a:ext>
            </a:extLst>
          </p:cNvPr>
          <p:cNvSpPr>
            <a:spLocks noGrp="1"/>
          </p:cNvSpPr>
          <p:nvPr>
            <p:ph type="title"/>
          </p:nvPr>
        </p:nvSpPr>
        <p:spPr/>
        <p:txBody>
          <a:bodyPr>
            <a:normAutofit/>
          </a:bodyPr>
          <a:lstStyle/>
          <a:p>
            <a:pPr marL="0" marR="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فنون اصلی دلک و غمز</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BAF96F8-991D-62A0-CE64-C71FC2963E12}"/>
              </a:ext>
            </a:extLst>
          </p:cNvPr>
          <p:cNvSpPr>
            <a:spLocks noGrp="1"/>
          </p:cNvSpPr>
          <p:nvPr>
            <p:ph idx="1"/>
          </p:nvPr>
        </p:nvSpPr>
        <p:spPr>
          <a:xfrm>
            <a:off x="1855304" y="1736404"/>
            <a:ext cx="5870713" cy="5280855"/>
          </a:xfrm>
        </p:spPr>
        <p:txBody>
          <a:bodyPr>
            <a:noAutofit/>
          </a:bodyPr>
          <a:lstStyle/>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مالش‌های سطحی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lvl="2" algn="r" rtl="1">
              <a:lnSpc>
                <a:spcPct val="107000"/>
              </a:lnSpc>
              <a:spcBef>
                <a:spcPts val="0"/>
              </a:spcBef>
              <a:spcAft>
                <a:spcPts val="800"/>
              </a:spcAft>
            </a:pPr>
            <a:r>
              <a:rPr lang="ar-SA" dirty="0">
                <a:solidFill>
                  <a:srgbClr val="000000"/>
                </a:solidFill>
                <a:effectLst/>
                <a:latin typeface="YagutNormalPS"/>
                <a:ea typeface="YagutNormalPS"/>
                <a:cs typeface="B Nazanin" panose="00000400000000000000" pitchFamily="2" charset="-78"/>
              </a:rPr>
              <a:t>- با کف دست؛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2" algn="r" rtl="1">
              <a:lnSpc>
                <a:spcPct val="107000"/>
              </a:lnSpc>
              <a:spcBef>
                <a:spcPts val="0"/>
              </a:spcBef>
              <a:spcAft>
                <a:spcPts val="800"/>
              </a:spcAft>
            </a:pPr>
            <a:r>
              <a:rPr lang="ar-SA" dirty="0">
                <a:solidFill>
                  <a:srgbClr val="000000"/>
                </a:solidFill>
                <a:effectLst/>
                <a:latin typeface="YagutNormalPS"/>
                <a:ea typeface="YagutNormalPS"/>
                <a:cs typeface="B Nazanin" panose="00000400000000000000" pitchFamily="2" charset="-78"/>
              </a:rPr>
              <a:t>با داخل دست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مالش‌های عمقی‌تر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457200" lvl="2" algn="r" rtl="1">
              <a:lnSpc>
                <a:spcPct val="107000"/>
              </a:lnSpc>
              <a:spcBef>
                <a:spcPts val="0"/>
              </a:spcBef>
              <a:spcAft>
                <a:spcPts val="800"/>
              </a:spcAft>
            </a:pPr>
            <a:r>
              <a:rPr lang="ar-SA" dirty="0">
                <a:solidFill>
                  <a:srgbClr val="000000"/>
                </a:solidFill>
                <a:effectLst/>
                <a:latin typeface="YagutNormalPS"/>
                <a:ea typeface="YagutNormalPS"/>
                <a:cs typeface="B Nazanin" panose="00000400000000000000" pitchFamily="2" charset="-78"/>
              </a:rPr>
              <a:t>- با شست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2" algn="r" rtl="1">
              <a:lnSpc>
                <a:spcPct val="107000"/>
              </a:lnSpc>
              <a:spcBef>
                <a:spcPts val="0"/>
              </a:spcBef>
              <a:spcAft>
                <a:spcPts val="800"/>
              </a:spcAft>
            </a:pPr>
            <a:r>
              <a:rPr lang="ar-SA" dirty="0">
                <a:solidFill>
                  <a:srgbClr val="000000"/>
                </a:solidFill>
                <a:effectLst/>
                <a:latin typeface="YagutNormalPS"/>
                <a:ea typeface="YagutNormalPS"/>
                <a:cs typeface="B Nazanin" panose="00000400000000000000" pitchFamily="2" charset="-78"/>
              </a:rPr>
              <a:t>با انگشت اشاره</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2" algn="r" rtl="1">
              <a:lnSpc>
                <a:spcPct val="107000"/>
              </a:lnSpc>
              <a:spcBef>
                <a:spcPts val="0"/>
              </a:spcBef>
              <a:spcAft>
                <a:spcPts val="800"/>
              </a:spcAft>
            </a:pPr>
            <a:r>
              <a:rPr lang="ar-SA" dirty="0">
                <a:solidFill>
                  <a:srgbClr val="000000"/>
                </a:solidFill>
                <a:effectLst/>
                <a:latin typeface="YagutNormalPS"/>
                <a:ea typeface="YagutNormalPS"/>
                <a:cs typeface="B Nazanin" panose="00000400000000000000" pitchFamily="2" charset="-78"/>
              </a:rPr>
              <a:t>انگشت کش؛ کشیدن خطوطی بر سطح با کمک نوک انگشت شست و اشاره</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457200" lvl="2" algn="r" rtl="1">
              <a:lnSpc>
                <a:spcPct val="107000"/>
              </a:lnSpc>
              <a:spcBef>
                <a:spcPts val="0"/>
              </a:spcBef>
              <a:spcAft>
                <a:spcPts val="800"/>
              </a:spcAft>
            </a:pPr>
            <a:r>
              <a:rPr lang="ar-SA" dirty="0">
                <a:solidFill>
                  <a:srgbClr val="000000"/>
                </a:solidFill>
                <a:effectLst/>
                <a:latin typeface="YagutNormalPS"/>
                <a:ea typeface="YagutNormalPS"/>
                <a:cs typeface="B Nazanin" panose="00000400000000000000" pitchFamily="2" charset="-78"/>
              </a:rPr>
              <a:t>- با پا</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فن گرفتن یا مشت کردن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ضربه‌ای یا کاردی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مالش دورانی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حرکات کششی و پیچشی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b="1" dirty="0">
                <a:solidFill>
                  <a:srgbClr val="000000"/>
                </a:solidFill>
                <a:effectLst/>
                <a:latin typeface="YagutNormalPS"/>
                <a:ea typeface="YagutNormalPS"/>
                <a:cs typeface="B Nazanin" panose="00000400000000000000" pitchFamily="2" charset="-78"/>
              </a:rPr>
              <a:t>قولنج‌گیری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1800" dirty="0"/>
          </a:p>
        </p:txBody>
      </p:sp>
      <p:sp>
        <p:nvSpPr>
          <p:cNvPr id="4" name="Slide Number Placeholder 3">
            <a:extLst>
              <a:ext uri="{FF2B5EF4-FFF2-40B4-BE49-F238E27FC236}">
                <a16:creationId xmlns:a16="http://schemas.microsoft.com/office/drawing/2014/main" xmlns="" id="{ECF502B3-6E3C-A75B-AAE7-0DFD90B18477}"/>
              </a:ext>
            </a:extLst>
          </p:cNvPr>
          <p:cNvSpPr>
            <a:spLocks noGrp="1"/>
          </p:cNvSpPr>
          <p:nvPr>
            <p:ph type="sldNum" sz="quarter" idx="12"/>
          </p:nvPr>
        </p:nvSpPr>
        <p:spPr/>
        <p:txBody>
          <a:bodyPr/>
          <a:lstStyle/>
          <a:p>
            <a:fld id="{294A09A9-5501-47C1-A89A-A340965A2BE2}" type="slidenum">
              <a:rPr lang="en-US" smtClean="0"/>
              <a:pPr/>
              <a:t>168</a:t>
            </a:fld>
            <a:endParaRPr lang="en-US" dirty="0"/>
          </a:p>
        </p:txBody>
      </p:sp>
      <p:pic>
        <p:nvPicPr>
          <p:cNvPr id="5" name="Picture 4">
            <a:extLst>
              <a:ext uri="{FF2B5EF4-FFF2-40B4-BE49-F238E27FC236}">
                <a16:creationId xmlns:a16="http://schemas.microsoft.com/office/drawing/2014/main" xmlns="" id="{E98503D8-2521-DFEB-135C-941BDB0F16E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9467281-5EAC-414F-BBFF-77D59B57D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7882853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65471-2E39-9558-CC7C-D655614ECBD7}"/>
              </a:ext>
            </a:extLst>
          </p:cNvPr>
          <p:cNvSpPr>
            <a:spLocks noGrp="1"/>
          </p:cNvSpPr>
          <p:nvPr>
            <p:ph type="title"/>
          </p:nvPr>
        </p:nvSpPr>
        <p:spPr>
          <a:xfrm>
            <a:off x="92764" y="284176"/>
            <a:ext cx="11966713" cy="1508760"/>
          </a:xfrm>
        </p:spPr>
        <p:txBody>
          <a:bodyPr>
            <a:normAutofit fontScale="90000"/>
          </a:bodyPr>
          <a:lstStyle/>
          <a:p>
            <a:pPr marL="0" marR="0" algn="ctr" rtl="1">
              <a:spcBef>
                <a:spcPts val="0"/>
              </a:spcBef>
              <a:spcAft>
                <a:spcPts val="0"/>
              </a:spcAft>
            </a:pPr>
            <a:r>
              <a:rPr lang="ar-SA" sz="4000" b="1" dirty="0">
                <a:solidFill>
                  <a:srgbClr val="000000"/>
                </a:solidFill>
                <a:effectLst/>
                <a:latin typeface="YagutNormalPS"/>
                <a:ea typeface="YagutNormalPS"/>
                <a:cs typeface="B Nazanin" panose="00000400000000000000" pitchFamily="2" charset="-78"/>
              </a:rPr>
              <a:t>مالش‌های سطحی:</a:t>
            </a:r>
            <a:r>
              <a:rPr lang="en-US" sz="4000" b="1" dirty="0">
                <a:solidFill>
                  <a:srgbClr val="000000"/>
                </a:solidFill>
                <a:effectLst/>
                <a:latin typeface="YagutNormalPS"/>
                <a:ea typeface="YagutNormalPS"/>
                <a:cs typeface="B Nazanin" panose="00000400000000000000" pitchFamily="2" charset="-78"/>
              </a:rPr>
              <a:t/>
            </a:r>
            <a:br>
              <a:rPr lang="en-US" sz="4000" b="1" dirty="0">
                <a:solidFill>
                  <a:srgbClr val="000000"/>
                </a:solidFill>
                <a:effectLst/>
                <a:latin typeface="YagutNormalPS"/>
                <a:ea typeface="YagutNormalPS"/>
                <a:cs typeface="B Nazanin" panose="00000400000000000000" pitchFamily="2" charset="-78"/>
              </a:rPr>
            </a:br>
            <a:r>
              <a:rPr lang="ar-SA" sz="4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a:t>
            </a:r>
            <a:r>
              <a:rPr lang="ar-SA" sz="4000" dirty="0">
                <a:solidFill>
                  <a:srgbClr val="000000"/>
                </a:solidFill>
                <a:effectLst/>
                <a:latin typeface="YagutNormalPS"/>
                <a:ea typeface="YagutNormalPS"/>
                <a:cs typeface="B Nazanin" panose="00000400000000000000" pitchFamily="2" charset="-78"/>
              </a:rPr>
              <a:t> ماساژ کلاسیک معادل حرکات سرخوردن سطحی</a:t>
            </a:r>
            <a:r>
              <a:rPr lang="en-US" sz="2400" dirty="0">
                <a:effectLst/>
                <a:latin typeface="Calibri" panose="020F0502020204030204" pitchFamily="34" charset="0"/>
                <a:ea typeface="Calibri" panose="020F0502020204030204" pitchFamily="34" charset="0"/>
                <a:cs typeface="Arial" panose="020B0604020202020204" pitchFamily="34" charset="0"/>
              </a:rPr>
              <a:t/>
            </a:r>
            <a:br>
              <a:rPr lang="en-US" sz="24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6" name="Picture Placeholder 5">
            <a:extLst>
              <a:ext uri="{FF2B5EF4-FFF2-40B4-BE49-F238E27FC236}">
                <a16:creationId xmlns:a16="http://schemas.microsoft.com/office/drawing/2014/main" xmlns="" id="{B5B482B9-7348-0847-795F-BB3ADF98BEF0}"/>
              </a:ext>
            </a:extLst>
          </p:cNvPr>
          <p:cNvPicPr>
            <a:picLocks noGrp="1" noChangeAspect="1"/>
          </p:cNvPicPr>
          <p:nvPr>
            <p:ph type="pic" idx="1"/>
          </p:nvPr>
        </p:nvPicPr>
        <p:blipFill>
          <a:blip r:embed="rId2"/>
          <a:srcRect t="3491" b="3491"/>
          <a:stretch>
            <a:fillRect/>
          </a:stretch>
        </p:blipFill>
        <p:spPr>
          <a:prstGeom prst="rect">
            <a:avLst/>
          </a:prstGeom>
        </p:spPr>
      </p:pic>
      <p:sp>
        <p:nvSpPr>
          <p:cNvPr id="4" name="Text Placeholder 3">
            <a:extLst>
              <a:ext uri="{FF2B5EF4-FFF2-40B4-BE49-F238E27FC236}">
                <a16:creationId xmlns:a16="http://schemas.microsoft.com/office/drawing/2014/main" xmlns="" id="{A63A580D-57E9-9A36-B326-1A49A5E6CD17}"/>
              </a:ext>
            </a:extLst>
          </p:cNvPr>
          <p:cNvSpPr>
            <a:spLocks noGrp="1"/>
          </p:cNvSpPr>
          <p:nvPr>
            <p:ph type="body" sz="half" idx="2"/>
          </p:nvPr>
        </p:nvSpPr>
        <p:spPr/>
        <p:txBody>
          <a:bodyPr>
            <a:normAutofit/>
          </a:bodyPr>
          <a:lstStyle/>
          <a:p>
            <a:pPr algn="r" rtl="1"/>
            <a:r>
              <a:rPr lang="ar-SA" sz="3200" dirty="0">
                <a:solidFill>
                  <a:srgbClr val="000000"/>
                </a:solidFill>
                <a:effectLst/>
                <a:latin typeface="YagutNormalPS"/>
                <a:ea typeface="YagutNormalPS"/>
                <a:cs typeface="B Nazanin" panose="00000400000000000000" pitchFamily="2" charset="-78"/>
              </a:rPr>
              <a:t>با کف دست؛ </a:t>
            </a:r>
            <a:endParaRPr lang="en-US" sz="3200" dirty="0">
              <a:solidFill>
                <a:srgbClr val="000000"/>
              </a:solidFill>
              <a:effectLst/>
              <a:latin typeface="YagutNormalPS"/>
              <a:ea typeface="YagutNormalPS"/>
              <a:cs typeface="B Nazanin" panose="00000400000000000000" pitchFamily="2" charset="-78"/>
            </a:endParaRPr>
          </a:p>
          <a:p>
            <a:pPr algn="just" rtl="1"/>
            <a:r>
              <a:rPr lang="ar-SA" sz="3200" dirty="0">
                <a:solidFill>
                  <a:srgbClr val="000000"/>
                </a:solidFill>
                <a:effectLst/>
                <a:latin typeface="YagutNormalPS"/>
                <a:ea typeface="YagutNormalPS"/>
                <a:cs typeface="B Nazanin" panose="00000400000000000000" pitchFamily="2" charset="-78"/>
              </a:rPr>
              <a:t>در این تکنیک کل کف دست و سطح انگشتان نیرو را بر بدن فرد اعمال می‌کند.</a:t>
            </a:r>
            <a:endParaRPr lang="en-US" sz="3200" dirty="0"/>
          </a:p>
        </p:txBody>
      </p:sp>
      <p:sp>
        <p:nvSpPr>
          <p:cNvPr id="5" name="Slide Number Placeholder 4">
            <a:extLst>
              <a:ext uri="{FF2B5EF4-FFF2-40B4-BE49-F238E27FC236}">
                <a16:creationId xmlns:a16="http://schemas.microsoft.com/office/drawing/2014/main" xmlns="" id="{285BC253-10CB-9DD8-F670-7F67E9C18962}"/>
              </a:ext>
            </a:extLst>
          </p:cNvPr>
          <p:cNvSpPr>
            <a:spLocks noGrp="1"/>
          </p:cNvSpPr>
          <p:nvPr>
            <p:ph type="sldNum" sz="quarter" idx="12"/>
          </p:nvPr>
        </p:nvSpPr>
        <p:spPr/>
        <p:txBody>
          <a:bodyPr/>
          <a:lstStyle/>
          <a:p>
            <a:fld id="{294A09A9-5501-47C1-A89A-A340965A2BE2}" type="slidenum">
              <a:rPr lang="en-US" smtClean="0"/>
              <a:pPr/>
              <a:t>169</a:t>
            </a:fld>
            <a:endParaRPr lang="en-US" dirty="0"/>
          </a:p>
        </p:txBody>
      </p:sp>
      <p:pic>
        <p:nvPicPr>
          <p:cNvPr id="7" name="Picture 6">
            <a:extLst>
              <a:ext uri="{FF2B5EF4-FFF2-40B4-BE49-F238E27FC236}">
                <a16:creationId xmlns:a16="http://schemas.microsoft.com/office/drawing/2014/main" xmlns="" id="{1F3EBECF-054A-D12F-82E5-22AF72EC7D4C}"/>
              </a:ext>
            </a:extLst>
          </p:cNvPr>
          <p:cNvPicPr>
            <a:picLocks noChangeAspect="1"/>
          </p:cNvPicPr>
          <p:nvPr/>
        </p:nvPicPr>
        <p:blipFill>
          <a:blip r:embed="rId3"/>
          <a:stretch>
            <a:fillRect/>
          </a:stretch>
        </p:blipFill>
        <p:spPr>
          <a:xfrm>
            <a:off x="85240" y="1976082"/>
            <a:ext cx="1194920" cy="1231499"/>
          </a:xfrm>
          <a:prstGeom prst="rect">
            <a:avLst/>
          </a:prstGeom>
        </p:spPr>
      </p:pic>
      <p:pic>
        <p:nvPicPr>
          <p:cNvPr id="8" name="Picture 7">
            <a:extLst>
              <a:ext uri="{FF2B5EF4-FFF2-40B4-BE49-F238E27FC236}">
                <a16:creationId xmlns:a16="http://schemas.microsoft.com/office/drawing/2014/main" xmlns="" id="{97AF5BDD-4A2C-FF14-4AEB-9DC4EE8F37A7}"/>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3241165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6F7BB-30A8-4980-AD4A-2FB0B53FA6C9}"/>
              </a:ext>
            </a:extLst>
          </p:cNvPr>
          <p:cNvSpPr>
            <a:spLocks noGrp="1"/>
          </p:cNvSpPr>
          <p:nvPr>
            <p:ph type="title"/>
          </p:nvPr>
        </p:nvSpPr>
        <p:spPr>
          <a:xfrm>
            <a:off x="927049" y="226469"/>
            <a:ext cx="10678142" cy="1805622"/>
          </a:xfrm>
        </p:spPr>
        <p:txBody>
          <a:bodyPr/>
          <a:lstStyle/>
          <a:p>
            <a:pPr algn="ctr" rtl="1"/>
            <a:r>
              <a:rPr lang="ar-SA" sz="48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طبقه‌بندی مکاتب طب‌های سنتی و مکمل</a:t>
            </a:r>
            <a:r>
              <a:rPr lang="en-US" sz="4800" dirty="0">
                <a:effectLst/>
                <a:latin typeface="Calibri" panose="020F0502020204030204" pitchFamily="34" charset="0"/>
                <a:ea typeface="Calibri" panose="020F0502020204030204" pitchFamily="34" charset="0"/>
                <a:cs typeface="Arial" panose="020B0604020202020204" pitchFamily="34" charset="0"/>
              </a:rPr>
              <a:t/>
            </a:r>
            <a:br>
              <a:rPr lang="en-US" sz="4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7" name="Text Placeholder 6">
            <a:extLst>
              <a:ext uri="{FF2B5EF4-FFF2-40B4-BE49-F238E27FC236}">
                <a16:creationId xmlns:a16="http://schemas.microsoft.com/office/drawing/2014/main" xmlns="" id="{ACC180CB-0C9D-0441-A2D3-F4EDC5DB9741}"/>
              </a:ext>
            </a:extLst>
          </p:cNvPr>
          <p:cNvSpPr>
            <a:spLocks noGrp="1"/>
          </p:cNvSpPr>
          <p:nvPr>
            <p:ph type="body" sz="quarter" idx="17"/>
          </p:nvPr>
        </p:nvSpPr>
        <p:spPr/>
        <p:txBody>
          <a:bodyPr/>
          <a:lstStyle/>
          <a:p>
            <a:r>
              <a:rPr lang="fa-IR" sz="800" dirty="0"/>
              <a:t>.</a:t>
            </a:r>
            <a:endParaRPr lang="en-US" sz="800" dirty="0"/>
          </a:p>
        </p:txBody>
      </p:sp>
      <p:sp>
        <p:nvSpPr>
          <p:cNvPr id="8" name="Text Placeholder 7">
            <a:extLst>
              <a:ext uri="{FF2B5EF4-FFF2-40B4-BE49-F238E27FC236}">
                <a16:creationId xmlns:a16="http://schemas.microsoft.com/office/drawing/2014/main" xmlns="" id="{44627161-B78C-7646-8E85-99BD47FE64E0}"/>
              </a:ext>
            </a:extLst>
          </p:cNvPr>
          <p:cNvSpPr>
            <a:spLocks noGrp="1"/>
          </p:cNvSpPr>
          <p:nvPr>
            <p:ph type="body" sz="quarter" idx="18"/>
          </p:nvPr>
        </p:nvSpPr>
        <p:spPr/>
        <p:txBody>
          <a:bodyPr/>
          <a:lstStyle/>
          <a:p>
            <a:r>
              <a:rPr lang="fa-IR" sz="800" dirty="0"/>
              <a:t>.</a:t>
            </a:r>
            <a:endParaRPr lang="en-US" sz="800" dirty="0"/>
          </a:p>
        </p:txBody>
      </p:sp>
      <p:sp>
        <p:nvSpPr>
          <p:cNvPr id="12" name="Text Placeholder 11">
            <a:extLst>
              <a:ext uri="{FF2B5EF4-FFF2-40B4-BE49-F238E27FC236}">
                <a16:creationId xmlns:a16="http://schemas.microsoft.com/office/drawing/2014/main" xmlns="" id="{E88BDBE3-DBB3-9040-95AC-86789B700450}"/>
              </a:ext>
            </a:extLst>
          </p:cNvPr>
          <p:cNvSpPr>
            <a:spLocks noGrp="1"/>
          </p:cNvSpPr>
          <p:nvPr>
            <p:ph type="body" sz="quarter" idx="29"/>
          </p:nvPr>
        </p:nvSpPr>
        <p:spPr/>
        <p:txBody>
          <a:bodyPr/>
          <a:lstStyle/>
          <a:p>
            <a:r>
              <a:rPr lang="fa-IR" sz="800" dirty="0"/>
              <a:t>.</a:t>
            </a:r>
            <a:endParaRPr lang="en-US" sz="800" dirty="0"/>
          </a:p>
        </p:txBody>
      </p:sp>
      <p:sp>
        <p:nvSpPr>
          <p:cNvPr id="13" name="Text Placeholder 12">
            <a:extLst>
              <a:ext uri="{FF2B5EF4-FFF2-40B4-BE49-F238E27FC236}">
                <a16:creationId xmlns:a16="http://schemas.microsoft.com/office/drawing/2014/main" xmlns="" id="{D0969AD2-8004-9B40-90B0-0EBD95268B5A}"/>
              </a:ext>
            </a:extLst>
          </p:cNvPr>
          <p:cNvSpPr>
            <a:spLocks noGrp="1"/>
          </p:cNvSpPr>
          <p:nvPr>
            <p:ph type="body" sz="quarter" idx="30"/>
          </p:nvPr>
        </p:nvSpPr>
        <p:spPr/>
        <p:txBody>
          <a:bodyPr/>
          <a:lstStyle/>
          <a:p>
            <a:r>
              <a:rPr lang="fa-IR" sz="800" dirty="0"/>
              <a:t>.</a:t>
            </a:r>
            <a:endParaRPr lang="en-US" sz="800" dirty="0"/>
          </a:p>
        </p:txBody>
      </p:sp>
      <p:sp>
        <p:nvSpPr>
          <p:cNvPr id="15" name="Text Placeholder 14">
            <a:extLst>
              <a:ext uri="{FF2B5EF4-FFF2-40B4-BE49-F238E27FC236}">
                <a16:creationId xmlns:a16="http://schemas.microsoft.com/office/drawing/2014/main" xmlns="" id="{02C30DA5-B4D3-C343-8FEC-D62948BDA920}"/>
              </a:ext>
            </a:extLst>
          </p:cNvPr>
          <p:cNvSpPr>
            <a:spLocks noGrp="1"/>
          </p:cNvSpPr>
          <p:nvPr>
            <p:ph type="body" sz="quarter" idx="32"/>
          </p:nvPr>
        </p:nvSpPr>
        <p:spPr/>
        <p:txBody>
          <a:bodyPr/>
          <a:lstStyle/>
          <a:p>
            <a:r>
              <a:rPr lang="fa-IR" sz="800" dirty="0"/>
              <a:t>.</a:t>
            </a:r>
            <a:endParaRPr lang="en-US" sz="800" dirty="0"/>
          </a:p>
        </p:txBody>
      </p:sp>
      <p:sp>
        <p:nvSpPr>
          <p:cNvPr id="16" name="Text Placeholder 15">
            <a:extLst>
              <a:ext uri="{FF2B5EF4-FFF2-40B4-BE49-F238E27FC236}">
                <a16:creationId xmlns:a16="http://schemas.microsoft.com/office/drawing/2014/main" xmlns="" id="{CD202676-78EE-3240-950B-84A1520E27EE}"/>
              </a:ext>
            </a:extLst>
          </p:cNvPr>
          <p:cNvSpPr>
            <a:spLocks noGrp="1"/>
          </p:cNvSpPr>
          <p:nvPr>
            <p:ph type="body" sz="quarter" idx="33"/>
          </p:nvPr>
        </p:nvSpPr>
        <p:spPr/>
        <p:txBody>
          <a:bodyPr/>
          <a:lstStyle/>
          <a:p>
            <a:r>
              <a:rPr lang="fa-IR" sz="800" dirty="0"/>
              <a:t>.</a:t>
            </a:r>
            <a:endParaRPr lang="en-US" sz="800" dirty="0"/>
          </a:p>
        </p:txBody>
      </p:sp>
      <p:sp>
        <p:nvSpPr>
          <p:cNvPr id="18" name="Text Placeholder 17">
            <a:extLst>
              <a:ext uri="{FF2B5EF4-FFF2-40B4-BE49-F238E27FC236}">
                <a16:creationId xmlns:a16="http://schemas.microsoft.com/office/drawing/2014/main" xmlns="" id="{7C503641-A7D5-AD48-A486-CD57C1620326}"/>
              </a:ext>
            </a:extLst>
          </p:cNvPr>
          <p:cNvSpPr>
            <a:spLocks noGrp="1"/>
          </p:cNvSpPr>
          <p:nvPr>
            <p:ph type="body" sz="quarter" idx="35"/>
          </p:nvPr>
        </p:nvSpPr>
        <p:spPr/>
        <p:txBody>
          <a:bodyPr/>
          <a:lstStyle/>
          <a:p>
            <a:r>
              <a:rPr lang="fa-IR" sz="800" dirty="0"/>
              <a:t>.</a:t>
            </a:r>
            <a:endParaRPr lang="en-US" sz="800" dirty="0"/>
          </a:p>
        </p:txBody>
      </p:sp>
      <p:sp>
        <p:nvSpPr>
          <p:cNvPr id="19" name="Text Placeholder 18">
            <a:extLst>
              <a:ext uri="{FF2B5EF4-FFF2-40B4-BE49-F238E27FC236}">
                <a16:creationId xmlns:a16="http://schemas.microsoft.com/office/drawing/2014/main" xmlns="" id="{BBEE7C7B-4D43-1342-88B5-B6F833D51AE8}"/>
              </a:ext>
            </a:extLst>
          </p:cNvPr>
          <p:cNvSpPr>
            <a:spLocks noGrp="1"/>
          </p:cNvSpPr>
          <p:nvPr>
            <p:ph type="body" sz="quarter" idx="36"/>
          </p:nvPr>
        </p:nvSpPr>
        <p:spPr/>
        <p:txBody>
          <a:bodyPr/>
          <a:lstStyle/>
          <a:p>
            <a:r>
              <a:rPr lang="fa-IR" sz="800" dirty="0"/>
              <a:t>.</a:t>
            </a:r>
            <a:endParaRPr lang="en-US" sz="800" dirty="0"/>
          </a:p>
        </p:txBody>
      </p:sp>
      <p:sp>
        <p:nvSpPr>
          <p:cNvPr id="21" name="Text Placeholder 20">
            <a:extLst>
              <a:ext uri="{FF2B5EF4-FFF2-40B4-BE49-F238E27FC236}">
                <a16:creationId xmlns:a16="http://schemas.microsoft.com/office/drawing/2014/main" xmlns="" id="{F8C89E42-8364-1040-9DF6-7305561F98D7}"/>
              </a:ext>
            </a:extLst>
          </p:cNvPr>
          <p:cNvSpPr>
            <a:spLocks noGrp="1"/>
          </p:cNvSpPr>
          <p:nvPr>
            <p:ph type="body" sz="quarter" idx="38"/>
          </p:nvPr>
        </p:nvSpPr>
        <p:spPr/>
        <p:txBody>
          <a:bodyPr/>
          <a:lstStyle/>
          <a:p>
            <a:r>
              <a:rPr lang="fa-IR" sz="800" dirty="0"/>
              <a:t>.</a:t>
            </a:r>
            <a:endParaRPr lang="en-US" sz="800" dirty="0"/>
          </a:p>
        </p:txBody>
      </p:sp>
      <p:sp>
        <p:nvSpPr>
          <p:cNvPr id="22" name="Text Placeholder 21">
            <a:extLst>
              <a:ext uri="{FF2B5EF4-FFF2-40B4-BE49-F238E27FC236}">
                <a16:creationId xmlns:a16="http://schemas.microsoft.com/office/drawing/2014/main" xmlns="" id="{B05EDAD8-33DD-0B49-9FA0-360E67ED9B6A}"/>
              </a:ext>
            </a:extLst>
          </p:cNvPr>
          <p:cNvSpPr>
            <a:spLocks noGrp="1"/>
          </p:cNvSpPr>
          <p:nvPr>
            <p:ph type="body" sz="quarter" idx="39"/>
          </p:nvPr>
        </p:nvSpPr>
        <p:spPr/>
        <p:txBody>
          <a:bodyPr/>
          <a:lstStyle/>
          <a:p>
            <a:r>
              <a:rPr lang="fa-IR" sz="800" dirty="0"/>
              <a:t>.</a:t>
            </a:r>
            <a:endParaRPr lang="en-US" sz="800" dirty="0"/>
          </a:p>
        </p:txBody>
      </p:sp>
      <p:sp>
        <p:nvSpPr>
          <p:cNvPr id="24" name="Text Placeholder 23">
            <a:extLst>
              <a:ext uri="{FF2B5EF4-FFF2-40B4-BE49-F238E27FC236}">
                <a16:creationId xmlns:a16="http://schemas.microsoft.com/office/drawing/2014/main" xmlns="" id="{9B1711A4-C7D5-8D4D-82CD-4FBE8CC7FFE7}"/>
              </a:ext>
            </a:extLst>
          </p:cNvPr>
          <p:cNvSpPr>
            <a:spLocks noGrp="1"/>
          </p:cNvSpPr>
          <p:nvPr>
            <p:ph type="body" sz="quarter" idx="41"/>
          </p:nvPr>
        </p:nvSpPr>
        <p:spPr/>
        <p:txBody>
          <a:bodyPr/>
          <a:lstStyle/>
          <a:p>
            <a:r>
              <a:rPr lang="fa-IR" sz="800" dirty="0"/>
              <a:t>.</a:t>
            </a:r>
            <a:endParaRPr lang="en-US" sz="800" dirty="0"/>
          </a:p>
        </p:txBody>
      </p:sp>
      <p:sp>
        <p:nvSpPr>
          <p:cNvPr id="25" name="Text Placeholder 24">
            <a:extLst>
              <a:ext uri="{FF2B5EF4-FFF2-40B4-BE49-F238E27FC236}">
                <a16:creationId xmlns:a16="http://schemas.microsoft.com/office/drawing/2014/main" xmlns="" id="{1D585144-668F-6141-B4A4-98C6E14ACA71}"/>
              </a:ext>
            </a:extLst>
          </p:cNvPr>
          <p:cNvSpPr>
            <a:spLocks noGrp="1"/>
          </p:cNvSpPr>
          <p:nvPr>
            <p:ph type="body" sz="quarter" idx="42"/>
          </p:nvPr>
        </p:nvSpPr>
        <p:spPr/>
        <p:txBody>
          <a:bodyPr/>
          <a:lstStyle/>
          <a:p>
            <a:r>
              <a:rPr lang="fa-IR" sz="800" dirty="0"/>
              <a:t>.</a:t>
            </a:r>
            <a:endParaRPr lang="en-US" sz="800" dirty="0"/>
          </a:p>
        </p:txBody>
      </p:sp>
      <p:sp>
        <p:nvSpPr>
          <p:cNvPr id="27" name="Text Placeholder 26">
            <a:extLst>
              <a:ext uri="{FF2B5EF4-FFF2-40B4-BE49-F238E27FC236}">
                <a16:creationId xmlns:a16="http://schemas.microsoft.com/office/drawing/2014/main" xmlns="" id="{C63E461E-3AFB-0843-B481-D906526D48B2}"/>
              </a:ext>
            </a:extLst>
          </p:cNvPr>
          <p:cNvSpPr>
            <a:spLocks noGrp="1"/>
          </p:cNvSpPr>
          <p:nvPr>
            <p:ph type="body" sz="quarter" idx="44"/>
          </p:nvPr>
        </p:nvSpPr>
        <p:spPr/>
        <p:txBody>
          <a:bodyPr/>
          <a:lstStyle/>
          <a:p>
            <a:r>
              <a:rPr lang="fa-IR" sz="800" dirty="0"/>
              <a:t>.</a:t>
            </a:r>
            <a:endParaRPr lang="en-US" sz="800" dirty="0"/>
          </a:p>
        </p:txBody>
      </p:sp>
      <p:sp>
        <p:nvSpPr>
          <p:cNvPr id="28" name="Text Placeholder 27">
            <a:extLst>
              <a:ext uri="{FF2B5EF4-FFF2-40B4-BE49-F238E27FC236}">
                <a16:creationId xmlns:a16="http://schemas.microsoft.com/office/drawing/2014/main" xmlns="" id="{83F586E4-67FA-B94C-AF67-F2E5E6E54157}"/>
              </a:ext>
            </a:extLst>
          </p:cNvPr>
          <p:cNvSpPr>
            <a:spLocks noGrp="1"/>
          </p:cNvSpPr>
          <p:nvPr>
            <p:ph type="body" sz="quarter" idx="45"/>
          </p:nvPr>
        </p:nvSpPr>
        <p:spPr/>
        <p:txBody>
          <a:bodyPr/>
          <a:lstStyle/>
          <a:p>
            <a:r>
              <a:rPr lang="fa-IR" sz="800" dirty="0"/>
              <a:t>.</a:t>
            </a:r>
            <a:endParaRPr lang="en-US" sz="800" dirty="0"/>
          </a:p>
        </p:txBody>
      </p:sp>
      <p:sp>
        <p:nvSpPr>
          <p:cNvPr id="36" name="Text Placeholder 35">
            <a:extLst>
              <a:ext uri="{FF2B5EF4-FFF2-40B4-BE49-F238E27FC236}">
                <a16:creationId xmlns:a16="http://schemas.microsoft.com/office/drawing/2014/main" xmlns="" id="{875B85E2-950C-CB45-A7F7-DE257EA20BB3}"/>
              </a:ext>
            </a:extLst>
          </p:cNvPr>
          <p:cNvSpPr>
            <a:spLocks noGrp="1"/>
          </p:cNvSpPr>
          <p:nvPr>
            <p:ph type="body" sz="quarter" idx="47"/>
          </p:nvPr>
        </p:nvSpPr>
        <p:spPr/>
        <p:txBody>
          <a:bodyPr/>
          <a:lstStyle/>
          <a:p>
            <a:r>
              <a:rPr lang="fa-IR" sz="800" dirty="0"/>
              <a:t>.</a:t>
            </a:r>
            <a:endParaRPr lang="en-US" sz="800" dirty="0"/>
          </a:p>
        </p:txBody>
      </p:sp>
      <p:sp>
        <p:nvSpPr>
          <p:cNvPr id="37" name="Text Placeholder 36">
            <a:extLst>
              <a:ext uri="{FF2B5EF4-FFF2-40B4-BE49-F238E27FC236}">
                <a16:creationId xmlns:a16="http://schemas.microsoft.com/office/drawing/2014/main" xmlns="" id="{FC8EFF8B-CC40-9646-AAFC-092814DA02AD}"/>
              </a:ext>
            </a:extLst>
          </p:cNvPr>
          <p:cNvSpPr>
            <a:spLocks noGrp="1"/>
          </p:cNvSpPr>
          <p:nvPr>
            <p:ph type="body" sz="quarter" idx="48"/>
          </p:nvPr>
        </p:nvSpPr>
        <p:spPr/>
        <p:txBody>
          <a:bodyPr/>
          <a:lstStyle/>
          <a:p>
            <a:r>
              <a:rPr lang="fa-IR" sz="800" dirty="0"/>
              <a:t>.</a:t>
            </a:r>
            <a:endParaRPr lang="en-US" sz="800" dirty="0"/>
          </a:p>
        </p:txBody>
      </p:sp>
      <p:sp>
        <p:nvSpPr>
          <p:cNvPr id="6" name="Slide Number Placeholder 5">
            <a:extLst>
              <a:ext uri="{FF2B5EF4-FFF2-40B4-BE49-F238E27FC236}">
                <a16:creationId xmlns:a16="http://schemas.microsoft.com/office/drawing/2014/main" xmlns="" id="{7C392302-4CE5-300B-56B9-6475929F000B}"/>
              </a:ext>
            </a:extLst>
          </p:cNvPr>
          <p:cNvSpPr>
            <a:spLocks noGrp="1"/>
          </p:cNvSpPr>
          <p:nvPr>
            <p:ph type="sldNum" sz="quarter" idx="27"/>
          </p:nvPr>
        </p:nvSpPr>
        <p:spPr/>
        <p:txBody>
          <a:bodyPr/>
          <a:lstStyle/>
          <a:p>
            <a:fld id="{294A09A9-5501-47C1-A89A-A340965A2BE2}" type="slidenum">
              <a:rPr lang="en-US" smtClean="0"/>
              <a:pPr/>
              <a:t>17</a:t>
            </a:fld>
            <a:endParaRPr lang="en-US" dirty="0"/>
          </a:p>
        </p:txBody>
      </p:sp>
      <p:pic>
        <p:nvPicPr>
          <p:cNvPr id="39" name="Picture 38">
            <a:extLst>
              <a:ext uri="{FF2B5EF4-FFF2-40B4-BE49-F238E27FC236}">
                <a16:creationId xmlns:a16="http://schemas.microsoft.com/office/drawing/2014/main" xmlns="" id="{13856FC8-E7F3-68AA-0598-EA3A7E08337F}"/>
              </a:ext>
            </a:extLst>
          </p:cNvPr>
          <p:cNvPicPr>
            <a:picLocks noChangeAspect="1"/>
          </p:cNvPicPr>
          <p:nvPr/>
        </p:nvPicPr>
        <p:blipFill>
          <a:blip r:embed="rId2"/>
          <a:stretch>
            <a:fillRect/>
          </a:stretch>
        </p:blipFill>
        <p:spPr>
          <a:xfrm>
            <a:off x="1722783" y="1813638"/>
            <a:ext cx="8936144" cy="5096042"/>
          </a:xfrm>
          <a:prstGeom prst="rect">
            <a:avLst/>
          </a:prstGeom>
        </p:spPr>
      </p:pic>
      <p:pic>
        <p:nvPicPr>
          <p:cNvPr id="3" name="Picture 2">
            <a:extLst>
              <a:ext uri="{FF2B5EF4-FFF2-40B4-BE49-F238E27FC236}">
                <a16:creationId xmlns:a16="http://schemas.microsoft.com/office/drawing/2014/main" xmlns="" id="{0C8CF06F-848A-BC0D-DCD1-3987BCB2376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266451" y="5562704"/>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3661C6EB-41D6-E4EE-348B-A6E6770D97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31872" y="5589208"/>
            <a:ext cx="1193399" cy="1228357"/>
          </a:xfrm>
          <a:prstGeom prst="rect">
            <a:avLst/>
          </a:prstGeom>
          <a:noFill/>
        </p:spPr>
      </p:pic>
    </p:spTree>
    <p:extLst>
      <p:ext uri="{BB962C8B-B14F-4D97-AF65-F5344CB8AC3E}">
        <p14:creationId xmlns:p14="http://schemas.microsoft.com/office/powerpoint/2010/main" val="339626675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B7EF47-DA4B-E181-6A38-39ADE1025B05}"/>
              </a:ext>
            </a:extLst>
          </p:cNvPr>
          <p:cNvSpPr>
            <a:spLocks noGrp="1"/>
          </p:cNvSpPr>
          <p:nvPr>
            <p:ph type="title"/>
          </p:nvPr>
        </p:nvSpPr>
        <p:spPr>
          <a:xfrm>
            <a:off x="159026" y="284176"/>
            <a:ext cx="10827973" cy="1508760"/>
          </a:xfrm>
        </p:spPr>
        <p:txBody>
          <a:bodyPr>
            <a:normAutofit fontScale="90000"/>
          </a:bodyPr>
          <a:lstStyle/>
          <a:p>
            <a:pPr algn="ctr" rtl="1"/>
            <a:r>
              <a:rPr kumimoji="0" lang="ar-SA"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مالش‌های سطحی:</a:t>
            </a:r>
            <a:r>
              <a:rPr kumimoji="0" lang="en-US"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en-US"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4000" b="0" i="0" u="none" strike="noStrike" kern="1200" cap="all"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 در</a:t>
            </a:r>
            <a:r>
              <a:rPr kumimoji="0" lang="ar-SA" sz="40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ماساژ کلاسیک معادل حرکات سرخوردن سطحی</a:t>
            </a:r>
            <a:r>
              <a:rPr kumimoji="0" lang="en-US" sz="2400" b="0" i="0" u="none" strike="noStrike" kern="1200" cap="all" spc="0" normalizeH="0" baseline="0" noProof="0" dirty="0">
                <a:ln>
                  <a:noFill/>
                </a:ln>
                <a:solidFill>
                  <a:srgbClr val="099BDD"/>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2400" b="0" i="0" u="none" strike="noStrike" kern="1200" cap="all" spc="0" normalizeH="0" baseline="0" noProof="0" dirty="0">
                <a:ln>
                  <a:noFill/>
                </a:ln>
                <a:solidFill>
                  <a:srgbClr val="099BDD"/>
                </a:solidFill>
                <a:effectLst/>
                <a:uLnTx/>
                <a:uFillTx/>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7" name="Picture Placeholder 6">
            <a:extLst>
              <a:ext uri="{FF2B5EF4-FFF2-40B4-BE49-F238E27FC236}">
                <a16:creationId xmlns:a16="http://schemas.microsoft.com/office/drawing/2014/main" xmlns="" id="{936F1EE8-ED4B-3054-CE0F-0642607B601F}"/>
              </a:ext>
            </a:extLst>
          </p:cNvPr>
          <p:cNvPicPr>
            <a:picLocks noGrp="1" noChangeAspect="1"/>
          </p:cNvPicPr>
          <p:nvPr>
            <p:ph type="pic" idx="1"/>
          </p:nvPr>
        </p:nvPicPr>
        <p:blipFill>
          <a:blip r:embed="rId2"/>
          <a:srcRect t="8144" b="8144"/>
          <a:stretch>
            <a:fillRect/>
          </a:stretch>
        </p:blipFill>
        <p:spPr>
          <a:prstGeom prst="rect">
            <a:avLst/>
          </a:prstGeom>
        </p:spPr>
      </p:pic>
      <p:sp>
        <p:nvSpPr>
          <p:cNvPr id="4" name="Text Placeholder 3">
            <a:extLst>
              <a:ext uri="{FF2B5EF4-FFF2-40B4-BE49-F238E27FC236}">
                <a16:creationId xmlns:a16="http://schemas.microsoft.com/office/drawing/2014/main" xmlns="" id="{C4AEC741-DE37-4FD9-D28A-A9EA3A37AD8E}"/>
              </a:ext>
            </a:extLst>
          </p:cNvPr>
          <p:cNvSpPr>
            <a:spLocks noGrp="1"/>
          </p:cNvSpPr>
          <p:nvPr>
            <p:ph type="body" sz="half" idx="2"/>
          </p:nvPr>
        </p:nvSpPr>
        <p:spPr/>
        <p:txBody>
          <a:bodyPr>
            <a:normAutofit/>
          </a:bodyPr>
          <a:lstStyle/>
          <a:p>
            <a:pPr algn="r" rtl="1"/>
            <a:r>
              <a:rPr lang="ar-SA" sz="2800" dirty="0">
                <a:solidFill>
                  <a:srgbClr val="000000"/>
                </a:solidFill>
                <a:effectLst/>
                <a:latin typeface="YagutNormalPS"/>
                <a:ea typeface="YagutNormalPS"/>
                <a:cs typeface="B Nazanin" panose="00000400000000000000" pitchFamily="2" charset="-78"/>
              </a:rPr>
              <a:t>با داخل دست؛</a:t>
            </a:r>
            <a:endParaRPr lang="en-US" sz="2800" dirty="0">
              <a:solidFill>
                <a:srgbClr val="000000"/>
              </a:solidFill>
              <a:effectLst/>
              <a:latin typeface="YagutNormalPS"/>
              <a:ea typeface="YagutNormalPS"/>
              <a:cs typeface="B Nazanin" panose="00000400000000000000" pitchFamily="2" charset="-78"/>
            </a:endParaRPr>
          </a:p>
          <a:p>
            <a:pPr algn="just" rtl="1"/>
            <a:r>
              <a:rPr lang="ar-SA" sz="2800" dirty="0">
                <a:solidFill>
                  <a:srgbClr val="000000"/>
                </a:solidFill>
                <a:effectLst/>
                <a:latin typeface="YagutNormalPS"/>
                <a:ea typeface="YagutNormalPS"/>
                <a:cs typeface="B Nazanin" panose="00000400000000000000" pitchFamily="2" charset="-78"/>
              </a:rPr>
              <a:t> اعمال فشار با استفاده از سطح داخلی انگشت اشاره و شست که ممکن است به صورت عمودی یا موازی با بدن فرد اعمال شود. </a:t>
            </a:r>
            <a:endParaRPr lang="en-US" sz="2800" dirty="0"/>
          </a:p>
        </p:txBody>
      </p:sp>
      <p:sp>
        <p:nvSpPr>
          <p:cNvPr id="5" name="Slide Number Placeholder 4">
            <a:extLst>
              <a:ext uri="{FF2B5EF4-FFF2-40B4-BE49-F238E27FC236}">
                <a16:creationId xmlns:a16="http://schemas.microsoft.com/office/drawing/2014/main" xmlns="" id="{E7CFA72F-85C6-DB1C-3338-01015D8A52A0}"/>
              </a:ext>
            </a:extLst>
          </p:cNvPr>
          <p:cNvSpPr>
            <a:spLocks noGrp="1"/>
          </p:cNvSpPr>
          <p:nvPr>
            <p:ph type="sldNum" sz="quarter" idx="12"/>
          </p:nvPr>
        </p:nvSpPr>
        <p:spPr/>
        <p:txBody>
          <a:bodyPr/>
          <a:lstStyle/>
          <a:p>
            <a:fld id="{294A09A9-5501-47C1-A89A-A340965A2BE2}" type="slidenum">
              <a:rPr lang="en-US" smtClean="0"/>
              <a:pPr/>
              <a:t>170</a:t>
            </a:fld>
            <a:endParaRPr lang="en-US" dirty="0"/>
          </a:p>
        </p:txBody>
      </p:sp>
      <p:pic>
        <p:nvPicPr>
          <p:cNvPr id="8" name="Picture 7">
            <a:extLst>
              <a:ext uri="{FF2B5EF4-FFF2-40B4-BE49-F238E27FC236}">
                <a16:creationId xmlns:a16="http://schemas.microsoft.com/office/drawing/2014/main" xmlns="" id="{989E67C4-A1E7-1260-0CAE-66477109CBFF}"/>
              </a:ext>
            </a:extLst>
          </p:cNvPr>
          <p:cNvPicPr>
            <a:picLocks noChangeAspect="1"/>
          </p:cNvPicPr>
          <p:nvPr/>
        </p:nvPicPr>
        <p:blipFill>
          <a:blip r:embed="rId3"/>
          <a:stretch>
            <a:fillRect/>
          </a:stretch>
        </p:blipFill>
        <p:spPr>
          <a:xfrm>
            <a:off x="5992" y="1909821"/>
            <a:ext cx="1194920" cy="1231499"/>
          </a:xfrm>
          <a:prstGeom prst="rect">
            <a:avLst/>
          </a:prstGeom>
        </p:spPr>
      </p:pic>
      <p:pic>
        <p:nvPicPr>
          <p:cNvPr id="9" name="Picture 8">
            <a:extLst>
              <a:ext uri="{FF2B5EF4-FFF2-40B4-BE49-F238E27FC236}">
                <a16:creationId xmlns:a16="http://schemas.microsoft.com/office/drawing/2014/main" xmlns="" id="{8BA61E23-0D7D-15A9-8DEF-47ACA5F90C5A}"/>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7746384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EF73A-24DD-C2CF-F2E0-B526FBDA3C7C}"/>
              </a:ext>
            </a:extLst>
          </p:cNvPr>
          <p:cNvSpPr>
            <a:spLocks noGrp="1"/>
          </p:cNvSpPr>
          <p:nvPr>
            <p:ph type="title"/>
          </p:nvPr>
        </p:nvSpPr>
        <p:spPr>
          <a:xfrm>
            <a:off x="0" y="284176"/>
            <a:ext cx="12192000" cy="1508760"/>
          </a:xfrm>
        </p:spPr>
        <p:txBody>
          <a:bodyPr/>
          <a:lstStyle/>
          <a:p>
            <a:pPr algn="ctr" rtl="1"/>
            <a:r>
              <a:rPr lang="ar-SA" sz="4000" b="1" dirty="0">
                <a:solidFill>
                  <a:srgbClr val="000000"/>
                </a:solidFill>
                <a:effectLst/>
                <a:latin typeface="YagutNormalPS"/>
                <a:ea typeface="YagutNormalPS"/>
                <a:cs typeface="B Nazanin" panose="00000400000000000000" pitchFamily="2" charset="-78"/>
              </a:rPr>
              <a:t>مالش‌های عمقی‌تر:</a:t>
            </a:r>
            <a:r>
              <a:rPr lang="en-US" b="1" dirty="0">
                <a:solidFill>
                  <a:srgbClr val="000000"/>
                </a:solidFill>
                <a:latin typeface="YagutNormalPS"/>
                <a:ea typeface="YagutNormalPS"/>
                <a:cs typeface="B Nazanin" panose="00000400000000000000" pitchFamily="2" charset="-78"/>
              </a:rPr>
              <a:t/>
            </a:r>
            <a:br>
              <a:rPr lang="en-US" b="1" dirty="0">
                <a:solidFill>
                  <a:srgbClr val="000000"/>
                </a:solidFill>
                <a:latin typeface="YagutNormalPS"/>
                <a:ea typeface="YagutNormalPS"/>
                <a:cs typeface="B Nazanin" panose="00000400000000000000" pitchFamily="2" charset="-78"/>
              </a:rPr>
            </a:br>
            <a:r>
              <a:rPr lang="ar-SA" sz="4000" dirty="0">
                <a:solidFill>
                  <a:srgbClr val="000000"/>
                </a:solidFill>
                <a:effectLst/>
                <a:latin typeface="YagutNormalPS"/>
                <a:ea typeface="YagutNormalPS"/>
                <a:cs typeface="B Nazanin" panose="00000400000000000000" pitchFamily="2" charset="-78"/>
              </a:rPr>
              <a:t> در ماساژ کلاسیک با عنوان ماساژ اصطکاکی برای اعمال فشار بر موضع </a:t>
            </a:r>
            <a:endParaRPr lang="en-US" dirty="0"/>
          </a:p>
        </p:txBody>
      </p:sp>
      <p:pic>
        <p:nvPicPr>
          <p:cNvPr id="7" name="Picture Placeholder 6">
            <a:extLst>
              <a:ext uri="{FF2B5EF4-FFF2-40B4-BE49-F238E27FC236}">
                <a16:creationId xmlns:a16="http://schemas.microsoft.com/office/drawing/2014/main" xmlns="" id="{3CC09083-A6E5-DD22-3B84-E3BBE06B9C52}"/>
              </a:ext>
            </a:extLst>
          </p:cNvPr>
          <p:cNvPicPr>
            <a:picLocks noGrp="1" noChangeAspect="1"/>
          </p:cNvPicPr>
          <p:nvPr>
            <p:ph type="pic" idx="1"/>
          </p:nvPr>
        </p:nvPicPr>
        <p:blipFill>
          <a:blip r:embed="rId2"/>
          <a:srcRect l="2823" r="2823"/>
          <a:stretch>
            <a:fillRect/>
          </a:stretch>
        </p:blipFill>
        <p:spPr>
          <a:prstGeom prst="rect">
            <a:avLst/>
          </a:prstGeom>
        </p:spPr>
      </p:pic>
      <p:sp>
        <p:nvSpPr>
          <p:cNvPr id="4" name="Text Placeholder 3">
            <a:extLst>
              <a:ext uri="{FF2B5EF4-FFF2-40B4-BE49-F238E27FC236}">
                <a16:creationId xmlns:a16="http://schemas.microsoft.com/office/drawing/2014/main" xmlns="" id="{7D56D4DE-4F08-E80F-D8E9-E8696765BF10}"/>
              </a:ext>
            </a:extLst>
          </p:cNvPr>
          <p:cNvSpPr>
            <a:spLocks noGrp="1"/>
          </p:cNvSpPr>
          <p:nvPr>
            <p:ph type="body" sz="half" idx="2"/>
          </p:nvPr>
        </p:nvSpPr>
        <p:spPr/>
        <p:txBody>
          <a:bodyPr>
            <a:normAutofit/>
          </a:bodyPr>
          <a:lstStyle/>
          <a:p>
            <a:pPr algn="r" rtl="1"/>
            <a:r>
              <a:rPr lang="ar-SA" sz="2400" dirty="0">
                <a:solidFill>
                  <a:srgbClr val="000000"/>
                </a:solidFill>
                <a:effectLst/>
                <a:latin typeface="YagutNormalPS"/>
                <a:ea typeface="YagutNormalPS"/>
                <a:cs typeface="B Nazanin" panose="00000400000000000000" pitchFamily="2" charset="-78"/>
              </a:rPr>
              <a:t>با شست؛</a:t>
            </a:r>
            <a:endParaRPr lang="en-US" sz="2400" dirty="0">
              <a:solidFill>
                <a:srgbClr val="000000"/>
              </a:solidFill>
              <a:effectLst/>
              <a:latin typeface="YagutNormalPS"/>
              <a:ea typeface="YagutNormalPS"/>
              <a:cs typeface="B Nazanin" panose="00000400000000000000" pitchFamily="2" charset="-78"/>
            </a:endParaRPr>
          </a:p>
          <a:p>
            <a:pPr algn="just" rtl="1"/>
            <a:r>
              <a:rPr lang="ar-SA" sz="2400" dirty="0">
                <a:solidFill>
                  <a:srgbClr val="000000"/>
                </a:solidFill>
                <a:effectLst/>
                <a:latin typeface="YagutNormalPS"/>
                <a:ea typeface="YagutNormalPS"/>
                <a:cs typeface="B Nazanin" panose="00000400000000000000" pitchFamily="2" charset="-78"/>
              </a:rPr>
              <a:t> مالش به سمت جلو با کمک انگشت شست یا فشردن بافت بین دو شست یا فشردن عضلات مشت شده با شست از جمله مواردی هستند که با کمک شست انجام می‌شود</a:t>
            </a:r>
            <a:endParaRPr lang="en-US" sz="2400" dirty="0"/>
          </a:p>
        </p:txBody>
      </p:sp>
      <p:sp>
        <p:nvSpPr>
          <p:cNvPr id="5" name="Slide Number Placeholder 4">
            <a:extLst>
              <a:ext uri="{FF2B5EF4-FFF2-40B4-BE49-F238E27FC236}">
                <a16:creationId xmlns:a16="http://schemas.microsoft.com/office/drawing/2014/main" xmlns="" id="{2AA01276-4541-7B61-9E08-CDF62481F1EF}"/>
              </a:ext>
            </a:extLst>
          </p:cNvPr>
          <p:cNvSpPr>
            <a:spLocks noGrp="1"/>
          </p:cNvSpPr>
          <p:nvPr>
            <p:ph type="sldNum" sz="quarter" idx="12"/>
          </p:nvPr>
        </p:nvSpPr>
        <p:spPr/>
        <p:txBody>
          <a:bodyPr/>
          <a:lstStyle/>
          <a:p>
            <a:fld id="{294A09A9-5501-47C1-A89A-A340965A2BE2}" type="slidenum">
              <a:rPr lang="en-US" smtClean="0"/>
              <a:pPr/>
              <a:t>171</a:t>
            </a:fld>
            <a:endParaRPr lang="en-US" dirty="0"/>
          </a:p>
        </p:txBody>
      </p:sp>
      <p:pic>
        <p:nvPicPr>
          <p:cNvPr id="8" name="Picture 7">
            <a:extLst>
              <a:ext uri="{FF2B5EF4-FFF2-40B4-BE49-F238E27FC236}">
                <a16:creationId xmlns:a16="http://schemas.microsoft.com/office/drawing/2014/main" xmlns="" id="{A6328407-5C06-0946-6217-60681AA151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2131774"/>
            <a:ext cx="1193399" cy="1228357"/>
          </a:xfrm>
          <a:prstGeom prst="rect">
            <a:avLst/>
          </a:prstGeom>
          <a:noFill/>
        </p:spPr>
      </p:pic>
      <p:pic>
        <p:nvPicPr>
          <p:cNvPr id="9" name="Picture 8">
            <a:extLst>
              <a:ext uri="{FF2B5EF4-FFF2-40B4-BE49-F238E27FC236}">
                <a16:creationId xmlns:a16="http://schemas.microsoft.com/office/drawing/2014/main" xmlns="" id="{88B97529-5FB6-AE97-D194-CC3E8C413BB6}"/>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8531307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9F89E-21B8-7B07-2A6B-CE5A01BEDA8A}"/>
              </a:ext>
            </a:extLst>
          </p:cNvPr>
          <p:cNvSpPr>
            <a:spLocks noGrp="1"/>
          </p:cNvSpPr>
          <p:nvPr>
            <p:ph type="title"/>
          </p:nvPr>
        </p:nvSpPr>
        <p:spPr>
          <a:xfrm>
            <a:off x="450574" y="284176"/>
            <a:ext cx="10536425" cy="1508760"/>
          </a:xfrm>
        </p:spPr>
        <p:txBody>
          <a:bodyPr>
            <a:normAutofit fontScale="90000"/>
          </a:bodyPr>
          <a:lstStyle/>
          <a:p>
            <a:pPr algn="ctr" rtl="1"/>
            <a:r>
              <a:rPr kumimoji="0" lang="ar-SA"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مالش‌های عمقی‌تر:</a:t>
            </a:r>
            <a:r>
              <a:rPr kumimoji="0" lang="en-US"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en-US"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40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در ماساژ کلاسیک با عنوان ماساژ اصطکاکی برای اعمال فشار بر موضع </a:t>
            </a:r>
            <a:endParaRPr lang="en-US" dirty="0"/>
          </a:p>
        </p:txBody>
      </p:sp>
      <p:pic>
        <p:nvPicPr>
          <p:cNvPr id="6" name="Picture Placeholder 5">
            <a:extLst>
              <a:ext uri="{FF2B5EF4-FFF2-40B4-BE49-F238E27FC236}">
                <a16:creationId xmlns:a16="http://schemas.microsoft.com/office/drawing/2014/main" xmlns="" id="{A6227846-8E5F-1295-B6D9-4AE23F61F529}"/>
              </a:ext>
            </a:extLst>
          </p:cNvPr>
          <p:cNvPicPr>
            <a:picLocks noGrp="1" noChangeAspect="1"/>
          </p:cNvPicPr>
          <p:nvPr>
            <p:ph type="pic" idx="1"/>
          </p:nvPr>
        </p:nvPicPr>
        <p:blipFill>
          <a:blip r:embed="rId2"/>
          <a:srcRect l="2419" r="2419"/>
          <a:stretch>
            <a:fillRect/>
          </a:stretch>
        </p:blipFill>
        <p:spPr>
          <a:prstGeom prst="rect">
            <a:avLst/>
          </a:prstGeom>
        </p:spPr>
      </p:pic>
      <p:sp>
        <p:nvSpPr>
          <p:cNvPr id="4" name="Text Placeholder 3">
            <a:extLst>
              <a:ext uri="{FF2B5EF4-FFF2-40B4-BE49-F238E27FC236}">
                <a16:creationId xmlns:a16="http://schemas.microsoft.com/office/drawing/2014/main" xmlns="" id="{CAE547FF-AE31-A2C6-70F5-7E701D7E90DE}"/>
              </a:ext>
            </a:extLst>
          </p:cNvPr>
          <p:cNvSpPr>
            <a:spLocks noGrp="1"/>
          </p:cNvSpPr>
          <p:nvPr>
            <p:ph type="body" sz="half" idx="2"/>
          </p:nvPr>
        </p:nvSpPr>
        <p:spPr/>
        <p:txBody>
          <a:bodyPr>
            <a:normAutofit/>
          </a:bodyPr>
          <a:lstStyle/>
          <a:p>
            <a:pPr algn="r" rtl="1"/>
            <a:r>
              <a:rPr lang="ar-SA" sz="3200" dirty="0">
                <a:solidFill>
                  <a:srgbClr val="000000"/>
                </a:solidFill>
                <a:effectLst/>
                <a:latin typeface="YagutNormalPS"/>
                <a:ea typeface="YagutNormalPS"/>
                <a:cs typeface="B Nazanin" panose="00000400000000000000" pitchFamily="2" charset="-78"/>
              </a:rPr>
              <a:t>با انگشت اشاره؛</a:t>
            </a:r>
            <a:endParaRPr lang="en-US" sz="3200" dirty="0">
              <a:solidFill>
                <a:srgbClr val="000000"/>
              </a:solidFill>
              <a:effectLst/>
              <a:latin typeface="YagutNormalPS"/>
              <a:ea typeface="YagutNormalPS"/>
              <a:cs typeface="B Nazanin" panose="00000400000000000000" pitchFamily="2" charset="-78"/>
            </a:endParaRPr>
          </a:p>
          <a:p>
            <a:pPr algn="just" rtl="1"/>
            <a:r>
              <a:rPr lang="ar-SA" sz="3200" dirty="0">
                <a:solidFill>
                  <a:srgbClr val="000000"/>
                </a:solidFill>
                <a:effectLst/>
                <a:latin typeface="YagutNormalPS"/>
                <a:ea typeface="YagutNormalPS"/>
                <a:cs typeface="B Nazanin" panose="00000400000000000000" pitchFamily="2" charset="-78"/>
              </a:rPr>
              <a:t> حرکت آرام و ممتد عضلات دو طرف با حرکت فشاری رو به جلو انگشتان</a:t>
            </a:r>
            <a:endParaRPr lang="en-US" sz="3200" dirty="0"/>
          </a:p>
        </p:txBody>
      </p:sp>
      <p:sp>
        <p:nvSpPr>
          <p:cNvPr id="5" name="Slide Number Placeholder 4">
            <a:extLst>
              <a:ext uri="{FF2B5EF4-FFF2-40B4-BE49-F238E27FC236}">
                <a16:creationId xmlns:a16="http://schemas.microsoft.com/office/drawing/2014/main" xmlns="" id="{F66F2630-9CFE-B3DF-1F23-1AFA4589E872}"/>
              </a:ext>
            </a:extLst>
          </p:cNvPr>
          <p:cNvSpPr>
            <a:spLocks noGrp="1"/>
          </p:cNvSpPr>
          <p:nvPr>
            <p:ph type="sldNum" sz="quarter" idx="12"/>
          </p:nvPr>
        </p:nvSpPr>
        <p:spPr/>
        <p:txBody>
          <a:bodyPr/>
          <a:lstStyle/>
          <a:p>
            <a:fld id="{294A09A9-5501-47C1-A89A-A340965A2BE2}" type="slidenum">
              <a:rPr lang="en-US" smtClean="0"/>
              <a:pPr/>
              <a:t>172</a:t>
            </a:fld>
            <a:endParaRPr lang="en-US" dirty="0"/>
          </a:p>
        </p:txBody>
      </p:sp>
      <p:pic>
        <p:nvPicPr>
          <p:cNvPr id="7" name="Picture 6">
            <a:extLst>
              <a:ext uri="{FF2B5EF4-FFF2-40B4-BE49-F238E27FC236}">
                <a16:creationId xmlns:a16="http://schemas.microsoft.com/office/drawing/2014/main" xmlns="" id="{74D78D6B-86C8-79E7-C828-718226B26F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2017409"/>
            <a:ext cx="1193399" cy="1228357"/>
          </a:xfrm>
          <a:prstGeom prst="rect">
            <a:avLst/>
          </a:prstGeom>
          <a:noFill/>
        </p:spPr>
      </p:pic>
      <p:pic>
        <p:nvPicPr>
          <p:cNvPr id="8" name="Picture 7">
            <a:extLst>
              <a:ext uri="{FF2B5EF4-FFF2-40B4-BE49-F238E27FC236}">
                <a16:creationId xmlns:a16="http://schemas.microsoft.com/office/drawing/2014/main" xmlns="" id="{3A180483-AD04-735C-0342-B344C1B33E07}"/>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77246158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1B5A9-CD3D-10B1-9428-2629BF9EE190}"/>
              </a:ext>
            </a:extLst>
          </p:cNvPr>
          <p:cNvSpPr>
            <a:spLocks noGrp="1"/>
          </p:cNvSpPr>
          <p:nvPr>
            <p:ph type="title"/>
          </p:nvPr>
        </p:nvSpPr>
        <p:spPr>
          <a:xfrm>
            <a:off x="477078" y="284176"/>
            <a:ext cx="10509921" cy="1508760"/>
          </a:xfrm>
        </p:spPr>
        <p:txBody>
          <a:bodyPr>
            <a:normAutofit fontScale="90000"/>
          </a:bodyPr>
          <a:lstStyle/>
          <a:p>
            <a:pPr algn="ctr" rtl="1"/>
            <a:r>
              <a:rPr kumimoji="0" lang="ar-SA"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مالش‌های عمقی‌تر:</a:t>
            </a:r>
            <a:r>
              <a:rPr kumimoji="0" lang="en-US"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en-US" sz="40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40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در ماساژ کلاسیک با عنوان ماساژ اصطکاکی برای اعمال فشار بر موضع </a:t>
            </a:r>
            <a:endParaRPr lang="en-US" dirty="0"/>
          </a:p>
        </p:txBody>
      </p:sp>
      <p:pic>
        <p:nvPicPr>
          <p:cNvPr id="6" name="Picture Placeholder 5">
            <a:extLst>
              <a:ext uri="{FF2B5EF4-FFF2-40B4-BE49-F238E27FC236}">
                <a16:creationId xmlns:a16="http://schemas.microsoft.com/office/drawing/2014/main" xmlns="" id="{BB3AA4F2-9854-0CAD-8934-65B82C58FE0D}"/>
              </a:ext>
            </a:extLst>
          </p:cNvPr>
          <p:cNvPicPr>
            <a:picLocks noGrp="1" noChangeAspect="1"/>
          </p:cNvPicPr>
          <p:nvPr>
            <p:ph type="pic" idx="1"/>
          </p:nvPr>
        </p:nvPicPr>
        <p:blipFill>
          <a:blip r:embed="rId2"/>
          <a:srcRect l="8105" r="8105"/>
          <a:stretch>
            <a:fillRect/>
          </a:stretch>
        </p:blipFill>
        <p:spPr>
          <a:prstGeom prst="rect">
            <a:avLst/>
          </a:prstGeom>
        </p:spPr>
      </p:pic>
      <p:sp>
        <p:nvSpPr>
          <p:cNvPr id="4" name="Text Placeholder 3">
            <a:extLst>
              <a:ext uri="{FF2B5EF4-FFF2-40B4-BE49-F238E27FC236}">
                <a16:creationId xmlns:a16="http://schemas.microsoft.com/office/drawing/2014/main" xmlns="" id="{CBBFCE9A-5444-EA97-ACD1-34759C1B3FDB}"/>
              </a:ext>
            </a:extLst>
          </p:cNvPr>
          <p:cNvSpPr>
            <a:spLocks noGrp="1"/>
          </p:cNvSpPr>
          <p:nvPr>
            <p:ph type="body" sz="half" idx="2"/>
          </p:nvPr>
        </p:nvSpPr>
        <p:spPr/>
        <p:txBody>
          <a:bodyPr>
            <a:normAutofit/>
          </a:bodyPr>
          <a:lstStyle/>
          <a:p>
            <a:pPr algn="r" rtl="1"/>
            <a:r>
              <a:rPr lang="ar-SA" sz="3200" dirty="0">
                <a:solidFill>
                  <a:srgbClr val="000000"/>
                </a:solidFill>
                <a:effectLst/>
                <a:latin typeface="YagutNormalPS"/>
                <a:ea typeface="YagutNormalPS"/>
                <a:cs typeface="B Nazanin" panose="00000400000000000000" pitchFamily="2" charset="-78"/>
              </a:rPr>
              <a:t>انگشت کش؛</a:t>
            </a:r>
            <a:endParaRPr lang="en-US" sz="3200" dirty="0">
              <a:solidFill>
                <a:srgbClr val="000000"/>
              </a:solidFill>
              <a:effectLst/>
              <a:latin typeface="YagutNormalPS"/>
              <a:ea typeface="YagutNormalPS"/>
              <a:cs typeface="B Nazanin" panose="00000400000000000000" pitchFamily="2" charset="-78"/>
            </a:endParaRPr>
          </a:p>
          <a:p>
            <a:pPr algn="just" rtl="1"/>
            <a:r>
              <a:rPr lang="ar-SA" sz="3200" dirty="0">
                <a:solidFill>
                  <a:srgbClr val="000000"/>
                </a:solidFill>
                <a:effectLst/>
                <a:latin typeface="YagutNormalPS"/>
                <a:ea typeface="YagutNormalPS"/>
                <a:cs typeface="B Nazanin" panose="00000400000000000000" pitchFamily="2" charset="-78"/>
              </a:rPr>
              <a:t> کشیدن خطوطی بر سطح با کمک نوک انگشت شست و اشاره.</a:t>
            </a:r>
            <a:endParaRPr lang="en-US" sz="3200" dirty="0"/>
          </a:p>
        </p:txBody>
      </p:sp>
      <p:sp>
        <p:nvSpPr>
          <p:cNvPr id="5" name="Slide Number Placeholder 4">
            <a:extLst>
              <a:ext uri="{FF2B5EF4-FFF2-40B4-BE49-F238E27FC236}">
                <a16:creationId xmlns:a16="http://schemas.microsoft.com/office/drawing/2014/main" xmlns="" id="{0B71EB23-8632-0214-2790-601DE2AA88E5}"/>
              </a:ext>
            </a:extLst>
          </p:cNvPr>
          <p:cNvSpPr>
            <a:spLocks noGrp="1"/>
          </p:cNvSpPr>
          <p:nvPr>
            <p:ph type="sldNum" sz="quarter" idx="12"/>
          </p:nvPr>
        </p:nvSpPr>
        <p:spPr/>
        <p:txBody>
          <a:bodyPr/>
          <a:lstStyle/>
          <a:p>
            <a:fld id="{294A09A9-5501-47C1-A89A-A340965A2BE2}" type="slidenum">
              <a:rPr lang="en-US" smtClean="0"/>
              <a:pPr/>
              <a:t>173</a:t>
            </a:fld>
            <a:endParaRPr lang="en-US" dirty="0"/>
          </a:p>
        </p:txBody>
      </p:sp>
      <p:pic>
        <p:nvPicPr>
          <p:cNvPr id="7" name="Picture 6">
            <a:extLst>
              <a:ext uri="{FF2B5EF4-FFF2-40B4-BE49-F238E27FC236}">
                <a16:creationId xmlns:a16="http://schemas.microsoft.com/office/drawing/2014/main" xmlns="" id="{FBFB6C21-B26C-731F-FFB5-1D69B4072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8" name="Picture 7">
            <a:extLst>
              <a:ext uri="{FF2B5EF4-FFF2-40B4-BE49-F238E27FC236}">
                <a16:creationId xmlns:a16="http://schemas.microsoft.com/office/drawing/2014/main" xmlns="" id="{1151A3D2-BC52-8F9F-0269-A15100D302DC}"/>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5304150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2F8341-CB79-21B0-54C9-92C3B12ED34B}"/>
              </a:ext>
            </a:extLst>
          </p:cNvPr>
          <p:cNvSpPr>
            <a:spLocks noGrp="1"/>
          </p:cNvSpPr>
          <p:nvPr>
            <p:ph type="title"/>
          </p:nvPr>
        </p:nvSpPr>
        <p:spPr>
          <a:xfrm>
            <a:off x="530087" y="284176"/>
            <a:ext cx="10456912" cy="1508760"/>
          </a:xfrm>
        </p:spPr>
        <p:txBody>
          <a:bodyPr>
            <a:normAutofit/>
          </a:bodyPr>
          <a:lstStyle/>
          <a:p>
            <a:pPr algn="ctr" rtl="1"/>
            <a:r>
              <a:rPr kumimoji="0" lang="ar-SA"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مالش‌های عمقی‌تر:</a:t>
            </a:r>
            <a:r>
              <a:rPr kumimoji="0" lang="en-US"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en-US"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36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در ماساژ کلاسیک با عنوان ماساژ اصطکاکی برای اعمال فشار بر موضع </a:t>
            </a:r>
            <a:endParaRPr lang="en-US" dirty="0"/>
          </a:p>
        </p:txBody>
      </p:sp>
      <p:pic>
        <p:nvPicPr>
          <p:cNvPr id="13" name="Picture Placeholder 12">
            <a:extLst>
              <a:ext uri="{FF2B5EF4-FFF2-40B4-BE49-F238E27FC236}">
                <a16:creationId xmlns:a16="http://schemas.microsoft.com/office/drawing/2014/main" xmlns="" id="{2C5A6721-ED99-A520-15DF-C5A1FCF760C1}"/>
              </a:ext>
            </a:extLst>
          </p:cNvPr>
          <p:cNvPicPr>
            <a:picLocks noGrp="1" noChangeAspect="1"/>
          </p:cNvPicPr>
          <p:nvPr>
            <p:ph type="pic" idx="1"/>
          </p:nvPr>
        </p:nvPicPr>
        <p:blipFill>
          <a:blip r:embed="rId2"/>
          <a:srcRect t="17915" b="17915"/>
          <a:stretch>
            <a:fillRect/>
          </a:stretch>
        </p:blipFill>
        <p:spPr/>
      </p:pic>
      <p:sp>
        <p:nvSpPr>
          <p:cNvPr id="4" name="Text Placeholder 3">
            <a:extLst>
              <a:ext uri="{FF2B5EF4-FFF2-40B4-BE49-F238E27FC236}">
                <a16:creationId xmlns:a16="http://schemas.microsoft.com/office/drawing/2014/main" xmlns="" id="{AEC12A91-B2EF-0F77-6B49-A0BDC7B8E4E5}"/>
              </a:ext>
            </a:extLst>
          </p:cNvPr>
          <p:cNvSpPr>
            <a:spLocks noGrp="1"/>
          </p:cNvSpPr>
          <p:nvPr>
            <p:ph type="body" sz="half" idx="2"/>
          </p:nvPr>
        </p:nvSpPr>
        <p:spPr/>
        <p:txBody>
          <a:bodyPr>
            <a:normAutofit/>
          </a:bodyPr>
          <a:lstStyle/>
          <a:p>
            <a:pPr algn="r" rtl="1"/>
            <a:r>
              <a:rPr lang="ar-SA" sz="3200" dirty="0">
                <a:solidFill>
                  <a:srgbClr val="000000"/>
                </a:solidFill>
                <a:effectLst/>
                <a:latin typeface="YagutNormalPS"/>
                <a:ea typeface="YagutNormalPS"/>
                <a:cs typeface="B Nazanin" panose="00000400000000000000" pitchFamily="2" charset="-78"/>
              </a:rPr>
              <a:t>با پا؛</a:t>
            </a:r>
            <a:endParaRPr lang="en-US" sz="3200" dirty="0">
              <a:solidFill>
                <a:srgbClr val="000000"/>
              </a:solidFill>
              <a:effectLst/>
              <a:latin typeface="YagutNormalPS"/>
              <a:ea typeface="YagutNormalPS"/>
              <a:cs typeface="B Nazanin" panose="00000400000000000000" pitchFamily="2" charset="-78"/>
            </a:endParaRPr>
          </a:p>
          <a:p>
            <a:pPr algn="just" rtl="1"/>
            <a:r>
              <a:rPr lang="ar-SA" sz="3200" dirty="0">
                <a:solidFill>
                  <a:srgbClr val="000000"/>
                </a:solidFill>
                <a:effectLst/>
                <a:latin typeface="YagutNormalPS"/>
                <a:ea typeface="YagutNormalPS"/>
                <a:cs typeface="B Nazanin" panose="00000400000000000000" pitchFamily="2" charset="-78"/>
              </a:rPr>
              <a:t> در افراد عضلانی نواحی مثل پشت ران با ایستادن بر روی ران فشرده می‌شود.</a:t>
            </a:r>
            <a:endParaRPr lang="en-US" sz="3200" dirty="0"/>
          </a:p>
        </p:txBody>
      </p:sp>
      <p:sp>
        <p:nvSpPr>
          <p:cNvPr id="5" name="Slide Number Placeholder 4">
            <a:extLst>
              <a:ext uri="{FF2B5EF4-FFF2-40B4-BE49-F238E27FC236}">
                <a16:creationId xmlns:a16="http://schemas.microsoft.com/office/drawing/2014/main" xmlns="" id="{4405EC1D-0A1A-5806-1B74-7ECCAAB3E5C7}"/>
              </a:ext>
            </a:extLst>
          </p:cNvPr>
          <p:cNvSpPr>
            <a:spLocks noGrp="1"/>
          </p:cNvSpPr>
          <p:nvPr>
            <p:ph type="sldNum" sz="quarter" idx="12"/>
          </p:nvPr>
        </p:nvSpPr>
        <p:spPr/>
        <p:txBody>
          <a:bodyPr/>
          <a:lstStyle/>
          <a:p>
            <a:fld id="{294A09A9-5501-47C1-A89A-A340965A2BE2}" type="slidenum">
              <a:rPr lang="en-US" smtClean="0"/>
              <a:pPr/>
              <a:t>174</a:t>
            </a:fld>
            <a:endParaRPr lang="en-US" dirty="0"/>
          </a:p>
        </p:txBody>
      </p:sp>
      <p:pic>
        <p:nvPicPr>
          <p:cNvPr id="14" name="Picture 13">
            <a:extLst>
              <a:ext uri="{FF2B5EF4-FFF2-40B4-BE49-F238E27FC236}">
                <a16:creationId xmlns:a16="http://schemas.microsoft.com/office/drawing/2014/main" xmlns="" id="{9C3A30DF-53E4-9944-6B6B-5E27DCDE6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15" name="Picture 14">
            <a:extLst>
              <a:ext uri="{FF2B5EF4-FFF2-40B4-BE49-F238E27FC236}">
                <a16:creationId xmlns:a16="http://schemas.microsoft.com/office/drawing/2014/main" xmlns="" id="{60DD73F6-B8D9-B458-9A7D-C3EA0E38F1F1}"/>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2224728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95EF9-BF2C-E69C-94F4-D236556A010F}"/>
              </a:ext>
            </a:extLst>
          </p:cNvPr>
          <p:cNvSpPr>
            <a:spLocks noGrp="1"/>
          </p:cNvSpPr>
          <p:nvPr>
            <p:ph type="title"/>
          </p:nvPr>
        </p:nvSpPr>
        <p:spPr/>
        <p:txBody>
          <a:bodyPr>
            <a:normAutofit/>
          </a:bodyPr>
          <a:lstStyle/>
          <a:p>
            <a:pPr algn="ctr" rtl="1"/>
            <a:r>
              <a:rPr kumimoji="0" lang="ar-SA" sz="3200" b="1" i="0" u="none" strike="noStrike" kern="1200" cap="none" spc="0" normalizeH="0" baseline="0" noProof="0" dirty="0">
                <a:ln>
                  <a:noFill/>
                </a:ln>
                <a:solidFill>
                  <a:srgbClr val="000000"/>
                </a:solidFill>
                <a:effectLst/>
                <a:uLnTx/>
                <a:uFillTx/>
                <a:latin typeface="YagutNormalPS"/>
                <a:ea typeface="YagutNormalPS"/>
                <a:cs typeface="B Nazanin" panose="00000400000000000000" pitchFamily="2" charset="-78"/>
              </a:rPr>
              <a:t>فن گرفتن یا مشت کردن:</a:t>
            </a:r>
            <a:endParaRPr lang="en-US" sz="3200" dirty="0"/>
          </a:p>
        </p:txBody>
      </p:sp>
      <p:pic>
        <p:nvPicPr>
          <p:cNvPr id="7" name="Picture Placeholder 6">
            <a:extLst>
              <a:ext uri="{FF2B5EF4-FFF2-40B4-BE49-F238E27FC236}">
                <a16:creationId xmlns:a16="http://schemas.microsoft.com/office/drawing/2014/main" xmlns="" id="{6188523F-13F7-F5BE-12E4-8890AFECA68D}"/>
              </a:ext>
            </a:extLst>
          </p:cNvPr>
          <p:cNvPicPr>
            <a:picLocks noGrp="1" noChangeAspect="1"/>
          </p:cNvPicPr>
          <p:nvPr>
            <p:ph type="pic" idx="1"/>
          </p:nvPr>
        </p:nvPicPr>
        <p:blipFill>
          <a:blip r:embed="rId2"/>
          <a:srcRect l="1847" r="1847"/>
          <a:stretch>
            <a:fillRect/>
          </a:stretch>
        </p:blipFill>
        <p:spPr>
          <a:xfrm>
            <a:off x="1417981" y="2415787"/>
            <a:ext cx="3659191" cy="2964596"/>
          </a:xfrm>
          <a:prstGeom prst="rect">
            <a:avLst/>
          </a:prstGeom>
        </p:spPr>
      </p:pic>
      <p:sp>
        <p:nvSpPr>
          <p:cNvPr id="4" name="Text Placeholder 3">
            <a:extLst>
              <a:ext uri="{FF2B5EF4-FFF2-40B4-BE49-F238E27FC236}">
                <a16:creationId xmlns:a16="http://schemas.microsoft.com/office/drawing/2014/main" xmlns="" id="{4034406B-41EB-8B5B-AFA1-7C256B57ED25}"/>
              </a:ext>
            </a:extLst>
          </p:cNvPr>
          <p:cNvSpPr>
            <a:spLocks noGrp="1"/>
          </p:cNvSpPr>
          <p:nvPr>
            <p:ph type="body" sz="half" idx="2"/>
          </p:nvPr>
        </p:nvSpPr>
        <p:spPr>
          <a:xfrm>
            <a:off x="7790687" y="2150621"/>
            <a:ext cx="3553173" cy="3574318"/>
          </a:xfrm>
        </p:spPr>
        <p:txBody>
          <a:bodyPr>
            <a:noAutofit/>
          </a:bodyPr>
          <a:lstStyle/>
          <a:p>
            <a:pPr marL="0" marR="0" algn="just" rtl="1">
              <a:lnSpc>
                <a:spcPct val="107000"/>
              </a:lnSpc>
              <a:spcBef>
                <a:spcPts val="0"/>
              </a:spcBef>
              <a:spcAft>
                <a:spcPts val="0"/>
              </a:spcAft>
            </a:pPr>
            <a:r>
              <a:rPr lang="ar-SA" sz="2800" dirty="0">
                <a:solidFill>
                  <a:srgbClr val="000000"/>
                </a:solidFill>
                <a:effectLst/>
                <a:latin typeface="YagutNormalPS"/>
                <a:ea typeface="YagutNormalPS"/>
                <a:cs typeface="B Nazanin" panose="00000400000000000000" pitchFamily="2" charset="-78"/>
              </a:rPr>
              <a:t>گرفتن بافت بین کف دست و انگشتان یا بین انگشت شست و اشاره (مشت انگشتی) که در ماساژ کلاسیک با عنوان ورز دادن</a:t>
            </a:r>
            <a:r>
              <a:rPr lang="ar-SA" sz="28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با هدف فشردن و حرکت دادن عمقی بافت‌ها </a:t>
            </a:r>
            <a:r>
              <a:rPr lang="ar-SA" sz="2800" dirty="0">
                <a:solidFill>
                  <a:srgbClr val="000000"/>
                </a:solidFill>
                <a:effectLst/>
                <a:latin typeface="YagutNormalPS"/>
                <a:ea typeface="YagutNormalPS"/>
                <a:cs typeface="B Nazanin" panose="00000400000000000000" pitchFamily="2" charset="-78"/>
              </a:rPr>
              <a:t>از آن یاد می‌شود.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5" name="Slide Number Placeholder 4">
            <a:extLst>
              <a:ext uri="{FF2B5EF4-FFF2-40B4-BE49-F238E27FC236}">
                <a16:creationId xmlns:a16="http://schemas.microsoft.com/office/drawing/2014/main" xmlns="" id="{2B007338-A25F-508C-64C1-B656D7B81C31}"/>
              </a:ext>
            </a:extLst>
          </p:cNvPr>
          <p:cNvSpPr>
            <a:spLocks noGrp="1"/>
          </p:cNvSpPr>
          <p:nvPr>
            <p:ph type="sldNum" sz="quarter" idx="12"/>
          </p:nvPr>
        </p:nvSpPr>
        <p:spPr/>
        <p:txBody>
          <a:bodyPr/>
          <a:lstStyle/>
          <a:p>
            <a:fld id="{294A09A9-5501-47C1-A89A-A340965A2BE2}" type="slidenum">
              <a:rPr lang="en-US" smtClean="0"/>
              <a:pPr/>
              <a:t>175</a:t>
            </a:fld>
            <a:endParaRPr lang="en-US" dirty="0"/>
          </a:p>
        </p:txBody>
      </p:sp>
      <p:pic>
        <p:nvPicPr>
          <p:cNvPr id="6" name="Picture 5">
            <a:extLst>
              <a:ext uri="{FF2B5EF4-FFF2-40B4-BE49-F238E27FC236}">
                <a16:creationId xmlns:a16="http://schemas.microsoft.com/office/drawing/2014/main" xmlns="" id="{619F26A1-AAA1-7F7D-64D7-FD157454A440}"/>
              </a:ext>
            </a:extLst>
          </p:cNvPr>
          <p:cNvPicPr>
            <a:picLocks noChangeAspect="1"/>
          </p:cNvPicPr>
          <p:nvPr/>
        </p:nvPicPr>
        <p:blipFill>
          <a:blip r:embed="rId3"/>
          <a:stretch>
            <a:fillRect/>
          </a:stretch>
        </p:blipFill>
        <p:spPr>
          <a:xfrm>
            <a:off x="4312455" y="2415787"/>
            <a:ext cx="3444015" cy="2964596"/>
          </a:xfrm>
          <a:prstGeom prst="rect">
            <a:avLst/>
          </a:prstGeom>
        </p:spPr>
      </p:pic>
      <p:pic>
        <p:nvPicPr>
          <p:cNvPr id="8" name="Picture 7">
            <a:extLst>
              <a:ext uri="{FF2B5EF4-FFF2-40B4-BE49-F238E27FC236}">
                <a16:creationId xmlns:a16="http://schemas.microsoft.com/office/drawing/2014/main" xmlns="" id="{1EDFC195-63E9-C5C8-614F-1E0A6CBEBA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F2F8E33D-0FE0-C7BB-94C2-4E620A85009D}"/>
              </a:ext>
            </a:extLst>
          </p:cNvPr>
          <p:cNvPicPr>
            <a:picLocks noChangeAspect="1"/>
          </p:cNvPicPr>
          <p:nvPr/>
        </p:nvPicPr>
        <p:blipFill>
          <a:blip r:embed="rId5"/>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30620374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6E3540-7A48-B7C1-59F1-71CBE5ABF5BF}"/>
              </a:ext>
            </a:extLst>
          </p:cNvPr>
          <p:cNvSpPr>
            <a:spLocks noGrp="1"/>
          </p:cNvSpPr>
          <p:nvPr>
            <p:ph type="title"/>
          </p:nvPr>
        </p:nvSpPr>
        <p:spPr/>
        <p:txBody>
          <a:bodyPr>
            <a:normAutofit/>
          </a:bodyPr>
          <a:lstStyle/>
          <a:p>
            <a:pPr algn="ctr"/>
            <a:r>
              <a:rPr kumimoji="0" lang="ar-SA" sz="3600" b="1" i="0" u="none" strike="noStrike" kern="1200" cap="none" spc="0" normalizeH="0" baseline="0" noProof="0" dirty="0">
                <a:ln>
                  <a:noFill/>
                </a:ln>
                <a:solidFill>
                  <a:srgbClr val="000000"/>
                </a:solidFill>
                <a:effectLst/>
                <a:uLnTx/>
                <a:uFillTx/>
                <a:latin typeface="YagutNormalPS"/>
                <a:ea typeface="YagutNormalPS"/>
                <a:cs typeface="B Nazanin" panose="00000400000000000000" pitchFamily="2" charset="-78"/>
              </a:rPr>
              <a:t>ضربه‌ای یا کاردی:</a:t>
            </a:r>
            <a:endParaRPr lang="en-US" sz="3600" dirty="0"/>
          </a:p>
        </p:txBody>
      </p:sp>
      <p:pic>
        <p:nvPicPr>
          <p:cNvPr id="7" name="Picture Placeholder 6">
            <a:extLst>
              <a:ext uri="{FF2B5EF4-FFF2-40B4-BE49-F238E27FC236}">
                <a16:creationId xmlns:a16="http://schemas.microsoft.com/office/drawing/2014/main" xmlns="" id="{864CDBF4-28D8-6012-F87E-680581776209}"/>
              </a:ext>
            </a:extLst>
          </p:cNvPr>
          <p:cNvPicPr>
            <a:picLocks noGrp="1" noChangeAspect="1"/>
          </p:cNvPicPr>
          <p:nvPr>
            <p:ph type="pic" idx="1"/>
          </p:nvPr>
        </p:nvPicPr>
        <p:blipFill>
          <a:blip r:embed="rId2"/>
          <a:srcRect l="6068" r="6068"/>
          <a:stretch>
            <a:fillRect/>
          </a:stretch>
        </p:blipFill>
        <p:spPr>
          <a:prstGeom prst="rect">
            <a:avLst/>
          </a:prstGeom>
        </p:spPr>
      </p:pic>
      <p:sp>
        <p:nvSpPr>
          <p:cNvPr id="4" name="Text Placeholder 3">
            <a:extLst>
              <a:ext uri="{FF2B5EF4-FFF2-40B4-BE49-F238E27FC236}">
                <a16:creationId xmlns:a16="http://schemas.microsoft.com/office/drawing/2014/main" xmlns="" id="{E535DA52-A547-94CB-679A-661C791C1B35}"/>
              </a:ext>
            </a:extLst>
          </p:cNvPr>
          <p:cNvSpPr>
            <a:spLocks noGrp="1"/>
          </p:cNvSpPr>
          <p:nvPr>
            <p:ph type="body" sz="half" idx="2"/>
          </p:nvPr>
        </p:nvSpPr>
        <p:spPr>
          <a:xfrm>
            <a:off x="7790688" y="2150621"/>
            <a:ext cx="3632686" cy="3429000"/>
          </a:xfrm>
        </p:spPr>
        <p:txBody>
          <a:bodyPr>
            <a:noAutofit/>
          </a:bodyPr>
          <a:lstStyle/>
          <a:p>
            <a:pPr marL="0" marR="0" algn="just" rtl="1">
              <a:spcBef>
                <a:spcPts val="0"/>
              </a:spcBef>
              <a:spcAft>
                <a:spcPts val="0"/>
              </a:spcAft>
            </a:pPr>
            <a:r>
              <a:rPr lang="ar-SA" sz="2800" dirty="0">
                <a:solidFill>
                  <a:srgbClr val="000000"/>
                </a:solidFill>
                <a:effectLst/>
                <a:latin typeface="YagutNormalPS"/>
                <a:ea typeface="YagutNormalPS"/>
                <a:cs typeface="B Nazanin" panose="00000400000000000000" pitchFamily="2" charset="-78"/>
              </a:rPr>
              <a:t>ایراد ضربات ممتد با لبه داخلی دست که در ماساژ کلاسیک بسته به اینکه با کدام قسمت دست انجام شود به اسامی مختلفی نام‌گذاری و با هدف تحریک سیستم عصبی و آزاد سازی تجمع لنفاوی در پشت انجام می‌شوند</a:t>
            </a:r>
            <a:r>
              <a:rPr lang="en-US" sz="2800" dirty="0">
                <a:effectLst/>
              </a:rPr>
              <a:t> </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800" dirty="0"/>
          </a:p>
        </p:txBody>
      </p:sp>
      <p:sp>
        <p:nvSpPr>
          <p:cNvPr id="5" name="Slide Number Placeholder 4">
            <a:extLst>
              <a:ext uri="{FF2B5EF4-FFF2-40B4-BE49-F238E27FC236}">
                <a16:creationId xmlns:a16="http://schemas.microsoft.com/office/drawing/2014/main" xmlns="" id="{64616076-9272-4078-3F6B-88B8504C4328}"/>
              </a:ext>
            </a:extLst>
          </p:cNvPr>
          <p:cNvSpPr>
            <a:spLocks noGrp="1"/>
          </p:cNvSpPr>
          <p:nvPr>
            <p:ph type="sldNum" sz="quarter" idx="12"/>
          </p:nvPr>
        </p:nvSpPr>
        <p:spPr/>
        <p:txBody>
          <a:bodyPr/>
          <a:lstStyle/>
          <a:p>
            <a:fld id="{294A09A9-5501-47C1-A89A-A340965A2BE2}" type="slidenum">
              <a:rPr lang="en-US" smtClean="0"/>
              <a:pPr/>
              <a:t>176</a:t>
            </a:fld>
            <a:endParaRPr lang="en-US" dirty="0"/>
          </a:p>
        </p:txBody>
      </p:sp>
      <p:pic>
        <p:nvPicPr>
          <p:cNvPr id="8" name="Picture 7">
            <a:extLst>
              <a:ext uri="{FF2B5EF4-FFF2-40B4-BE49-F238E27FC236}">
                <a16:creationId xmlns:a16="http://schemas.microsoft.com/office/drawing/2014/main" xmlns="" id="{A85C689C-9D45-6E1D-E266-583C88D47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483268FF-E78E-4B4F-99C2-5880A56AC374}"/>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29761962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5878B-72A0-0AD7-986B-1374A2A32234}"/>
              </a:ext>
            </a:extLst>
          </p:cNvPr>
          <p:cNvSpPr>
            <a:spLocks noGrp="1"/>
          </p:cNvSpPr>
          <p:nvPr>
            <p:ph type="title"/>
          </p:nvPr>
        </p:nvSpPr>
        <p:spPr/>
        <p:txBody>
          <a:bodyPr>
            <a:normAutofit/>
          </a:bodyPr>
          <a:lstStyle/>
          <a:p>
            <a:pPr algn="ctr" rtl="1"/>
            <a:r>
              <a:rPr kumimoji="0" lang="ar-SA" b="1" i="0" u="none" strike="noStrike" kern="1200" cap="none" spc="0" normalizeH="0" baseline="0" noProof="0" dirty="0">
                <a:ln>
                  <a:noFill/>
                </a:ln>
                <a:solidFill>
                  <a:srgbClr val="000000"/>
                </a:solidFill>
                <a:effectLst/>
                <a:uLnTx/>
                <a:uFillTx/>
                <a:latin typeface="YagutNormalPS"/>
                <a:ea typeface="YagutNormalPS"/>
                <a:cs typeface="B Nazanin" panose="00000400000000000000" pitchFamily="2" charset="-78"/>
              </a:rPr>
              <a:t>مالش دورانی:</a:t>
            </a:r>
            <a:endParaRPr lang="en-US" dirty="0"/>
          </a:p>
        </p:txBody>
      </p:sp>
      <p:pic>
        <p:nvPicPr>
          <p:cNvPr id="6" name="Picture Placeholder 5">
            <a:extLst>
              <a:ext uri="{FF2B5EF4-FFF2-40B4-BE49-F238E27FC236}">
                <a16:creationId xmlns:a16="http://schemas.microsoft.com/office/drawing/2014/main" xmlns="" id="{516FF1A8-59DA-DFBA-1EB3-2AC15FFD7C43}"/>
              </a:ext>
            </a:extLst>
          </p:cNvPr>
          <p:cNvPicPr>
            <a:picLocks noGrp="1" noChangeAspect="1"/>
          </p:cNvPicPr>
          <p:nvPr>
            <p:ph type="pic" idx="1"/>
          </p:nvPr>
        </p:nvPicPr>
        <p:blipFill>
          <a:blip r:embed="rId2"/>
          <a:srcRect l="1914" r="1914"/>
          <a:stretch>
            <a:fillRect/>
          </a:stretch>
        </p:blipFill>
        <p:spPr>
          <a:prstGeom prst="rect">
            <a:avLst/>
          </a:prstGeom>
        </p:spPr>
      </p:pic>
      <p:sp>
        <p:nvSpPr>
          <p:cNvPr id="4" name="Text Placeholder 3">
            <a:extLst>
              <a:ext uri="{FF2B5EF4-FFF2-40B4-BE49-F238E27FC236}">
                <a16:creationId xmlns:a16="http://schemas.microsoft.com/office/drawing/2014/main" xmlns="" id="{101FB572-FC1F-A3FB-00FF-FCCB67932F8F}"/>
              </a:ext>
            </a:extLst>
          </p:cNvPr>
          <p:cNvSpPr>
            <a:spLocks noGrp="1"/>
          </p:cNvSpPr>
          <p:nvPr>
            <p:ph type="body" sz="half" idx="2"/>
          </p:nvPr>
        </p:nvSpPr>
        <p:spPr/>
        <p:txBody>
          <a:bodyPr>
            <a:normAutofit/>
          </a:bodyPr>
          <a:lstStyle/>
          <a:p>
            <a:pPr marL="0" marR="0" algn="just" rtl="1">
              <a:spcBef>
                <a:spcPts val="0"/>
              </a:spcBef>
              <a:spcAft>
                <a:spcPts val="0"/>
              </a:spcAft>
            </a:pPr>
            <a:r>
              <a:rPr lang="ar-SA" sz="2800" dirty="0">
                <a:solidFill>
                  <a:srgbClr val="000000"/>
                </a:solidFill>
                <a:effectLst/>
                <a:latin typeface="YagutNormalPS"/>
                <a:ea typeface="YagutNormalPS"/>
                <a:cs typeface="B Nazanin" panose="00000400000000000000" pitchFamily="2" charset="-78"/>
              </a:rPr>
              <a:t>ماساژ با اعمال نیروی عمود به صورت دورانی با کف دست، نوک انگشت، یا سطح داخلی ساعد که در ماساژ کلاسیک در دسته حرکت لرزشی قرار می‌گیرد</a:t>
            </a:r>
            <a:r>
              <a:rPr lang="en-US" sz="2800" dirty="0">
                <a:effectLst/>
              </a:rPr>
              <a:t> </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800" dirty="0"/>
          </a:p>
        </p:txBody>
      </p:sp>
      <p:sp>
        <p:nvSpPr>
          <p:cNvPr id="5" name="Slide Number Placeholder 4">
            <a:extLst>
              <a:ext uri="{FF2B5EF4-FFF2-40B4-BE49-F238E27FC236}">
                <a16:creationId xmlns:a16="http://schemas.microsoft.com/office/drawing/2014/main" xmlns="" id="{989DF838-953D-D0AD-FB2B-5F6DA8266E14}"/>
              </a:ext>
            </a:extLst>
          </p:cNvPr>
          <p:cNvSpPr>
            <a:spLocks noGrp="1"/>
          </p:cNvSpPr>
          <p:nvPr>
            <p:ph type="sldNum" sz="quarter" idx="12"/>
          </p:nvPr>
        </p:nvSpPr>
        <p:spPr/>
        <p:txBody>
          <a:bodyPr/>
          <a:lstStyle/>
          <a:p>
            <a:fld id="{294A09A9-5501-47C1-A89A-A340965A2BE2}" type="slidenum">
              <a:rPr lang="en-US" smtClean="0"/>
              <a:pPr/>
              <a:t>177</a:t>
            </a:fld>
            <a:endParaRPr lang="en-US" dirty="0"/>
          </a:p>
        </p:txBody>
      </p:sp>
      <p:pic>
        <p:nvPicPr>
          <p:cNvPr id="7" name="Picture 6">
            <a:extLst>
              <a:ext uri="{FF2B5EF4-FFF2-40B4-BE49-F238E27FC236}">
                <a16:creationId xmlns:a16="http://schemas.microsoft.com/office/drawing/2014/main" xmlns="" id="{FF9587FA-6A2A-53D3-1B0C-981F26981B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8" name="Picture 7">
            <a:extLst>
              <a:ext uri="{FF2B5EF4-FFF2-40B4-BE49-F238E27FC236}">
                <a16:creationId xmlns:a16="http://schemas.microsoft.com/office/drawing/2014/main" xmlns="" id="{A802063F-CC81-27EA-01E6-5D5A17090544}"/>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667503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BD36D0-6C03-D4D5-30EC-13B6FBC12E60}"/>
              </a:ext>
            </a:extLst>
          </p:cNvPr>
          <p:cNvSpPr>
            <a:spLocks noGrp="1"/>
          </p:cNvSpPr>
          <p:nvPr>
            <p:ph type="title"/>
          </p:nvPr>
        </p:nvSpPr>
        <p:spPr>
          <a:xfrm>
            <a:off x="159026" y="284176"/>
            <a:ext cx="11807687" cy="1508760"/>
          </a:xfrm>
        </p:spPr>
        <p:txBody>
          <a:bodyPr>
            <a:normAutofit/>
          </a:bodyPr>
          <a:lstStyle/>
          <a:p>
            <a:pPr algn="ctr" rtl="1"/>
            <a:r>
              <a:rPr lang="ar-SA" sz="4000" b="1" dirty="0">
                <a:solidFill>
                  <a:srgbClr val="000000"/>
                </a:solidFill>
                <a:effectLst/>
                <a:latin typeface="YagutNormalPS"/>
                <a:ea typeface="YagutNormalPS"/>
                <a:cs typeface="B Nazanin" panose="00000400000000000000" pitchFamily="2" charset="-78"/>
              </a:rPr>
              <a:t>حرکات کششی و پیچشی:</a:t>
            </a:r>
            <a:r>
              <a:rPr lang="fa-IR" sz="4000" b="1" dirty="0">
                <a:solidFill>
                  <a:srgbClr val="000000"/>
                </a:solidFill>
                <a:effectLst/>
                <a:latin typeface="YagutNormalPS"/>
                <a:ea typeface="YagutNormalPS"/>
                <a:cs typeface="B Nazanin" panose="00000400000000000000" pitchFamily="2" charset="-78"/>
              </a:rPr>
              <a:t/>
            </a:r>
            <a:br>
              <a:rPr lang="fa-IR" sz="4000" b="1" dirty="0">
                <a:solidFill>
                  <a:srgbClr val="000000"/>
                </a:solidFill>
                <a:effectLst/>
                <a:latin typeface="YagutNormalPS"/>
                <a:ea typeface="YagutNormalPS"/>
                <a:cs typeface="B Nazanin" panose="00000400000000000000" pitchFamily="2" charset="-78"/>
              </a:rPr>
            </a:br>
            <a:r>
              <a:rPr lang="ar-SA" sz="4000" dirty="0">
                <a:solidFill>
                  <a:srgbClr val="000000"/>
                </a:solidFill>
                <a:effectLst/>
                <a:latin typeface="YagutNormalPS"/>
                <a:ea typeface="YagutNormalPS"/>
                <a:cs typeface="B Nazanin" panose="00000400000000000000" pitchFamily="2" charset="-78"/>
              </a:rPr>
              <a:t> این حرکات مشابه تکنیک‌های ماساژ تایلندی و حرکات یوگا هستند</a:t>
            </a:r>
            <a:endParaRPr lang="en-US" dirty="0"/>
          </a:p>
        </p:txBody>
      </p:sp>
      <p:pic>
        <p:nvPicPr>
          <p:cNvPr id="7" name="Picture Placeholder 6">
            <a:extLst>
              <a:ext uri="{FF2B5EF4-FFF2-40B4-BE49-F238E27FC236}">
                <a16:creationId xmlns:a16="http://schemas.microsoft.com/office/drawing/2014/main" xmlns="" id="{886DAC28-83FD-75A1-0D74-D926A960E367}"/>
              </a:ext>
            </a:extLst>
          </p:cNvPr>
          <p:cNvPicPr>
            <a:picLocks noGrp="1" noChangeAspect="1"/>
          </p:cNvPicPr>
          <p:nvPr>
            <p:ph type="pic" idx="1"/>
          </p:nvPr>
        </p:nvPicPr>
        <p:blipFill>
          <a:blip r:embed="rId2"/>
          <a:srcRect t="20658" b="20658"/>
          <a:stretch>
            <a:fillRect/>
          </a:stretch>
        </p:blipFill>
        <p:spPr>
          <a:prstGeom prst="rect">
            <a:avLst/>
          </a:prstGeom>
        </p:spPr>
      </p:pic>
      <p:sp>
        <p:nvSpPr>
          <p:cNvPr id="4" name="Text Placeholder 3">
            <a:extLst>
              <a:ext uri="{FF2B5EF4-FFF2-40B4-BE49-F238E27FC236}">
                <a16:creationId xmlns:a16="http://schemas.microsoft.com/office/drawing/2014/main" xmlns="" id="{C5CBEEFC-42E4-C6D9-4E5F-121B29D61E5D}"/>
              </a:ext>
            </a:extLst>
          </p:cNvPr>
          <p:cNvSpPr>
            <a:spLocks noGrp="1"/>
          </p:cNvSpPr>
          <p:nvPr>
            <p:ph type="body" sz="half" idx="2"/>
          </p:nvPr>
        </p:nvSpPr>
        <p:spPr/>
        <p:txBody>
          <a:bodyPr>
            <a:normAutofit/>
          </a:bodyPr>
          <a:lstStyle/>
          <a:p>
            <a:pPr marL="0" marR="0" algn="just" rtl="1">
              <a:lnSpc>
                <a:spcPct val="107000"/>
              </a:lnSpc>
              <a:spcBef>
                <a:spcPts val="0"/>
              </a:spcBef>
              <a:spcAft>
                <a:spcPts val="0"/>
              </a:spcAft>
            </a:pPr>
            <a:r>
              <a:rPr lang="ar-SA" sz="3200" dirty="0">
                <a:solidFill>
                  <a:srgbClr val="000000"/>
                </a:solidFill>
                <a:effectLst/>
                <a:latin typeface="YagutNormalPS"/>
                <a:ea typeface="YagutNormalPS"/>
                <a:cs typeface="B Nazanin" panose="00000400000000000000" pitchFamily="2" charset="-78"/>
              </a:rPr>
              <a:t>برای پیچش کمر ماساژ دهنده باید ران سمت مقابل فرد را بی‌حرکت نگه دارد و شانه را چرخانده حدود 4 ثانیه نگه دارد.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
        <p:nvSpPr>
          <p:cNvPr id="5" name="Slide Number Placeholder 4">
            <a:extLst>
              <a:ext uri="{FF2B5EF4-FFF2-40B4-BE49-F238E27FC236}">
                <a16:creationId xmlns:a16="http://schemas.microsoft.com/office/drawing/2014/main" xmlns="" id="{38A9BAB1-5171-521A-5BD6-6589A1EFD742}"/>
              </a:ext>
            </a:extLst>
          </p:cNvPr>
          <p:cNvSpPr>
            <a:spLocks noGrp="1"/>
          </p:cNvSpPr>
          <p:nvPr>
            <p:ph type="sldNum" sz="quarter" idx="12"/>
          </p:nvPr>
        </p:nvSpPr>
        <p:spPr/>
        <p:txBody>
          <a:bodyPr/>
          <a:lstStyle/>
          <a:p>
            <a:fld id="{294A09A9-5501-47C1-A89A-A340965A2BE2}" type="slidenum">
              <a:rPr lang="en-US" smtClean="0"/>
              <a:pPr/>
              <a:t>178</a:t>
            </a:fld>
            <a:endParaRPr lang="en-US" dirty="0"/>
          </a:p>
        </p:txBody>
      </p:sp>
      <p:pic>
        <p:nvPicPr>
          <p:cNvPr id="8" name="Picture 7">
            <a:extLst>
              <a:ext uri="{FF2B5EF4-FFF2-40B4-BE49-F238E27FC236}">
                <a16:creationId xmlns:a16="http://schemas.microsoft.com/office/drawing/2014/main" xmlns="" id="{F2991AB9-F83A-4691-BCC1-28F9BF09A1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696ABE43-EE9A-B381-5BCB-311B139BA011}"/>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8655575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F3DB1-3BDA-856D-41C7-91BEB3D450F0}"/>
              </a:ext>
            </a:extLst>
          </p:cNvPr>
          <p:cNvSpPr>
            <a:spLocks noGrp="1"/>
          </p:cNvSpPr>
          <p:nvPr>
            <p:ph type="title"/>
          </p:nvPr>
        </p:nvSpPr>
        <p:spPr>
          <a:xfrm>
            <a:off x="0" y="284176"/>
            <a:ext cx="12019722" cy="1508760"/>
          </a:xfrm>
        </p:spPr>
        <p:txBody>
          <a:bodyPr>
            <a:normAutofit/>
          </a:bodyPr>
          <a:lstStyle/>
          <a:p>
            <a:pPr algn="ctr" rtl="1"/>
            <a:r>
              <a:rPr kumimoji="0" lang="ar-SA"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حرکات کششی و پیچشی:</a:t>
            </a:r>
            <a: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36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این حرکات مشابه تکنیک‌های ماساژ تایلندی و حرکات یوگا هستند</a:t>
            </a:r>
            <a:endParaRPr lang="en-US" dirty="0"/>
          </a:p>
        </p:txBody>
      </p:sp>
      <p:pic>
        <p:nvPicPr>
          <p:cNvPr id="6" name="Picture Placeholder 5">
            <a:extLst>
              <a:ext uri="{FF2B5EF4-FFF2-40B4-BE49-F238E27FC236}">
                <a16:creationId xmlns:a16="http://schemas.microsoft.com/office/drawing/2014/main" xmlns="" id="{63AEE27F-06E0-2A5E-6B7D-FF111D7D958B}"/>
              </a:ext>
            </a:extLst>
          </p:cNvPr>
          <p:cNvPicPr>
            <a:picLocks noGrp="1" noChangeAspect="1"/>
          </p:cNvPicPr>
          <p:nvPr>
            <p:ph type="pic" idx="1"/>
          </p:nvPr>
        </p:nvPicPr>
        <p:blipFill>
          <a:blip r:embed="rId2"/>
          <a:srcRect t="8137" b="8137"/>
          <a:stretch>
            <a:fillRect/>
          </a:stretch>
        </p:blipFill>
        <p:spPr>
          <a:prstGeom prst="rect">
            <a:avLst/>
          </a:prstGeom>
        </p:spPr>
      </p:pic>
      <p:sp>
        <p:nvSpPr>
          <p:cNvPr id="4" name="Text Placeholder 3">
            <a:extLst>
              <a:ext uri="{FF2B5EF4-FFF2-40B4-BE49-F238E27FC236}">
                <a16:creationId xmlns:a16="http://schemas.microsoft.com/office/drawing/2014/main" xmlns="" id="{BD67D3B2-E2BF-8B6D-A5EF-67C12B978EF5}"/>
              </a:ext>
            </a:extLst>
          </p:cNvPr>
          <p:cNvSpPr>
            <a:spLocks noGrp="1"/>
          </p:cNvSpPr>
          <p:nvPr>
            <p:ph type="body" sz="half" idx="2"/>
          </p:nvPr>
        </p:nvSpPr>
        <p:spPr/>
        <p:txBody>
          <a:bodyPr>
            <a:normAutofit/>
          </a:bodyPr>
          <a:lstStyle/>
          <a:p>
            <a:pPr algn="just" rtl="1"/>
            <a:r>
              <a:rPr lang="ar-SA" sz="2800" dirty="0">
                <a:solidFill>
                  <a:srgbClr val="000000"/>
                </a:solidFill>
                <a:effectLst/>
                <a:latin typeface="YagutNormalPS"/>
                <a:ea typeface="YagutNormalPS"/>
                <a:cs typeface="B Nazanin" panose="00000400000000000000" pitchFamily="2" charset="-78"/>
              </a:rPr>
              <a:t>در کشش پشت، ماساژ دهنده بر روی ران فرد می‌ایستد و با کشیدن دست‌ها به سمت عقب سینه فرد را از زمین بلند می‌کند یا به سمت چپ و راست می‌کشد و حدود 2 ثانیه نگه می‌دارد</a:t>
            </a:r>
            <a:endParaRPr lang="en-US" sz="2800" dirty="0"/>
          </a:p>
        </p:txBody>
      </p:sp>
      <p:sp>
        <p:nvSpPr>
          <p:cNvPr id="5" name="Slide Number Placeholder 4">
            <a:extLst>
              <a:ext uri="{FF2B5EF4-FFF2-40B4-BE49-F238E27FC236}">
                <a16:creationId xmlns:a16="http://schemas.microsoft.com/office/drawing/2014/main" xmlns="" id="{D27FBAC6-3B6C-4401-6C87-E3BC73FBDE02}"/>
              </a:ext>
            </a:extLst>
          </p:cNvPr>
          <p:cNvSpPr>
            <a:spLocks noGrp="1"/>
          </p:cNvSpPr>
          <p:nvPr>
            <p:ph type="sldNum" sz="quarter" idx="12"/>
          </p:nvPr>
        </p:nvSpPr>
        <p:spPr/>
        <p:txBody>
          <a:bodyPr/>
          <a:lstStyle/>
          <a:p>
            <a:fld id="{294A09A9-5501-47C1-A89A-A340965A2BE2}" type="slidenum">
              <a:rPr lang="en-US" smtClean="0"/>
              <a:pPr/>
              <a:t>179</a:t>
            </a:fld>
            <a:endParaRPr lang="en-US" dirty="0"/>
          </a:p>
        </p:txBody>
      </p:sp>
      <p:pic>
        <p:nvPicPr>
          <p:cNvPr id="7" name="Picture 6">
            <a:extLst>
              <a:ext uri="{FF2B5EF4-FFF2-40B4-BE49-F238E27FC236}">
                <a16:creationId xmlns:a16="http://schemas.microsoft.com/office/drawing/2014/main" xmlns="" id="{0EF33591-BCB7-1B30-42FA-19D0432102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8" name="Picture 7">
            <a:extLst>
              <a:ext uri="{FF2B5EF4-FFF2-40B4-BE49-F238E27FC236}">
                <a16:creationId xmlns:a16="http://schemas.microsoft.com/office/drawing/2014/main" xmlns="" id="{7C35CECA-6117-8BA6-8BA6-8E8DB138FC59}"/>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371483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239D6B-8C9B-9CBA-6DA4-80039165495C}"/>
              </a:ext>
            </a:extLst>
          </p:cNvPr>
          <p:cNvSpPr>
            <a:spLocks noGrp="1"/>
          </p:cNvSpPr>
          <p:nvPr>
            <p:ph type="title"/>
          </p:nvPr>
        </p:nvSpPr>
        <p:spPr>
          <a:xfrm>
            <a:off x="816691" y="2666657"/>
            <a:ext cx="8401624" cy="3689693"/>
          </a:xfrm>
        </p:spPr>
        <p:txBody>
          <a:bodyPr/>
          <a:lstStyle/>
          <a:p>
            <a:pPr algn="ctr" rtl="1"/>
            <a:r>
              <a:rPr lang="ar-SA" sz="6000" dirty="0">
                <a:solidFill>
                  <a:schemeClr val="tx1"/>
                </a:solidFill>
                <a:cs typeface="2  Nazanin" panose="00000400000000000000" pitchFamily="2" charset="-78"/>
              </a:rPr>
              <a:t> </a:t>
            </a:r>
            <a:r>
              <a:rPr lang="ar-SA" sz="6000" dirty="0">
                <a:solidFill>
                  <a:schemeClr val="tx1"/>
                </a:solidFill>
                <a:cs typeface="B Titr" panose="00000700000000000000" pitchFamily="2" charset="-78"/>
              </a:rPr>
              <a:t>از علم و شبه علم در فلسفه تا طب سنتی</a:t>
            </a:r>
            <a:r>
              <a:rPr lang="fa-IR" sz="6000" dirty="0">
                <a:solidFill>
                  <a:schemeClr val="tx1"/>
                </a:solidFill>
                <a:cs typeface="B Titr" panose="00000700000000000000" pitchFamily="2" charset="-78"/>
              </a:rPr>
              <a:t/>
            </a:r>
            <a:br>
              <a:rPr lang="fa-IR" sz="6000" dirty="0">
                <a:solidFill>
                  <a:schemeClr val="tx1"/>
                </a:solidFill>
                <a:cs typeface="B Titr" panose="00000700000000000000" pitchFamily="2" charset="-78"/>
              </a:rPr>
            </a:br>
            <a:r>
              <a:rPr lang="fa-IR" sz="6000" dirty="0">
                <a:solidFill>
                  <a:schemeClr val="tx1"/>
                </a:solidFill>
                <a:cs typeface="2  Nazanin" panose="00000400000000000000" pitchFamily="2" charset="-78"/>
              </a:rPr>
              <a:t/>
            </a:r>
            <a:br>
              <a:rPr lang="fa-IR" sz="6000" dirty="0">
                <a:solidFill>
                  <a:schemeClr val="tx1"/>
                </a:solidFill>
                <a:cs typeface="2  Nazanin" panose="00000400000000000000" pitchFamily="2" charset="-78"/>
              </a:rPr>
            </a:br>
            <a:r>
              <a:rPr lang="fa-IR" sz="6000" dirty="0">
                <a:solidFill>
                  <a:schemeClr val="tx1"/>
                </a:solidFill>
                <a:cs typeface="2  Nazanin" panose="00000400000000000000" pitchFamily="2" charset="-78"/>
              </a:rPr>
              <a:t/>
            </a:r>
            <a:br>
              <a:rPr lang="fa-IR" sz="6000" dirty="0">
                <a:solidFill>
                  <a:schemeClr val="tx1"/>
                </a:solidFill>
                <a:cs typeface="2  Nazanin" panose="00000400000000000000" pitchFamily="2" charset="-78"/>
              </a:rPr>
            </a:br>
            <a:r>
              <a:rPr lang="fa-IR" sz="3600" dirty="0">
                <a:solidFill>
                  <a:srgbClr val="FF0000"/>
                </a:solidFill>
                <a:cs typeface="B Nazanin" panose="00000400000000000000" pitchFamily="2" charset="-78"/>
              </a:rPr>
              <a:t>جهت مطالعه اختیاری در درس نامه به فصل 2 مراجعه کنید.</a:t>
            </a:r>
            <a:r>
              <a:rPr kumimoji="0" lang="fa-IR" sz="3600" b="1" i="0" u="none" strike="noStrike" kern="1200" cap="all" spc="0" normalizeH="0" baseline="0" noProof="0" dirty="0">
                <a:ln>
                  <a:noFill/>
                </a:ln>
                <a:solidFill>
                  <a:srgbClr val="FF0000"/>
                </a:solidFill>
                <a:effectLst/>
                <a:uLnTx/>
                <a:uFillTx/>
                <a:latin typeface="Corbel" panose="020B0503020204020204"/>
                <a:cs typeface="B Nazanin" panose="00000400000000000000" pitchFamily="2" charset="-78"/>
              </a:rPr>
              <a:t> مطالعه این فصل دارای نمره اضافی در آزمون است.</a:t>
            </a:r>
            <a:endParaRPr lang="en-US" sz="3600" dirty="0">
              <a:solidFill>
                <a:srgbClr val="FF0000"/>
              </a:solidFill>
              <a:cs typeface="B Nazanin" panose="00000400000000000000" pitchFamily="2" charset="-78"/>
            </a:endParaRPr>
          </a:p>
        </p:txBody>
      </p:sp>
      <p:sp>
        <p:nvSpPr>
          <p:cNvPr id="15" name="Slide Number Placeholder 14">
            <a:extLst>
              <a:ext uri="{FF2B5EF4-FFF2-40B4-BE49-F238E27FC236}">
                <a16:creationId xmlns:a16="http://schemas.microsoft.com/office/drawing/2014/main" xmlns="" id="{550833EC-0F8D-A509-13F0-1BF47F5ED021}"/>
              </a:ext>
            </a:extLst>
          </p:cNvPr>
          <p:cNvSpPr>
            <a:spLocks noGrp="1"/>
          </p:cNvSpPr>
          <p:nvPr>
            <p:ph type="sldNum" sz="quarter" idx="12"/>
          </p:nvPr>
        </p:nvSpPr>
        <p:spPr/>
        <p:txBody>
          <a:bodyPr/>
          <a:lstStyle/>
          <a:p>
            <a:fld id="{294A09A9-5501-47C1-A89A-A340965A2BE2}" type="slidenum">
              <a:rPr lang="en-US" smtClean="0"/>
              <a:pPr/>
              <a:t>18</a:t>
            </a:fld>
            <a:endParaRPr lang="en-US" dirty="0"/>
          </a:p>
        </p:txBody>
      </p:sp>
      <p:pic>
        <p:nvPicPr>
          <p:cNvPr id="3" name="Picture 2">
            <a:extLst>
              <a:ext uri="{FF2B5EF4-FFF2-40B4-BE49-F238E27FC236}">
                <a16:creationId xmlns:a16="http://schemas.microsoft.com/office/drawing/2014/main" xmlns="" id="{1FE9195A-56D1-E1B8-AA49-0EA1BE0CBD3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902427" y="5008723"/>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65F73A8C-1A6C-32E6-CA60-B5DB592BF5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44557"/>
            <a:ext cx="1193399" cy="1228357"/>
          </a:xfrm>
          <a:prstGeom prst="rect">
            <a:avLst/>
          </a:prstGeom>
          <a:noFill/>
        </p:spPr>
      </p:pic>
    </p:spTree>
    <p:extLst>
      <p:ext uri="{BB962C8B-B14F-4D97-AF65-F5344CB8AC3E}">
        <p14:creationId xmlns:p14="http://schemas.microsoft.com/office/powerpoint/2010/main" val="225833997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EC2CF-F999-2532-DE45-A69892B19480}"/>
              </a:ext>
            </a:extLst>
          </p:cNvPr>
          <p:cNvSpPr>
            <a:spLocks noGrp="1"/>
          </p:cNvSpPr>
          <p:nvPr>
            <p:ph type="title"/>
          </p:nvPr>
        </p:nvSpPr>
        <p:spPr>
          <a:xfrm>
            <a:off x="0" y="284176"/>
            <a:ext cx="12032974" cy="1508760"/>
          </a:xfrm>
        </p:spPr>
        <p:txBody>
          <a:bodyPr>
            <a:normAutofit/>
          </a:bodyPr>
          <a:lstStyle/>
          <a:p>
            <a:pPr algn="ctr" rtl="1"/>
            <a:r>
              <a:rPr kumimoji="0" lang="ar-SA"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حرکات کششی و پیچشی:</a:t>
            </a:r>
            <a: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36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این حرکات  مشابه تکنیک‌های ماساژ تایلندی و حرکات یوگا هستند</a:t>
            </a:r>
            <a:endParaRPr lang="en-US" dirty="0"/>
          </a:p>
        </p:txBody>
      </p:sp>
      <p:pic>
        <p:nvPicPr>
          <p:cNvPr id="7" name="Picture Placeholder 6">
            <a:extLst>
              <a:ext uri="{FF2B5EF4-FFF2-40B4-BE49-F238E27FC236}">
                <a16:creationId xmlns:a16="http://schemas.microsoft.com/office/drawing/2014/main" xmlns="" id="{E66A431B-C43F-2CE7-E72C-5296273A898F}"/>
              </a:ext>
            </a:extLst>
          </p:cNvPr>
          <p:cNvPicPr>
            <a:picLocks noGrp="1" noChangeAspect="1"/>
          </p:cNvPicPr>
          <p:nvPr>
            <p:ph type="pic" idx="1"/>
          </p:nvPr>
        </p:nvPicPr>
        <p:blipFill>
          <a:blip r:embed="rId2"/>
          <a:srcRect t="24908" b="24908"/>
          <a:stretch>
            <a:fillRect/>
          </a:stretch>
        </p:blipFill>
        <p:spPr>
          <a:prstGeom prst="rect">
            <a:avLst/>
          </a:prstGeom>
        </p:spPr>
      </p:pic>
      <p:sp>
        <p:nvSpPr>
          <p:cNvPr id="4" name="Text Placeholder 3">
            <a:extLst>
              <a:ext uri="{FF2B5EF4-FFF2-40B4-BE49-F238E27FC236}">
                <a16:creationId xmlns:a16="http://schemas.microsoft.com/office/drawing/2014/main" xmlns="" id="{225AEFDB-6BD9-99F3-CF66-4866273CAB8B}"/>
              </a:ext>
            </a:extLst>
          </p:cNvPr>
          <p:cNvSpPr>
            <a:spLocks noGrp="1"/>
          </p:cNvSpPr>
          <p:nvPr>
            <p:ph type="body" sz="half" idx="2"/>
          </p:nvPr>
        </p:nvSpPr>
        <p:spPr/>
        <p:txBody>
          <a:bodyPr>
            <a:normAutofit/>
          </a:bodyPr>
          <a:lstStyle/>
          <a:p>
            <a:pPr algn="just" rtl="1"/>
            <a:r>
              <a:rPr lang="ar-SA" sz="2800" dirty="0">
                <a:solidFill>
                  <a:srgbClr val="000000"/>
                </a:solidFill>
                <a:effectLst/>
                <a:latin typeface="YagutNormalPS"/>
                <a:ea typeface="YagutNormalPS"/>
                <a:cs typeface="B Nazanin" panose="00000400000000000000" pitchFamily="2" charset="-78"/>
              </a:rPr>
              <a:t>در کشش تنه با گذراندن دست از زیر بازو به پشت گردن و ثابت نگه داشتن کتف مقابل، بازو به پشت سر و سمت مقابل کشیده می‌شود.</a:t>
            </a:r>
            <a:endParaRPr lang="en-US" sz="2800" dirty="0"/>
          </a:p>
        </p:txBody>
      </p:sp>
      <p:sp>
        <p:nvSpPr>
          <p:cNvPr id="5" name="Slide Number Placeholder 4">
            <a:extLst>
              <a:ext uri="{FF2B5EF4-FFF2-40B4-BE49-F238E27FC236}">
                <a16:creationId xmlns:a16="http://schemas.microsoft.com/office/drawing/2014/main" xmlns="" id="{7CAFD5B6-F2CF-878B-87BD-51A59E9A7FDA}"/>
              </a:ext>
            </a:extLst>
          </p:cNvPr>
          <p:cNvSpPr>
            <a:spLocks noGrp="1"/>
          </p:cNvSpPr>
          <p:nvPr>
            <p:ph type="sldNum" sz="quarter" idx="12"/>
          </p:nvPr>
        </p:nvSpPr>
        <p:spPr/>
        <p:txBody>
          <a:bodyPr/>
          <a:lstStyle/>
          <a:p>
            <a:fld id="{294A09A9-5501-47C1-A89A-A340965A2BE2}" type="slidenum">
              <a:rPr lang="en-US" smtClean="0"/>
              <a:pPr/>
              <a:t>180</a:t>
            </a:fld>
            <a:endParaRPr lang="en-US" dirty="0"/>
          </a:p>
        </p:txBody>
      </p:sp>
      <p:pic>
        <p:nvPicPr>
          <p:cNvPr id="8" name="Picture 7">
            <a:extLst>
              <a:ext uri="{FF2B5EF4-FFF2-40B4-BE49-F238E27FC236}">
                <a16:creationId xmlns:a16="http://schemas.microsoft.com/office/drawing/2014/main" xmlns="" id="{9039CCC1-1DCE-BF3C-7DDA-667C337B51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E1171844-0211-FEFA-EF65-FED60D5F8F14}"/>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324074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A0128-4FC2-9133-C0AC-DC37C049F170}"/>
              </a:ext>
            </a:extLst>
          </p:cNvPr>
          <p:cNvSpPr>
            <a:spLocks noGrp="1"/>
          </p:cNvSpPr>
          <p:nvPr>
            <p:ph type="title"/>
          </p:nvPr>
        </p:nvSpPr>
        <p:spPr>
          <a:xfrm>
            <a:off x="159026" y="284176"/>
            <a:ext cx="11675165" cy="1508760"/>
          </a:xfrm>
        </p:spPr>
        <p:txBody>
          <a:bodyPr/>
          <a:lstStyle/>
          <a:p>
            <a:pPr algn="ctr" rtl="1"/>
            <a:r>
              <a:rPr kumimoji="0" lang="ar-SA"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حرکات کششی و پیچشی:</a:t>
            </a:r>
            <a: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36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این حرکات  مشابه تکنیک‌های ماساژ تایلندی و حرکات یوگا هستند</a:t>
            </a:r>
            <a:endParaRPr lang="en-US" dirty="0"/>
          </a:p>
        </p:txBody>
      </p:sp>
      <p:pic>
        <p:nvPicPr>
          <p:cNvPr id="7" name="Picture Placeholder 6">
            <a:extLst>
              <a:ext uri="{FF2B5EF4-FFF2-40B4-BE49-F238E27FC236}">
                <a16:creationId xmlns:a16="http://schemas.microsoft.com/office/drawing/2014/main" xmlns="" id="{DFFABE43-D30A-CA0E-824D-77A28F18FF6B}"/>
              </a:ext>
            </a:extLst>
          </p:cNvPr>
          <p:cNvPicPr>
            <a:picLocks noGrp="1" noChangeAspect="1"/>
          </p:cNvPicPr>
          <p:nvPr>
            <p:ph type="pic" idx="1"/>
          </p:nvPr>
        </p:nvPicPr>
        <p:blipFill>
          <a:blip r:embed="rId2"/>
          <a:srcRect t="24353" b="24353"/>
          <a:stretch>
            <a:fillRect/>
          </a:stretch>
        </p:blipFill>
        <p:spPr>
          <a:prstGeom prst="rect">
            <a:avLst/>
          </a:prstGeom>
        </p:spPr>
      </p:pic>
      <p:sp>
        <p:nvSpPr>
          <p:cNvPr id="4" name="Text Placeholder 3">
            <a:extLst>
              <a:ext uri="{FF2B5EF4-FFF2-40B4-BE49-F238E27FC236}">
                <a16:creationId xmlns:a16="http://schemas.microsoft.com/office/drawing/2014/main" xmlns="" id="{AFFB4952-0AC1-267A-2CC5-A0F81F2D8261}"/>
              </a:ext>
            </a:extLst>
          </p:cNvPr>
          <p:cNvSpPr>
            <a:spLocks noGrp="1"/>
          </p:cNvSpPr>
          <p:nvPr>
            <p:ph type="body" sz="half" idx="2"/>
          </p:nvPr>
        </p:nvSpPr>
        <p:spPr/>
        <p:txBody>
          <a:bodyPr>
            <a:normAutofit/>
          </a:bodyPr>
          <a:lstStyle/>
          <a:p>
            <a:pPr algn="just" rtl="1"/>
            <a:r>
              <a:rPr lang="ar-SA" sz="3200" dirty="0">
                <a:solidFill>
                  <a:srgbClr val="000000"/>
                </a:solidFill>
                <a:effectLst/>
                <a:latin typeface="YagutNormalPS"/>
                <a:ea typeface="YagutNormalPS"/>
                <a:cs typeface="B Nazanin" panose="00000400000000000000" pitchFamily="2" charset="-78"/>
              </a:rPr>
              <a:t>در کشش اندام تحتانی در حالیکه یک مچ بی حرکت نگه داشته می‌شود مچ پای مقابل بلند و کشیده می‌شود.</a:t>
            </a:r>
            <a:endParaRPr lang="en-US" sz="3200" dirty="0"/>
          </a:p>
        </p:txBody>
      </p:sp>
      <p:sp>
        <p:nvSpPr>
          <p:cNvPr id="5" name="Slide Number Placeholder 4">
            <a:extLst>
              <a:ext uri="{FF2B5EF4-FFF2-40B4-BE49-F238E27FC236}">
                <a16:creationId xmlns:a16="http://schemas.microsoft.com/office/drawing/2014/main" xmlns="" id="{C8733C77-4D2D-DC61-BCBD-EEFB2A414965}"/>
              </a:ext>
            </a:extLst>
          </p:cNvPr>
          <p:cNvSpPr>
            <a:spLocks noGrp="1"/>
          </p:cNvSpPr>
          <p:nvPr>
            <p:ph type="sldNum" sz="quarter" idx="12"/>
          </p:nvPr>
        </p:nvSpPr>
        <p:spPr/>
        <p:txBody>
          <a:bodyPr/>
          <a:lstStyle/>
          <a:p>
            <a:fld id="{294A09A9-5501-47C1-A89A-A340965A2BE2}" type="slidenum">
              <a:rPr lang="en-US" smtClean="0"/>
              <a:pPr/>
              <a:t>181</a:t>
            </a:fld>
            <a:endParaRPr lang="en-US" dirty="0"/>
          </a:p>
        </p:txBody>
      </p:sp>
      <p:pic>
        <p:nvPicPr>
          <p:cNvPr id="8" name="Picture 7">
            <a:extLst>
              <a:ext uri="{FF2B5EF4-FFF2-40B4-BE49-F238E27FC236}">
                <a16:creationId xmlns:a16="http://schemas.microsoft.com/office/drawing/2014/main" xmlns="" id="{52278C80-052C-450C-DB36-9D0E609EF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03DCB7D5-DF75-1A3F-E5F4-C488CF9AD7B5}"/>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32777623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C5A02-7F65-A799-B071-1378306F42BB}"/>
              </a:ext>
            </a:extLst>
          </p:cNvPr>
          <p:cNvSpPr>
            <a:spLocks noGrp="1"/>
          </p:cNvSpPr>
          <p:nvPr>
            <p:ph type="title"/>
          </p:nvPr>
        </p:nvSpPr>
        <p:spPr>
          <a:xfrm>
            <a:off x="238539" y="284176"/>
            <a:ext cx="10748460" cy="1508760"/>
          </a:xfrm>
        </p:spPr>
        <p:txBody>
          <a:bodyPr/>
          <a:lstStyle/>
          <a:p>
            <a:pPr algn="ctr" rtl="1"/>
            <a:r>
              <a:rPr kumimoji="0" lang="ar-SA"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حرکات کششی و پیچشی:</a:t>
            </a:r>
            <a: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a:r>
            <a:br>
              <a:rPr kumimoji="0" lang="fa-IR" sz="3600" b="1"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br>
            <a:r>
              <a:rPr kumimoji="0" lang="ar-SA" sz="3600" b="0" i="0" u="none" strike="noStrike" kern="1200" cap="all" spc="0" normalizeH="0" baseline="0" noProof="0" dirty="0">
                <a:ln>
                  <a:noFill/>
                </a:ln>
                <a:solidFill>
                  <a:srgbClr val="000000"/>
                </a:solidFill>
                <a:effectLst/>
                <a:uLnTx/>
                <a:uFillTx/>
                <a:latin typeface="YagutNormalPS"/>
                <a:ea typeface="YagutNormalPS"/>
                <a:cs typeface="B Nazanin" panose="00000400000000000000" pitchFamily="2" charset="-78"/>
              </a:rPr>
              <a:t> این حرکات  مشابه تکنیک‌های ماساژ تایلندی و حرکات یوگا هستند</a:t>
            </a:r>
            <a:endParaRPr lang="en-US" dirty="0"/>
          </a:p>
        </p:txBody>
      </p:sp>
      <p:pic>
        <p:nvPicPr>
          <p:cNvPr id="7" name="Picture Placeholder 6">
            <a:extLst>
              <a:ext uri="{FF2B5EF4-FFF2-40B4-BE49-F238E27FC236}">
                <a16:creationId xmlns:a16="http://schemas.microsoft.com/office/drawing/2014/main" xmlns="" id="{4587CB8A-356B-791F-F998-9F3D7AFE823C}"/>
              </a:ext>
            </a:extLst>
          </p:cNvPr>
          <p:cNvPicPr>
            <a:picLocks noGrp="1" noChangeAspect="1"/>
          </p:cNvPicPr>
          <p:nvPr>
            <p:ph type="pic" idx="1"/>
          </p:nvPr>
        </p:nvPicPr>
        <p:blipFill>
          <a:blip r:embed="rId2"/>
          <a:srcRect t="12520" b="12520"/>
          <a:stretch>
            <a:fillRect/>
          </a:stretch>
        </p:blipFill>
        <p:spPr>
          <a:prstGeom prst="rect">
            <a:avLst/>
          </a:prstGeom>
        </p:spPr>
      </p:pic>
      <p:sp>
        <p:nvSpPr>
          <p:cNvPr id="4" name="Text Placeholder 3">
            <a:extLst>
              <a:ext uri="{FF2B5EF4-FFF2-40B4-BE49-F238E27FC236}">
                <a16:creationId xmlns:a16="http://schemas.microsoft.com/office/drawing/2014/main" xmlns="" id="{DEE1DFD4-1FDE-B8DB-7E2A-BCD9B01A4E45}"/>
              </a:ext>
            </a:extLst>
          </p:cNvPr>
          <p:cNvSpPr>
            <a:spLocks noGrp="1"/>
          </p:cNvSpPr>
          <p:nvPr>
            <p:ph type="body" sz="half" idx="2"/>
          </p:nvPr>
        </p:nvSpPr>
        <p:spPr/>
        <p:txBody>
          <a:bodyPr>
            <a:normAutofit/>
          </a:bodyPr>
          <a:lstStyle/>
          <a:p>
            <a:pPr algn="r" rtl="1"/>
            <a:r>
              <a:rPr lang="ar-SA" sz="2800" dirty="0">
                <a:solidFill>
                  <a:srgbClr val="000000"/>
                </a:solidFill>
                <a:effectLst/>
                <a:latin typeface="YagutNormalPS"/>
                <a:ea typeface="YagutNormalPS"/>
                <a:cs typeface="B Nazanin" panose="00000400000000000000" pitchFamily="2" charset="-78"/>
              </a:rPr>
              <a:t>چرخش تنه؛</a:t>
            </a:r>
            <a:endParaRPr lang="fa-IR" sz="2800" dirty="0">
              <a:solidFill>
                <a:srgbClr val="000000"/>
              </a:solidFill>
              <a:effectLst/>
              <a:latin typeface="YagutNormalPS"/>
              <a:ea typeface="YagutNormalPS"/>
              <a:cs typeface="B Nazanin" panose="00000400000000000000" pitchFamily="2" charset="-78"/>
            </a:endParaRPr>
          </a:p>
          <a:p>
            <a:pPr algn="just" rtl="1"/>
            <a:r>
              <a:rPr lang="ar-SA" sz="2800" dirty="0">
                <a:solidFill>
                  <a:srgbClr val="000000"/>
                </a:solidFill>
                <a:effectLst/>
                <a:latin typeface="YagutNormalPS"/>
                <a:ea typeface="YagutNormalPS"/>
                <a:cs typeface="B Nazanin" panose="00000400000000000000" pitchFamily="2" charset="-78"/>
              </a:rPr>
              <a:t> با خم کردن زانو و ران را به شکم فشرده و با دست دیگر از چرخش تنه جلوگیری می‌شود و حدود 3 ثانیه نیرو اعمال می‌شود</a:t>
            </a:r>
            <a:endParaRPr lang="en-US" sz="2800" dirty="0"/>
          </a:p>
        </p:txBody>
      </p:sp>
      <p:sp>
        <p:nvSpPr>
          <p:cNvPr id="5" name="Slide Number Placeholder 4">
            <a:extLst>
              <a:ext uri="{FF2B5EF4-FFF2-40B4-BE49-F238E27FC236}">
                <a16:creationId xmlns:a16="http://schemas.microsoft.com/office/drawing/2014/main" xmlns="" id="{3302AE53-06EF-0742-0318-7DE545E70F89}"/>
              </a:ext>
            </a:extLst>
          </p:cNvPr>
          <p:cNvSpPr>
            <a:spLocks noGrp="1"/>
          </p:cNvSpPr>
          <p:nvPr>
            <p:ph type="sldNum" sz="quarter" idx="12"/>
          </p:nvPr>
        </p:nvSpPr>
        <p:spPr/>
        <p:txBody>
          <a:bodyPr/>
          <a:lstStyle/>
          <a:p>
            <a:fld id="{294A09A9-5501-47C1-A89A-A340965A2BE2}" type="slidenum">
              <a:rPr lang="en-US" smtClean="0"/>
              <a:pPr/>
              <a:t>182</a:t>
            </a:fld>
            <a:endParaRPr lang="en-US" dirty="0"/>
          </a:p>
        </p:txBody>
      </p:sp>
      <p:pic>
        <p:nvPicPr>
          <p:cNvPr id="8" name="Picture 7">
            <a:extLst>
              <a:ext uri="{FF2B5EF4-FFF2-40B4-BE49-F238E27FC236}">
                <a16:creationId xmlns:a16="http://schemas.microsoft.com/office/drawing/2014/main" xmlns="" id="{A6F4F2E3-557C-CB35-35F1-F5F007C8E6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714269CC-930A-3645-B7F7-2178B1313E6D}"/>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16291832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747A1-0977-14A9-E0D7-27BCCFA69820}"/>
              </a:ext>
            </a:extLst>
          </p:cNvPr>
          <p:cNvSpPr>
            <a:spLocks noGrp="1"/>
          </p:cNvSpPr>
          <p:nvPr>
            <p:ph type="title"/>
          </p:nvPr>
        </p:nvSpPr>
        <p:spPr/>
        <p:txBody>
          <a:bodyPr>
            <a:normAutofit/>
          </a:bodyPr>
          <a:lstStyle/>
          <a:p>
            <a:pPr algn="ctr" rtl="1"/>
            <a:r>
              <a:rPr kumimoji="0" lang="ar-SA" sz="4400" b="1" i="0" u="none" strike="noStrike" kern="1200" cap="none" spc="0" normalizeH="0" baseline="0" noProof="0" dirty="0">
                <a:ln>
                  <a:noFill/>
                </a:ln>
                <a:solidFill>
                  <a:srgbClr val="000000"/>
                </a:solidFill>
                <a:effectLst/>
                <a:uLnTx/>
                <a:uFillTx/>
                <a:latin typeface="YagutNormalPS"/>
                <a:ea typeface="YagutNormalPS"/>
                <a:cs typeface="B Nazanin" panose="00000400000000000000" pitchFamily="2" charset="-78"/>
              </a:rPr>
              <a:t>قولنج‌گیری</a:t>
            </a:r>
            <a:endParaRPr lang="en-US" sz="4400" dirty="0"/>
          </a:p>
        </p:txBody>
      </p:sp>
      <p:pic>
        <p:nvPicPr>
          <p:cNvPr id="7" name="Picture Placeholder 6">
            <a:extLst>
              <a:ext uri="{FF2B5EF4-FFF2-40B4-BE49-F238E27FC236}">
                <a16:creationId xmlns:a16="http://schemas.microsoft.com/office/drawing/2014/main" xmlns="" id="{AFC6B4CA-E046-16A2-FF78-67927B891B42}"/>
              </a:ext>
            </a:extLst>
          </p:cNvPr>
          <p:cNvPicPr>
            <a:picLocks noGrp="1" noChangeAspect="1"/>
          </p:cNvPicPr>
          <p:nvPr>
            <p:ph type="pic" idx="1"/>
          </p:nvPr>
        </p:nvPicPr>
        <p:blipFill>
          <a:blip r:embed="rId2"/>
          <a:srcRect t="21244" b="21244"/>
          <a:stretch>
            <a:fillRect/>
          </a:stretch>
        </p:blipFill>
        <p:spPr>
          <a:xfrm>
            <a:off x="1338469" y="2150620"/>
            <a:ext cx="5618921" cy="3931920"/>
          </a:xfrm>
          <a:prstGeom prst="rect">
            <a:avLst/>
          </a:prstGeom>
        </p:spPr>
      </p:pic>
      <p:sp>
        <p:nvSpPr>
          <p:cNvPr id="4" name="Text Placeholder 3">
            <a:extLst>
              <a:ext uri="{FF2B5EF4-FFF2-40B4-BE49-F238E27FC236}">
                <a16:creationId xmlns:a16="http://schemas.microsoft.com/office/drawing/2014/main" xmlns="" id="{9241B94F-A022-B1AD-8483-D3C5D47C8404}"/>
              </a:ext>
            </a:extLst>
          </p:cNvPr>
          <p:cNvSpPr>
            <a:spLocks noGrp="1"/>
          </p:cNvSpPr>
          <p:nvPr>
            <p:ph type="body" sz="half" idx="2"/>
          </p:nvPr>
        </p:nvSpPr>
        <p:spPr>
          <a:xfrm>
            <a:off x="6957391" y="2150620"/>
            <a:ext cx="4929809" cy="4064649"/>
          </a:xfrm>
        </p:spPr>
        <p:txBody>
          <a:bodyPr>
            <a:noAutofit/>
          </a:bodyPr>
          <a:lstStyle/>
          <a:p>
            <a:pPr marL="0" marR="0" algn="just" rtl="1">
              <a:lnSpc>
                <a:spcPct val="107000"/>
              </a:lnSpc>
              <a:spcBef>
                <a:spcPts val="0"/>
              </a:spcBef>
              <a:spcAft>
                <a:spcPts val="0"/>
              </a:spcAft>
            </a:pPr>
            <a:r>
              <a:rPr lang="ar-SA" sz="2400" b="1" dirty="0">
                <a:solidFill>
                  <a:srgbClr val="000000"/>
                </a:solidFill>
                <a:effectLst/>
                <a:latin typeface="YagutNormalPS"/>
                <a:ea typeface="YagutNormalPS"/>
                <a:cs typeface="B Nazanin" panose="00000400000000000000" pitchFamily="2" charset="-78"/>
              </a:rPr>
              <a:t> </a:t>
            </a:r>
            <a:r>
              <a:rPr lang="ar-SA" sz="2400" dirty="0">
                <a:solidFill>
                  <a:srgbClr val="000000"/>
                </a:solidFill>
                <a:effectLst/>
                <a:latin typeface="YagutNormalPS"/>
                <a:ea typeface="YagutNormalPS"/>
                <a:cs typeface="B Nazanin" panose="00000400000000000000" pitchFamily="2" charset="-78"/>
              </a:rPr>
              <a:t>تکنیک‌هایی که در آخرین دامنه حرکتی به صورت کوتاه و سریع بر مفصل اعمال می‌شوند تا به بهبود خون‌رسانی فضای مفصلی و رفع خستگی کمک کنند. این تکنیک‌ها امروزه بیشتر در ماساژهای کایروپروکتیک و یومی­هو دیده می‌شوند. برای قولنج‌گیری کمر پس از انجام حرکت پیچشی تنه و نگه داشتن بازو پست سر با دست دیگر عضلات پایین کتف با مشت گرفته می‌شود و بازو ناگهان به عقب کشیده می‌شود.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
        <p:nvSpPr>
          <p:cNvPr id="5" name="Slide Number Placeholder 4">
            <a:extLst>
              <a:ext uri="{FF2B5EF4-FFF2-40B4-BE49-F238E27FC236}">
                <a16:creationId xmlns:a16="http://schemas.microsoft.com/office/drawing/2014/main" xmlns="" id="{C7077B5A-E388-854F-7C59-6B4AF67D4CBF}"/>
              </a:ext>
            </a:extLst>
          </p:cNvPr>
          <p:cNvSpPr>
            <a:spLocks noGrp="1"/>
          </p:cNvSpPr>
          <p:nvPr>
            <p:ph type="sldNum" sz="quarter" idx="12"/>
          </p:nvPr>
        </p:nvSpPr>
        <p:spPr/>
        <p:txBody>
          <a:bodyPr/>
          <a:lstStyle/>
          <a:p>
            <a:fld id="{294A09A9-5501-47C1-A89A-A340965A2BE2}" type="slidenum">
              <a:rPr lang="en-US" smtClean="0"/>
              <a:pPr/>
              <a:t>183</a:t>
            </a:fld>
            <a:endParaRPr lang="en-US" dirty="0"/>
          </a:p>
        </p:txBody>
      </p:sp>
      <p:pic>
        <p:nvPicPr>
          <p:cNvPr id="8" name="Picture 7">
            <a:extLst>
              <a:ext uri="{FF2B5EF4-FFF2-40B4-BE49-F238E27FC236}">
                <a16:creationId xmlns:a16="http://schemas.microsoft.com/office/drawing/2014/main" xmlns="" id="{C62DEEB8-1ADB-CDFF-CE4C-3C1A9CEDD8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13" y="1881251"/>
            <a:ext cx="1193399" cy="1228357"/>
          </a:xfrm>
          <a:prstGeom prst="rect">
            <a:avLst/>
          </a:prstGeom>
          <a:noFill/>
        </p:spPr>
      </p:pic>
      <p:pic>
        <p:nvPicPr>
          <p:cNvPr id="9" name="Picture 8">
            <a:extLst>
              <a:ext uri="{FF2B5EF4-FFF2-40B4-BE49-F238E27FC236}">
                <a16:creationId xmlns:a16="http://schemas.microsoft.com/office/drawing/2014/main" xmlns="" id="{3236AE93-9EFB-3B90-B9F3-C309786DC7F3}"/>
              </a:ext>
            </a:extLst>
          </p:cNvPr>
          <p:cNvPicPr>
            <a:picLocks noChangeAspect="1"/>
          </p:cNvPicPr>
          <p:nvPr/>
        </p:nvPicPr>
        <p:blipFill>
          <a:blip r:embed="rId4"/>
          <a:stretch>
            <a:fillRect/>
          </a:stretch>
        </p:blipFill>
        <p:spPr>
          <a:xfrm>
            <a:off x="92764" y="5527664"/>
            <a:ext cx="1018120" cy="1231499"/>
          </a:xfrm>
          <a:prstGeom prst="rect">
            <a:avLst/>
          </a:prstGeom>
        </p:spPr>
      </p:pic>
    </p:spTree>
    <p:extLst>
      <p:ext uri="{BB962C8B-B14F-4D97-AF65-F5344CB8AC3E}">
        <p14:creationId xmlns:p14="http://schemas.microsoft.com/office/powerpoint/2010/main" val="300036213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98DFA-C0EC-C55E-BA2A-B7A180F83212}"/>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توجه به شرایط فردی، زمانی و مکانی در دلک و غمز</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3522BC2-F1E3-15AD-EBB0-B8D446EB5E1D}"/>
              </a:ext>
            </a:extLst>
          </p:cNvPr>
          <p:cNvSpPr>
            <a:spLocks noGrp="1"/>
          </p:cNvSpPr>
          <p:nvPr>
            <p:ph idx="1"/>
          </p:nvPr>
        </p:nvSpPr>
        <p:spPr>
          <a:xfrm>
            <a:off x="106017" y="2011680"/>
            <a:ext cx="11499173" cy="4206240"/>
          </a:xfrm>
        </p:spPr>
        <p:txBody>
          <a:bodyPr/>
          <a:lstStyle/>
          <a:p>
            <a:pPr marL="0" marR="0" algn="r"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در دلک باید به شرایط فرد، اعتدال دما، زمان و مکان توجه داشت. </a:t>
            </a:r>
            <a:endParaRPr lang="fa-IR" sz="2400" dirty="0">
              <a:solidFill>
                <a:schemeClr val="bg1"/>
              </a:solidFill>
              <a:effectLst/>
              <a:latin typeface="YagutNormalPS"/>
              <a:ea typeface="YagutNormalPS"/>
              <a:cs typeface="B Nazanin" panose="00000400000000000000" pitchFamily="2" charset="-78"/>
            </a:endParaRPr>
          </a:p>
          <a:p>
            <a:pPr marL="0" marR="0" algn="r"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هوا نباید سرد یا گرم باشد زیرا گرمای زیاد باعث دفع بیش از حد (دهیدراتاسیون) و سرما مانع از دفع مواد زائد می‌شود.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r>
              <a:rPr lang="ar-SA" sz="2400" dirty="0">
                <a:solidFill>
                  <a:schemeClr val="bg1"/>
                </a:solidFill>
                <a:effectLst/>
                <a:latin typeface="YagutNormalPS"/>
                <a:ea typeface="YagutNormalPS"/>
                <a:cs typeface="B Nazanin" panose="00000400000000000000" pitchFamily="2" charset="-78"/>
              </a:rPr>
              <a:t>شدت، مقدار، چگونگی و زمان مالش باید متناسب با مزاج افراد باشد. </a:t>
            </a:r>
            <a:endParaRPr lang="fa-IR" sz="2400" dirty="0">
              <a:solidFill>
                <a:schemeClr val="bg1"/>
              </a:solidFill>
              <a:effectLst/>
              <a:latin typeface="YagutNormalPS"/>
              <a:ea typeface="YagutNormalPS"/>
              <a:cs typeface="B Nazanin" panose="00000400000000000000" pitchFamily="2" charset="-78"/>
            </a:endParaRPr>
          </a:p>
          <a:p>
            <a:pPr algn="r" rtl="1"/>
            <a:r>
              <a:rPr lang="ar-SA" sz="2400" dirty="0">
                <a:solidFill>
                  <a:schemeClr val="bg1"/>
                </a:solidFill>
                <a:effectLst/>
                <a:latin typeface="YagutNormalPS"/>
                <a:ea typeface="YagutNormalPS"/>
                <a:cs typeface="B Nazanin" panose="00000400000000000000" pitchFamily="2" charset="-78"/>
              </a:rPr>
              <a:t>مالش در بدن‌های مرطوب و چاق باید بیشتر از بدن‌های سوداوی و خشک باشد. </a:t>
            </a:r>
            <a:endParaRPr lang="fa-IR" sz="2400" dirty="0">
              <a:solidFill>
                <a:schemeClr val="bg1"/>
              </a:solidFill>
              <a:effectLst/>
              <a:latin typeface="YagutNormalPS"/>
              <a:ea typeface="YagutNormalPS"/>
              <a:cs typeface="B Nazanin" panose="00000400000000000000" pitchFamily="2" charset="-78"/>
            </a:endParaRPr>
          </a:p>
          <a:p>
            <a:pPr algn="r" rtl="1"/>
            <a:r>
              <a:rPr lang="ar-SA" sz="2400" dirty="0">
                <a:solidFill>
                  <a:schemeClr val="bg1"/>
                </a:solidFill>
                <a:effectLst/>
                <a:latin typeface="YagutNormalPS"/>
                <a:ea typeface="YagutNormalPS"/>
                <a:cs typeface="B Nazanin" panose="00000400000000000000" pitchFamily="2" charset="-78"/>
              </a:rPr>
              <a:t>ماساژ قوی در دوره نقاهت بیماری و افراد خیلی لاغر و ضعیف ممنوع است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BA63D8AF-5356-B6D1-62B4-2D40B7DC595A}"/>
              </a:ext>
            </a:extLst>
          </p:cNvPr>
          <p:cNvSpPr>
            <a:spLocks noGrp="1"/>
          </p:cNvSpPr>
          <p:nvPr>
            <p:ph type="sldNum" sz="quarter" idx="12"/>
          </p:nvPr>
        </p:nvSpPr>
        <p:spPr/>
        <p:txBody>
          <a:bodyPr/>
          <a:lstStyle/>
          <a:p>
            <a:fld id="{294A09A9-5501-47C1-A89A-A340965A2BE2}" type="slidenum">
              <a:rPr lang="en-US" smtClean="0"/>
              <a:pPr/>
              <a:t>184</a:t>
            </a:fld>
            <a:endParaRPr lang="en-US" dirty="0"/>
          </a:p>
        </p:txBody>
      </p:sp>
      <p:pic>
        <p:nvPicPr>
          <p:cNvPr id="5" name="Picture 4">
            <a:extLst>
              <a:ext uri="{FF2B5EF4-FFF2-40B4-BE49-F238E27FC236}">
                <a16:creationId xmlns:a16="http://schemas.microsoft.com/office/drawing/2014/main" xmlns="" id="{9797B536-897B-E205-02E1-953D15B03C1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73CD487-4C63-AD50-1610-9866DCEB68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10890108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1DD4D-063F-DF05-8A4C-C007E0096001}"/>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روش‌های تقویت اثر دلک و غمز</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5C748E2-36C3-BD75-10F2-D70AA4B17484}"/>
              </a:ext>
            </a:extLst>
          </p:cNvPr>
          <p:cNvSpPr>
            <a:spLocks noGrp="1"/>
          </p:cNvSpPr>
          <p:nvPr>
            <p:ph idx="1"/>
          </p:nvPr>
        </p:nvSpPr>
        <p:spPr>
          <a:xfrm>
            <a:off x="-92765" y="1792936"/>
            <a:ext cx="11697956" cy="4206240"/>
          </a:xfrm>
        </p:spPr>
        <p:txBody>
          <a:bodyPr>
            <a:normAutofit/>
          </a:bodyPr>
          <a:lstStyle/>
          <a:p>
            <a:pPr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استفاد از داروهای موضعی مانند مالیدن داروی مایع و روغن‌مالی </a:t>
            </a:r>
            <a:r>
              <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 مثال</a:t>
            </a:r>
            <a:r>
              <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 برای کمک به رفع التهاب و پرخونی موضعی از روغن بنفشه یا خطمی کمک گرفته می‌شود </a:t>
            </a:r>
            <a:endPar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endParaRPr>
          </a:p>
          <a:p>
            <a:pPr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آب درمانی: </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برای رفع خستگی و پاکسازی بدن، اغلب ماساژ در حمام یعنی فضایی شبیه اتاق سونا توصیه می‌شود.</a:t>
            </a:r>
            <a:endPar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endParaRPr>
          </a:p>
          <a:p>
            <a:pPr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 پریدن در استخر آب سرد بعد از ماساژ </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با رعایت شرایط سنی و بدنی به شادابی و تقویت پوست کمک می‌کند </a:t>
            </a:r>
            <a:endPar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endParaRPr>
          </a:p>
          <a:p>
            <a:pPr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استفاده از پاشویۀ آب گرم همراه با ماساژ </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پا در درمان برخی سردردها مفید است </a:t>
            </a:r>
            <a:endPar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endParaRPr>
          </a:p>
          <a:p>
            <a:pPr algn="just" rtl="1">
              <a:lnSpc>
                <a:spcPct val="107000"/>
              </a:lnSpc>
              <a:spcBef>
                <a:spcPts val="0"/>
              </a:spcBef>
              <a:spcAft>
                <a:spcPts val="0"/>
              </a:spcAft>
            </a:pPr>
            <a:r>
              <a:rPr kumimoji="0" lang="ar-SA"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YagutNormalPS"/>
                <a:ea typeface="YagutNormalPS"/>
                <a:cs typeface="B Nazanin" panose="00000400000000000000" pitchFamily="2" charset="-78"/>
              </a:rPr>
              <a:t>ماساژ در آبزن </a:t>
            </a:r>
            <a:r>
              <a:rPr kumimoji="0" lang="ar-SA" sz="2400" b="1" i="0" u="none" strike="noStrike" kern="1200" cap="none" spc="0" normalizeH="0" baseline="0" noProof="0" dirty="0">
                <a:ln>
                  <a:noFill/>
                </a:ln>
                <a:effectLst>
                  <a:outerShdw blurRad="38100" dist="38100" dir="2700000" algn="tl">
                    <a:srgbClr val="000000">
                      <a:alpha val="43137"/>
                    </a:srgbClr>
                  </a:outerShdw>
                </a:effectLst>
                <a:uLnTx/>
                <a:uFillTx/>
                <a:latin typeface="YagutNormalPS"/>
                <a:ea typeface="YagutNormalPS"/>
                <a:cs typeface="B Nazanin" panose="00000400000000000000" pitchFamily="2" charset="-78"/>
              </a:rPr>
              <a:t>یعنی حوضچه‌ای از جوشانده‌های دارویی </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در دردهای احشایی و اختلالات ادراری مانند سنگ کلیه و همچنین جهت رفع خستگی ورزشی </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کماد: </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یعنی قرار دادن شیء گرم بر عضو مانند کیسه نمک یا سبوس گرم و یا کیسه آب یا گلاب گرم</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رایحه درمانی</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 استفاده از مواد خوشبو یکی از اصول مهم درمانی طب ایرانی به خصوص در درمان اعضای حیاتی است</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400" b="1" dirty="0">
                <a:effectLst>
                  <a:outerShdw blurRad="38100" dist="38100" dir="2700000" algn="tl">
                    <a:srgbClr val="000000">
                      <a:alpha val="43137"/>
                    </a:srgbClr>
                  </a:outerShdw>
                </a:effectLst>
                <a:latin typeface="YagutNormalPS"/>
                <a:ea typeface="YagutNormalPS"/>
                <a:cs typeface="B Nazanin" panose="00000400000000000000" pitchFamily="2" charset="-78"/>
              </a:rPr>
              <a:t>بادکش: </a:t>
            </a:r>
            <a:r>
              <a:rPr lang="ar-SA"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rPr>
              <a:t>یکی از روش‌های جذب یا جابجایی ماده در کنار دلک است </a:t>
            </a:r>
            <a:endParaRPr lang="en-US" dirty="0">
              <a:solidFill>
                <a:schemeClr val="bg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FCE1BD65-B2F8-169B-C33B-1A725EB88ABE}"/>
              </a:ext>
            </a:extLst>
          </p:cNvPr>
          <p:cNvSpPr>
            <a:spLocks noGrp="1"/>
          </p:cNvSpPr>
          <p:nvPr>
            <p:ph type="sldNum" sz="quarter" idx="12"/>
          </p:nvPr>
        </p:nvSpPr>
        <p:spPr/>
        <p:txBody>
          <a:bodyPr/>
          <a:lstStyle/>
          <a:p>
            <a:fld id="{294A09A9-5501-47C1-A89A-A340965A2BE2}" type="slidenum">
              <a:rPr lang="en-US" smtClean="0"/>
              <a:pPr/>
              <a:t>185</a:t>
            </a:fld>
            <a:endParaRPr lang="en-US" dirty="0"/>
          </a:p>
        </p:txBody>
      </p:sp>
      <p:pic>
        <p:nvPicPr>
          <p:cNvPr id="5" name="Picture 4">
            <a:extLst>
              <a:ext uri="{FF2B5EF4-FFF2-40B4-BE49-F238E27FC236}">
                <a16:creationId xmlns:a16="http://schemas.microsoft.com/office/drawing/2014/main" xmlns="" id="{5BA693DC-EBF5-BC84-8146-8DB54407FC1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E1475D2-E1B9-A5D9-B6BA-553141D7C6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04411574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D75A7-EA0F-79F8-7D85-F69EDD055901}"/>
              </a:ext>
            </a:extLst>
          </p:cNvPr>
          <p:cNvSpPr>
            <a:spLocks noGrp="1"/>
          </p:cNvSpPr>
          <p:nvPr>
            <p:ph type="title"/>
          </p:nvPr>
        </p:nvSpPr>
        <p:spPr/>
        <p:txBody>
          <a:bodyPr>
            <a:normAutofit/>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ماساژ در گروه‌های خاص</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r>
              <a:rPr lang="ar-SA" sz="4000" b="1" dirty="0">
                <a:solidFill>
                  <a:schemeClr val="accent4"/>
                </a:solidFill>
                <a:effectLst/>
                <a:latin typeface="Calibri" panose="020F0502020204030204" pitchFamily="34" charset="0"/>
                <a:ea typeface="Calibri" panose="020F0502020204030204" pitchFamily="34" charset="0"/>
                <a:cs typeface="B Titr" panose="00000700000000000000" pitchFamily="2" charset="-78"/>
              </a:rPr>
              <a:t>ماساژ کودکان </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3347674-4584-263C-44E6-BA74925D6F26}"/>
              </a:ext>
            </a:extLst>
          </p:cNvPr>
          <p:cNvSpPr>
            <a:spLocks noGrp="1"/>
          </p:cNvSpPr>
          <p:nvPr>
            <p:ph idx="1"/>
          </p:nvPr>
        </p:nvSpPr>
        <p:spPr>
          <a:xfrm>
            <a:off x="0" y="1792936"/>
            <a:ext cx="11555895" cy="4206240"/>
          </a:xfrm>
        </p:spPr>
        <p:txBody>
          <a:bodyPr>
            <a:normAutofit/>
          </a:bodyPr>
          <a:lstStyle/>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دلک از زمان نوزادی برای تقویت اعضا توصیه می‌شود</a:t>
            </a:r>
            <a:endParaRPr lang="fa-IR"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بین روز سوم تا هفتم و بعد از چهل روزگی می‌توان طفل را پس از شیردهی در وضعیتی که سر بالاتر از بدن است در گهواره جنباند که این حرکت، حکم ورزش را دارد و رفع خستگی می‌کند؛.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بعد از حمام کردن شیرخوار و خشک کردن او، روغن‌مالی توصیه می‌شود. بدن پسر بچه‌ها را تا 4 ماهگی با روغن گاو و بدن دختر بچه‌ها را تا 2 ماهگی با روغن بنفشه یا بادام چرب می‌کنند و حین روغن‌مالی عضلات دوطرف ستون فقرات را تا گردن با انگشت شست به آرامی می‌مالند </a:t>
            </a:r>
            <a:r>
              <a:rPr lang="fa-IR" sz="2400" dirty="0">
                <a:solidFill>
                  <a:schemeClr val="bg1"/>
                </a:solidFill>
                <a:effectLst/>
                <a:latin typeface="YagutNormalPS"/>
                <a:ea typeface="YagutNormalPS"/>
                <a:cs typeface="B Nazanin" panose="00000400000000000000" pitchFamily="2" charset="-78"/>
              </a:rPr>
              <a:t>و </a:t>
            </a:r>
            <a:r>
              <a:rPr lang="ar-SA" sz="2400" dirty="0">
                <a:solidFill>
                  <a:schemeClr val="bg1"/>
                </a:solidFill>
                <a:effectLst/>
                <a:latin typeface="YagutNormalPS"/>
                <a:ea typeface="YagutNormalPS"/>
                <a:cs typeface="B Nazanin" panose="00000400000000000000" pitchFamily="2" charset="-78"/>
              </a:rPr>
              <a:t>بعد از دوره مذکور هر 4 تا 7 روز یکبار کافی است.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400" dirty="0">
                <a:solidFill>
                  <a:schemeClr val="bg1"/>
                </a:solidFill>
                <a:effectLst/>
                <a:latin typeface="YagutNormalPS"/>
                <a:ea typeface="YagutNormalPS"/>
                <a:cs typeface="B Nazanin" panose="00000400000000000000" pitchFamily="2" charset="-78"/>
              </a:rPr>
              <a:t>در ماساژ اطفال می‌توان حرکت‌های کششی را به صورت ملایم تکرار کرد </a:t>
            </a:r>
            <a:r>
              <a:rPr lang="fa-IR" sz="2400" dirty="0">
                <a:solidFill>
                  <a:schemeClr val="bg1"/>
                </a:solidFill>
                <a:effectLst/>
                <a:latin typeface="YagutNormalPS"/>
                <a:ea typeface="YagutNormalPS"/>
                <a:cs typeface="B Nazanin" panose="00000400000000000000" pitchFamily="2" charset="-78"/>
              </a:rPr>
              <a:t>و </a:t>
            </a:r>
            <a:r>
              <a:rPr lang="ar-SA" sz="2400" dirty="0">
                <a:solidFill>
                  <a:schemeClr val="bg1"/>
                </a:solidFill>
                <a:effectLst/>
                <a:latin typeface="YagutNormalPS"/>
                <a:ea typeface="YagutNormalPS"/>
                <a:cs typeface="B Nazanin" panose="00000400000000000000" pitchFamily="2" charset="-78"/>
              </a:rPr>
              <a:t>تا زمان تقویت عضلات دفعی، روزی 2 تا 3 بار بعد از خشک کردن طفل ناحیه شکم و مثانه او را دست کشید تا به تخلیه مدفوع و ادرار کمک شود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AA7F50D4-2B6D-943D-3D4D-33BA95EFF237}"/>
              </a:ext>
            </a:extLst>
          </p:cNvPr>
          <p:cNvSpPr>
            <a:spLocks noGrp="1"/>
          </p:cNvSpPr>
          <p:nvPr>
            <p:ph type="sldNum" sz="quarter" idx="12"/>
          </p:nvPr>
        </p:nvSpPr>
        <p:spPr/>
        <p:txBody>
          <a:bodyPr/>
          <a:lstStyle/>
          <a:p>
            <a:fld id="{294A09A9-5501-47C1-A89A-A340965A2BE2}" type="slidenum">
              <a:rPr lang="en-US" smtClean="0"/>
              <a:pPr/>
              <a:t>186</a:t>
            </a:fld>
            <a:endParaRPr lang="en-US" dirty="0"/>
          </a:p>
        </p:txBody>
      </p:sp>
      <p:pic>
        <p:nvPicPr>
          <p:cNvPr id="5" name="Picture 4">
            <a:extLst>
              <a:ext uri="{FF2B5EF4-FFF2-40B4-BE49-F238E27FC236}">
                <a16:creationId xmlns:a16="http://schemas.microsoft.com/office/drawing/2014/main" xmlns="" id="{59351FE3-F903-A1A3-5765-C3474175915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709C7ED-6418-B784-1643-BC6D3152AE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58207323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BDF7D-D91C-1005-C348-AE5AF78010BB}"/>
              </a:ext>
            </a:extLst>
          </p:cNvPr>
          <p:cNvSpPr>
            <a:spLocks noGrp="1"/>
          </p:cNvSpPr>
          <p:nvPr>
            <p:ph type="title"/>
          </p:nvPr>
        </p:nvSpPr>
        <p:spPr/>
        <p:txBody>
          <a:bodyPr/>
          <a:lstStyle/>
          <a:p>
            <a:pPr algn="ctr"/>
            <a:r>
              <a:rPr lang="ar-SA" sz="4000" b="1" dirty="0">
                <a:effectLst/>
                <a:latin typeface="Calibri" panose="020F0502020204030204" pitchFamily="34" charset="0"/>
                <a:ea typeface="Calibri" panose="020F0502020204030204" pitchFamily="34" charset="0"/>
                <a:cs typeface="B Nazanin" panose="00000400000000000000" pitchFamily="2" charset="-78"/>
              </a:rPr>
              <a:t>حرکات کششی توصیه شده در ماساژ کودکان:</a:t>
            </a:r>
            <a:r>
              <a:rPr lang="ar-SA" sz="4000" b="1" dirty="0">
                <a:effectLst/>
                <a:latin typeface="YagutNormalPS"/>
                <a:ea typeface="YagutNormalPS"/>
                <a:cs typeface="B Nazanin" panose="00000400000000000000" pitchFamily="2" charset="-78"/>
              </a:rPr>
              <a:t> </a:t>
            </a:r>
            <a:endParaRPr lang="en-US" dirty="0"/>
          </a:p>
        </p:txBody>
      </p:sp>
      <p:pic>
        <p:nvPicPr>
          <p:cNvPr id="6" name="Picture Placeholder 5">
            <a:extLst>
              <a:ext uri="{FF2B5EF4-FFF2-40B4-BE49-F238E27FC236}">
                <a16:creationId xmlns:a16="http://schemas.microsoft.com/office/drawing/2014/main" xmlns="" id="{CD770218-A368-3367-2086-8014F885DA88}"/>
              </a:ext>
            </a:extLst>
          </p:cNvPr>
          <p:cNvPicPr>
            <a:picLocks noGrp="1" noChangeAspect="1"/>
          </p:cNvPicPr>
          <p:nvPr>
            <p:ph type="pic" idx="1"/>
          </p:nvPr>
        </p:nvPicPr>
        <p:blipFill>
          <a:blip r:embed="rId2"/>
          <a:srcRect t="12612" b="12612"/>
          <a:stretch>
            <a:fillRect/>
          </a:stretch>
        </p:blipFill>
        <p:spPr>
          <a:prstGeom prst="rect">
            <a:avLst/>
          </a:prstGeom>
        </p:spPr>
      </p:pic>
      <p:sp>
        <p:nvSpPr>
          <p:cNvPr id="4" name="Text Placeholder 3">
            <a:extLst>
              <a:ext uri="{FF2B5EF4-FFF2-40B4-BE49-F238E27FC236}">
                <a16:creationId xmlns:a16="http://schemas.microsoft.com/office/drawing/2014/main" xmlns="" id="{98626CA1-C020-DFFC-9EAD-6879635E7F97}"/>
              </a:ext>
            </a:extLst>
          </p:cNvPr>
          <p:cNvSpPr>
            <a:spLocks noGrp="1"/>
          </p:cNvSpPr>
          <p:nvPr>
            <p:ph type="body" sz="half" idx="2"/>
          </p:nvPr>
        </p:nvSpPr>
        <p:spPr/>
        <p:txBody>
          <a:bodyPr>
            <a:normAutofit/>
          </a:bodyPr>
          <a:lstStyle/>
          <a:p>
            <a:pPr algn="r" rtl="1"/>
            <a:r>
              <a:rPr lang="ar-SA" sz="3200" b="1" dirty="0">
                <a:solidFill>
                  <a:schemeClr val="bg1"/>
                </a:solidFill>
                <a:effectLst/>
                <a:latin typeface="YagutNormalPS"/>
                <a:ea typeface="YagutNormalPS"/>
                <a:cs typeface="B Nazanin" panose="00000400000000000000" pitchFamily="2" charset="-78"/>
              </a:rPr>
              <a:t>رساندن کف دست‌ها به پایین کمر</a:t>
            </a:r>
            <a:endParaRPr lang="en-US" sz="3200" dirty="0">
              <a:solidFill>
                <a:schemeClr val="bg1"/>
              </a:solidFill>
            </a:endParaRPr>
          </a:p>
        </p:txBody>
      </p:sp>
      <p:sp>
        <p:nvSpPr>
          <p:cNvPr id="5" name="Slide Number Placeholder 4">
            <a:extLst>
              <a:ext uri="{FF2B5EF4-FFF2-40B4-BE49-F238E27FC236}">
                <a16:creationId xmlns:a16="http://schemas.microsoft.com/office/drawing/2014/main" xmlns="" id="{3CAD2A12-9CC1-1E1D-9135-2911E0293BE8}"/>
              </a:ext>
            </a:extLst>
          </p:cNvPr>
          <p:cNvSpPr>
            <a:spLocks noGrp="1"/>
          </p:cNvSpPr>
          <p:nvPr>
            <p:ph type="sldNum" sz="quarter" idx="12"/>
          </p:nvPr>
        </p:nvSpPr>
        <p:spPr/>
        <p:txBody>
          <a:bodyPr/>
          <a:lstStyle/>
          <a:p>
            <a:fld id="{294A09A9-5501-47C1-A89A-A340965A2BE2}" type="slidenum">
              <a:rPr lang="en-US" smtClean="0"/>
              <a:pPr/>
              <a:t>187</a:t>
            </a:fld>
            <a:endParaRPr lang="en-US" dirty="0"/>
          </a:p>
        </p:txBody>
      </p:sp>
      <p:pic>
        <p:nvPicPr>
          <p:cNvPr id="7" name="Picture 6">
            <a:extLst>
              <a:ext uri="{FF2B5EF4-FFF2-40B4-BE49-F238E27FC236}">
                <a16:creationId xmlns:a16="http://schemas.microsoft.com/office/drawing/2014/main" xmlns="" id="{8D1CFFDD-6B68-1098-3C7A-8E655C0FC6D9}"/>
              </a:ext>
            </a:extLst>
          </p:cNvPr>
          <p:cNvPicPr>
            <a:picLocks noChangeAspect="1"/>
          </p:cNvPicPr>
          <p:nvPr/>
        </p:nvPicPr>
        <p:blipFill>
          <a:blip r:embed="rId3"/>
          <a:stretch>
            <a:fillRect/>
          </a:stretch>
        </p:blipFill>
        <p:spPr>
          <a:xfrm>
            <a:off x="92764" y="5527664"/>
            <a:ext cx="1018120" cy="1231499"/>
          </a:xfrm>
          <a:prstGeom prst="rect">
            <a:avLst/>
          </a:prstGeom>
        </p:spPr>
      </p:pic>
      <p:pic>
        <p:nvPicPr>
          <p:cNvPr id="8" name="Picture 7">
            <a:extLst>
              <a:ext uri="{FF2B5EF4-FFF2-40B4-BE49-F238E27FC236}">
                <a16:creationId xmlns:a16="http://schemas.microsoft.com/office/drawing/2014/main" xmlns="" id="{5AC92216-2FE3-A745-51CC-4F7162882212}"/>
              </a:ext>
            </a:extLst>
          </p:cNvPr>
          <p:cNvPicPr>
            <a:picLocks noChangeAspect="1"/>
          </p:cNvPicPr>
          <p:nvPr/>
        </p:nvPicPr>
        <p:blipFill>
          <a:blip r:embed="rId4"/>
          <a:stretch>
            <a:fillRect/>
          </a:stretch>
        </p:blipFill>
        <p:spPr>
          <a:xfrm>
            <a:off x="92764" y="1958941"/>
            <a:ext cx="1194920" cy="1231499"/>
          </a:xfrm>
          <a:prstGeom prst="rect">
            <a:avLst/>
          </a:prstGeom>
        </p:spPr>
      </p:pic>
    </p:spTree>
    <p:extLst>
      <p:ext uri="{BB962C8B-B14F-4D97-AF65-F5344CB8AC3E}">
        <p14:creationId xmlns:p14="http://schemas.microsoft.com/office/powerpoint/2010/main" val="17070162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8F660C-0580-4DDD-0AA0-CE1F3018E437}"/>
              </a:ext>
            </a:extLst>
          </p:cNvPr>
          <p:cNvSpPr>
            <a:spLocks noGrp="1"/>
          </p:cNvSpPr>
          <p:nvPr>
            <p:ph type="title"/>
          </p:nvPr>
        </p:nvSpPr>
        <p:spPr/>
        <p:txBody>
          <a:bodyPr/>
          <a:lstStyle/>
          <a:p>
            <a:pPr algn="ctr"/>
            <a:r>
              <a:rPr lang="ar-SA" sz="4000" b="1" dirty="0">
                <a:effectLst/>
                <a:latin typeface="Calibri" panose="020F0502020204030204" pitchFamily="34" charset="0"/>
                <a:ea typeface="Calibri" panose="020F0502020204030204" pitchFamily="34" charset="0"/>
                <a:cs typeface="B Nazanin" panose="00000400000000000000" pitchFamily="2" charset="-78"/>
              </a:rPr>
              <a:t>حرکات کششی توصیه شده در ماساژ کودکان:</a:t>
            </a:r>
            <a:r>
              <a:rPr lang="ar-SA" sz="4000" b="1" dirty="0">
                <a:effectLst/>
                <a:latin typeface="YagutNormalPS"/>
                <a:ea typeface="YagutNormalPS"/>
                <a:cs typeface="B Nazanin" panose="00000400000000000000" pitchFamily="2" charset="-78"/>
              </a:rPr>
              <a:t> </a:t>
            </a:r>
            <a:endParaRPr lang="en-US" dirty="0"/>
          </a:p>
        </p:txBody>
      </p:sp>
      <p:pic>
        <p:nvPicPr>
          <p:cNvPr id="6" name="Picture Placeholder 5">
            <a:extLst>
              <a:ext uri="{FF2B5EF4-FFF2-40B4-BE49-F238E27FC236}">
                <a16:creationId xmlns:a16="http://schemas.microsoft.com/office/drawing/2014/main" xmlns="" id="{C6AFF968-47FF-E742-52DC-8189777D62A6}"/>
              </a:ext>
            </a:extLst>
          </p:cNvPr>
          <p:cNvPicPr>
            <a:picLocks noGrp="1" noChangeAspect="1"/>
          </p:cNvPicPr>
          <p:nvPr>
            <p:ph type="pic" idx="1"/>
          </p:nvPr>
        </p:nvPicPr>
        <p:blipFill>
          <a:blip r:embed="rId2"/>
          <a:srcRect t="8398" b="8398"/>
          <a:stretch>
            <a:fillRect/>
          </a:stretch>
        </p:blipFill>
        <p:spPr>
          <a:prstGeom prst="rect">
            <a:avLst/>
          </a:prstGeom>
        </p:spPr>
      </p:pic>
      <p:sp>
        <p:nvSpPr>
          <p:cNvPr id="4" name="Text Placeholder 3">
            <a:extLst>
              <a:ext uri="{FF2B5EF4-FFF2-40B4-BE49-F238E27FC236}">
                <a16:creationId xmlns:a16="http://schemas.microsoft.com/office/drawing/2014/main" xmlns="" id="{9880EB1A-B808-CB75-3663-A0422A3AA71D}"/>
              </a:ext>
            </a:extLst>
          </p:cNvPr>
          <p:cNvSpPr>
            <a:spLocks noGrp="1"/>
          </p:cNvSpPr>
          <p:nvPr>
            <p:ph type="body" sz="half" idx="2"/>
          </p:nvPr>
        </p:nvSpPr>
        <p:spPr>
          <a:xfrm>
            <a:off x="7856948" y="2714414"/>
            <a:ext cx="3407399" cy="3429000"/>
          </a:xfrm>
        </p:spPr>
        <p:txBody>
          <a:bodyPr>
            <a:normAutofit/>
          </a:bodyPr>
          <a:lstStyle/>
          <a:p>
            <a:pPr algn="r" rtl="1"/>
            <a:r>
              <a:rPr lang="ar-SA" sz="3200" b="1" dirty="0">
                <a:solidFill>
                  <a:schemeClr val="bg1"/>
                </a:solidFill>
                <a:effectLst/>
                <a:latin typeface="YagutNormalPS"/>
                <a:ea typeface="YagutNormalPS"/>
                <a:cs typeface="B Nazanin" panose="00000400000000000000" pitchFamily="2" charset="-78"/>
              </a:rPr>
              <a:t>بردن دو دست به پشت سر </a:t>
            </a:r>
            <a:endParaRPr lang="en-US" sz="3200" dirty="0">
              <a:solidFill>
                <a:schemeClr val="bg1"/>
              </a:solidFill>
            </a:endParaRPr>
          </a:p>
        </p:txBody>
      </p:sp>
      <p:sp>
        <p:nvSpPr>
          <p:cNvPr id="5" name="Slide Number Placeholder 4">
            <a:extLst>
              <a:ext uri="{FF2B5EF4-FFF2-40B4-BE49-F238E27FC236}">
                <a16:creationId xmlns:a16="http://schemas.microsoft.com/office/drawing/2014/main" xmlns="" id="{E13D1F54-24D2-2486-8F56-0C90A313CF8C}"/>
              </a:ext>
            </a:extLst>
          </p:cNvPr>
          <p:cNvSpPr>
            <a:spLocks noGrp="1"/>
          </p:cNvSpPr>
          <p:nvPr>
            <p:ph type="sldNum" sz="quarter" idx="12"/>
          </p:nvPr>
        </p:nvSpPr>
        <p:spPr/>
        <p:txBody>
          <a:bodyPr/>
          <a:lstStyle/>
          <a:p>
            <a:fld id="{294A09A9-5501-47C1-A89A-A340965A2BE2}" type="slidenum">
              <a:rPr lang="en-US" smtClean="0"/>
              <a:pPr/>
              <a:t>188</a:t>
            </a:fld>
            <a:endParaRPr lang="en-US" dirty="0"/>
          </a:p>
        </p:txBody>
      </p:sp>
      <p:pic>
        <p:nvPicPr>
          <p:cNvPr id="7" name="Picture 6">
            <a:extLst>
              <a:ext uri="{FF2B5EF4-FFF2-40B4-BE49-F238E27FC236}">
                <a16:creationId xmlns:a16="http://schemas.microsoft.com/office/drawing/2014/main" xmlns="" id="{4E1D5F4B-B4B2-94ED-3813-97B0CB3A0D82}"/>
              </a:ext>
            </a:extLst>
          </p:cNvPr>
          <p:cNvPicPr>
            <a:picLocks noChangeAspect="1"/>
          </p:cNvPicPr>
          <p:nvPr/>
        </p:nvPicPr>
        <p:blipFill>
          <a:blip r:embed="rId3"/>
          <a:stretch>
            <a:fillRect/>
          </a:stretch>
        </p:blipFill>
        <p:spPr>
          <a:xfrm>
            <a:off x="92764" y="5527664"/>
            <a:ext cx="1018120" cy="1231499"/>
          </a:xfrm>
          <a:prstGeom prst="rect">
            <a:avLst/>
          </a:prstGeom>
        </p:spPr>
      </p:pic>
      <p:pic>
        <p:nvPicPr>
          <p:cNvPr id="8" name="Picture 7">
            <a:extLst>
              <a:ext uri="{FF2B5EF4-FFF2-40B4-BE49-F238E27FC236}">
                <a16:creationId xmlns:a16="http://schemas.microsoft.com/office/drawing/2014/main" xmlns="" id="{5F8A1D9E-C69E-B8B7-B9F4-C8EA37EDC072}"/>
              </a:ext>
            </a:extLst>
          </p:cNvPr>
          <p:cNvPicPr>
            <a:picLocks noChangeAspect="1"/>
          </p:cNvPicPr>
          <p:nvPr/>
        </p:nvPicPr>
        <p:blipFill>
          <a:blip r:embed="rId4"/>
          <a:stretch>
            <a:fillRect/>
          </a:stretch>
        </p:blipFill>
        <p:spPr>
          <a:xfrm>
            <a:off x="92764" y="1958941"/>
            <a:ext cx="1194920" cy="1231499"/>
          </a:xfrm>
          <a:prstGeom prst="rect">
            <a:avLst/>
          </a:prstGeom>
        </p:spPr>
      </p:pic>
    </p:spTree>
    <p:extLst>
      <p:ext uri="{BB962C8B-B14F-4D97-AF65-F5344CB8AC3E}">
        <p14:creationId xmlns:p14="http://schemas.microsoft.com/office/powerpoint/2010/main" val="355198958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E7C3D-F53B-F9CD-C123-D7B8705B6B98}"/>
              </a:ext>
            </a:extLst>
          </p:cNvPr>
          <p:cNvSpPr>
            <a:spLocks noGrp="1"/>
          </p:cNvSpPr>
          <p:nvPr>
            <p:ph type="title"/>
          </p:nvPr>
        </p:nvSpPr>
        <p:spPr/>
        <p:txBody>
          <a:bodyPr/>
          <a:lstStyle/>
          <a:p>
            <a:pPr algn="ctr"/>
            <a:r>
              <a:rPr lang="ar-SA" sz="4000" b="1" dirty="0">
                <a:effectLst/>
                <a:latin typeface="Calibri" panose="020F0502020204030204" pitchFamily="34" charset="0"/>
                <a:ea typeface="Calibri" panose="020F0502020204030204" pitchFamily="34" charset="0"/>
                <a:cs typeface="B Nazanin" panose="00000400000000000000" pitchFamily="2" charset="-78"/>
              </a:rPr>
              <a:t>حرکات کششی توصیه شده در ماساژ کودکان:</a:t>
            </a:r>
            <a:r>
              <a:rPr lang="ar-SA" sz="4000" b="1" dirty="0">
                <a:effectLst/>
                <a:latin typeface="YagutNormalPS"/>
                <a:ea typeface="YagutNormalPS"/>
                <a:cs typeface="B Nazanin" panose="00000400000000000000" pitchFamily="2" charset="-78"/>
              </a:rPr>
              <a:t> </a:t>
            </a:r>
            <a:endParaRPr lang="en-US" dirty="0"/>
          </a:p>
        </p:txBody>
      </p:sp>
      <p:pic>
        <p:nvPicPr>
          <p:cNvPr id="6" name="Picture Placeholder 5">
            <a:extLst>
              <a:ext uri="{FF2B5EF4-FFF2-40B4-BE49-F238E27FC236}">
                <a16:creationId xmlns:a16="http://schemas.microsoft.com/office/drawing/2014/main" xmlns="" id="{AD789E43-A835-50AA-1BE0-FD8C5BCE4DA7}"/>
              </a:ext>
            </a:extLst>
          </p:cNvPr>
          <p:cNvPicPr>
            <a:picLocks noGrp="1" noChangeAspect="1"/>
          </p:cNvPicPr>
          <p:nvPr>
            <p:ph type="pic" idx="1"/>
          </p:nvPr>
        </p:nvPicPr>
        <p:blipFill>
          <a:blip r:embed="rId2"/>
          <a:srcRect t="5679" b="5679"/>
          <a:stretch>
            <a:fillRect/>
          </a:stretch>
        </p:blipFill>
        <p:spPr>
          <a:prstGeom prst="rect">
            <a:avLst/>
          </a:prstGeom>
        </p:spPr>
      </p:pic>
      <p:sp>
        <p:nvSpPr>
          <p:cNvPr id="4" name="Text Placeholder 3">
            <a:extLst>
              <a:ext uri="{FF2B5EF4-FFF2-40B4-BE49-F238E27FC236}">
                <a16:creationId xmlns:a16="http://schemas.microsoft.com/office/drawing/2014/main" xmlns="" id="{D79A9900-7763-A281-76D3-52E6C6B034B7}"/>
              </a:ext>
            </a:extLst>
          </p:cNvPr>
          <p:cNvSpPr>
            <a:spLocks noGrp="1"/>
          </p:cNvSpPr>
          <p:nvPr>
            <p:ph type="body" sz="half" idx="2"/>
          </p:nvPr>
        </p:nvSpPr>
        <p:spPr>
          <a:xfrm>
            <a:off x="7803939" y="2614447"/>
            <a:ext cx="3526669" cy="3429000"/>
          </a:xfrm>
        </p:spPr>
        <p:txBody>
          <a:bodyPr>
            <a:normAutofit/>
          </a:bodyPr>
          <a:lstStyle/>
          <a:p>
            <a:pPr algn="just" rtl="1"/>
            <a:r>
              <a:rPr lang="ar-SA" sz="2800" b="1" dirty="0">
                <a:solidFill>
                  <a:schemeClr val="bg1"/>
                </a:solidFill>
                <a:effectLst/>
                <a:latin typeface="YagutNormalPS"/>
                <a:ea typeface="YagutNormalPS"/>
                <a:cs typeface="B Nazanin" panose="00000400000000000000" pitchFamily="2" charset="-78"/>
              </a:rPr>
              <a:t> رساندن دست‌های به صورت ضربدر از روی سینه به بالا و پشت شانه‌ها</a:t>
            </a:r>
            <a:endParaRPr lang="en-US" sz="2800" dirty="0">
              <a:solidFill>
                <a:schemeClr val="bg1"/>
              </a:solidFill>
            </a:endParaRPr>
          </a:p>
        </p:txBody>
      </p:sp>
      <p:sp>
        <p:nvSpPr>
          <p:cNvPr id="5" name="Slide Number Placeholder 4">
            <a:extLst>
              <a:ext uri="{FF2B5EF4-FFF2-40B4-BE49-F238E27FC236}">
                <a16:creationId xmlns:a16="http://schemas.microsoft.com/office/drawing/2014/main" xmlns="" id="{E98AA1DC-0D46-30DE-56AB-9D2676FDBA9C}"/>
              </a:ext>
            </a:extLst>
          </p:cNvPr>
          <p:cNvSpPr>
            <a:spLocks noGrp="1"/>
          </p:cNvSpPr>
          <p:nvPr>
            <p:ph type="sldNum" sz="quarter" idx="12"/>
          </p:nvPr>
        </p:nvSpPr>
        <p:spPr/>
        <p:txBody>
          <a:bodyPr/>
          <a:lstStyle/>
          <a:p>
            <a:fld id="{294A09A9-5501-47C1-A89A-A340965A2BE2}" type="slidenum">
              <a:rPr lang="en-US" smtClean="0"/>
              <a:pPr/>
              <a:t>189</a:t>
            </a:fld>
            <a:endParaRPr lang="en-US" dirty="0"/>
          </a:p>
        </p:txBody>
      </p:sp>
      <p:pic>
        <p:nvPicPr>
          <p:cNvPr id="7" name="Picture 6">
            <a:extLst>
              <a:ext uri="{FF2B5EF4-FFF2-40B4-BE49-F238E27FC236}">
                <a16:creationId xmlns:a16="http://schemas.microsoft.com/office/drawing/2014/main" xmlns="" id="{A605CD8A-7029-6BA2-91AE-E39F9A592FDB}"/>
              </a:ext>
            </a:extLst>
          </p:cNvPr>
          <p:cNvPicPr>
            <a:picLocks noChangeAspect="1"/>
          </p:cNvPicPr>
          <p:nvPr/>
        </p:nvPicPr>
        <p:blipFill>
          <a:blip r:embed="rId3"/>
          <a:stretch>
            <a:fillRect/>
          </a:stretch>
        </p:blipFill>
        <p:spPr>
          <a:xfrm>
            <a:off x="92764" y="5527664"/>
            <a:ext cx="1018120" cy="1231499"/>
          </a:xfrm>
          <a:prstGeom prst="rect">
            <a:avLst/>
          </a:prstGeom>
        </p:spPr>
      </p:pic>
      <p:pic>
        <p:nvPicPr>
          <p:cNvPr id="8" name="Picture 7">
            <a:extLst>
              <a:ext uri="{FF2B5EF4-FFF2-40B4-BE49-F238E27FC236}">
                <a16:creationId xmlns:a16="http://schemas.microsoft.com/office/drawing/2014/main" xmlns="" id="{B25CFE48-AFD2-E2C2-6987-E391671DD11B}"/>
              </a:ext>
            </a:extLst>
          </p:cNvPr>
          <p:cNvPicPr>
            <a:picLocks noChangeAspect="1"/>
          </p:cNvPicPr>
          <p:nvPr/>
        </p:nvPicPr>
        <p:blipFill>
          <a:blip r:embed="rId4"/>
          <a:stretch>
            <a:fillRect/>
          </a:stretch>
        </p:blipFill>
        <p:spPr>
          <a:xfrm>
            <a:off x="92764" y="1958941"/>
            <a:ext cx="1194920" cy="1231499"/>
          </a:xfrm>
          <a:prstGeom prst="rect">
            <a:avLst/>
          </a:prstGeom>
        </p:spPr>
      </p:pic>
    </p:spTree>
    <p:extLst>
      <p:ext uri="{BB962C8B-B14F-4D97-AF65-F5344CB8AC3E}">
        <p14:creationId xmlns:p14="http://schemas.microsoft.com/office/powerpoint/2010/main" val="176890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8F615-64B5-32ED-4293-FD906D306C78}"/>
              </a:ext>
            </a:extLst>
          </p:cNvPr>
          <p:cNvSpPr>
            <a:spLocks noGrp="1"/>
          </p:cNvSpPr>
          <p:nvPr>
            <p:ph type="title"/>
          </p:nvPr>
        </p:nvSpPr>
        <p:spPr>
          <a:xfrm>
            <a:off x="419126" y="752060"/>
            <a:ext cx="8401624" cy="6311348"/>
          </a:xfrm>
        </p:spPr>
        <p:txBody>
          <a:bodyPr/>
          <a:lstStyle/>
          <a:p>
            <a:pPr algn="ctr" rtl="1"/>
            <a:r>
              <a:rPr lang="ar-SA" sz="6000" dirty="0">
                <a:solidFill>
                  <a:schemeClr val="tx1"/>
                </a:solidFill>
                <a:cs typeface="2  Nazanin" panose="00000400000000000000" pitchFamily="2" charset="-78"/>
              </a:rPr>
              <a:t> </a:t>
            </a:r>
            <a:r>
              <a:rPr lang="ar-SA" sz="6000" dirty="0">
                <a:solidFill>
                  <a:schemeClr val="tx1"/>
                </a:solidFill>
                <a:cs typeface="B Titr" panose="00000700000000000000" pitchFamily="2" charset="-78"/>
              </a:rPr>
              <a:t>طب فراگیر و تولید شواهد</a:t>
            </a:r>
            <a:r>
              <a:rPr lang="fa-IR" dirty="0"/>
              <a:t/>
            </a:r>
            <a:br>
              <a:rPr lang="fa-IR" dirty="0"/>
            </a:br>
            <a:r>
              <a:rPr lang="fa-IR" dirty="0"/>
              <a:t/>
            </a:r>
            <a:br>
              <a:rPr lang="fa-IR" dirty="0"/>
            </a:br>
            <a:r>
              <a:rPr lang="fa-IR" dirty="0"/>
              <a:t/>
            </a:r>
            <a:br>
              <a:rPr lang="fa-IR" dirty="0"/>
            </a:br>
            <a:r>
              <a:rPr lang="fa-IR" dirty="0"/>
              <a:t/>
            </a:r>
            <a:br>
              <a:rPr lang="fa-IR" dirty="0"/>
            </a:br>
            <a:r>
              <a:rPr kumimoji="0" lang="fa-IR" sz="3600" b="1" i="0" u="none" strike="noStrike" kern="1200" cap="all" spc="0" normalizeH="0" baseline="0" noProof="0" dirty="0">
                <a:ln>
                  <a:noFill/>
                </a:ln>
                <a:solidFill>
                  <a:srgbClr val="FF0000"/>
                </a:solidFill>
                <a:effectLst/>
                <a:uLnTx/>
                <a:uFillTx/>
                <a:latin typeface="Corbel" panose="020B0503020204020204"/>
                <a:cs typeface="B Nazanin" panose="00000400000000000000" pitchFamily="2" charset="-78"/>
              </a:rPr>
              <a:t>جهت مطالعه اختیاری در درس نامه به فصل 3 مراجعه کنید. مطالعه این فصل دارای نمره اضافی در آزمون است.</a:t>
            </a:r>
            <a:r>
              <a:rPr lang="fa-IR" dirty="0"/>
              <a:t/>
            </a:r>
            <a:br>
              <a:rPr lang="fa-IR" dirty="0"/>
            </a:br>
            <a:endParaRPr lang="en-US" dirty="0"/>
          </a:p>
        </p:txBody>
      </p:sp>
      <p:pic>
        <p:nvPicPr>
          <p:cNvPr id="3" name="Picture 2">
            <a:extLst>
              <a:ext uri="{FF2B5EF4-FFF2-40B4-BE49-F238E27FC236}">
                <a16:creationId xmlns:a16="http://schemas.microsoft.com/office/drawing/2014/main" xmlns="" id="{7DE2B6ED-A454-7E32-8039-0C785B79F0D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89175" y="5082543"/>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59412B25-CB2E-ADFA-C11C-41BCF5B93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81000"/>
            <a:ext cx="1193399" cy="1228357"/>
          </a:xfrm>
          <a:prstGeom prst="rect">
            <a:avLst/>
          </a:prstGeom>
          <a:noFill/>
        </p:spPr>
      </p:pic>
      <p:sp>
        <p:nvSpPr>
          <p:cNvPr id="5" name="Slide Number Placeholder 4">
            <a:extLst>
              <a:ext uri="{FF2B5EF4-FFF2-40B4-BE49-F238E27FC236}">
                <a16:creationId xmlns:a16="http://schemas.microsoft.com/office/drawing/2014/main" xmlns="" id="{C76D33A5-D07A-68D0-1ADE-3FBBCE2D434D}"/>
              </a:ext>
            </a:extLst>
          </p:cNvPr>
          <p:cNvSpPr>
            <a:spLocks noGrp="1"/>
          </p:cNvSpPr>
          <p:nvPr>
            <p:ph type="sldNum" sz="quarter" idx="12"/>
          </p:nvPr>
        </p:nvSpPr>
        <p:spPr/>
        <p:txBody>
          <a:bodyPr/>
          <a:lstStyle/>
          <a:p>
            <a:fld id="{294A09A9-5501-47C1-A89A-A340965A2BE2}" type="slidenum">
              <a:rPr lang="en-US" smtClean="0"/>
              <a:pPr/>
              <a:t>19</a:t>
            </a:fld>
            <a:endParaRPr lang="en-US" dirty="0"/>
          </a:p>
        </p:txBody>
      </p:sp>
    </p:spTree>
    <p:extLst>
      <p:ext uri="{BB962C8B-B14F-4D97-AF65-F5344CB8AC3E}">
        <p14:creationId xmlns:p14="http://schemas.microsoft.com/office/powerpoint/2010/main" val="204101165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C0E5C-4591-B630-1255-EC7D27A5D8C5}"/>
              </a:ext>
            </a:extLst>
          </p:cNvPr>
          <p:cNvSpPr>
            <a:spLocks noGrp="1"/>
          </p:cNvSpPr>
          <p:nvPr>
            <p:ph type="title"/>
          </p:nvPr>
        </p:nvSpPr>
        <p:spPr/>
        <p:txBody>
          <a:bodyPr/>
          <a:lstStyle/>
          <a:p>
            <a:pPr algn="ctr" rtl="1"/>
            <a:r>
              <a:rPr lang="ar-SA" sz="4000" b="1" dirty="0">
                <a:effectLst/>
                <a:latin typeface="Calibri" panose="020F0502020204030204" pitchFamily="34" charset="0"/>
                <a:ea typeface="Calibri" panose="020F0502020204030204" pitchFamily="34" charset="0"/>
                <a:cs typeface="B Nazanin" panose="00000400000000000000" pitchFamily="2" charset="-78"/>
              </a:rPr>
              <a:t>حرکات کششی توصیه شده در ماساژ کودکان:</a:t>
            </a:r>
            <a:r>
              <a:rPr lang="ar-SA" sz="4000" b="1" dirty="0">
                <a:effectLst/>
                <a:latin typeface="YagutNormalPS"/>
                <a:ea typeface="YagutNormalPS"/>
                <a:cs typeface="B Nazanin" panose="00000400000000000000" pitchFamily="2" charset="-78"/>
              </a:rPr>
              <a:t> </a:t>
            </a:r>
            <a:endParaRPr lang="en-US" dirty="0"/>
          </a:p>
        </p:txBody>
      </p:sp>
      <p:pic>
        <p:nvPicPr>
          <p:cNvPr id="6" name="Picture Placeholder 5">
            <a:extLst>
              <a:ext uri="{FF2B5EF4-FFF2-40B4-BE49-F238E27FC236}">
                <a16:creationId xmlns:a16="http://schemas.microsoft.com/office/drawing/2014/main" xmlns="" id="{4124185B-46D9-BB85-8A1E-0D700496DC4F}"/>
              </a:ext>
            </a:extLst>
          </p:cNvPr>
          <p:cNvPicPr>
            <a:picLocks noGrp="1" noChangeAspect="1"/>
          </p:cNvPicPr>
          <p:nvPr>
            <p:ph type="pic" idx="1"/>
          </p:nvPr>
        </p:nvPicPr>
        <p:blipFill>
          <a:blip r:embed="rId2"/>
          <a:srcRect t="4302" b="4302"/>
          <a:stretch>
            <a:fillRect/>
          </a:stretch>
        </p:blipFill>
        <p:spPr>
          <a:prstGeom prst="rect">
            <a:avLst/>
          </a:prstGeom>
        </p:spPr>
      </p:pic>
      <p:sp>
        <p:nvSpPr>
          <p:cNvPr id="4" name="Text Placeholder 3">
            <a:extLst>
              <a:ext uri="{FF2B5EF4-FFF2-40B4-BE49-F238E27FC236}">
                <a16:creationId xmlns:a16="http://schemas.microsoft.com/office/drawing/2014/main" xmlns="" id="{FD2A6565-CF55-FCAF-132D-E227ADA31198}"/>
              </a:ext>
            </a:extLst>
          </p:cNvPr>
          <p:cNvSpPr>
            <a:spLocks noGrp="1"/>
          </p:cNvSpPr>
          <p:nvPr>
            <p:ph type="body" sz="half" idx="2"/>
          </p:nvPr>
        </p:nvSpPr>
        <p:spPr>
          <a:xfrm>
            <a:off x="7786599" y="2471289"/>
            <a:ext cx="3200400" cy="3429000"/>
          </a:xfrm>
        </p:spPr>
        <p:txBody>
          <a:bodyPr>
            <a:normAutofit/>
          </a:bodyPr>
          <a:lstStyle/>
          <a:p>
            <a:pPr algn="r" rtl="1"/>
            <a:r>
              <a:rPr lang="ar-SA" sz="2800" b="1" dirty="0">
                <a:solidFill>
                  <a:schemeClr val="bg1"/>
                </a:solidFill>
                <a:effectLst/>
                <a:latin typeface="YagutNormalPS"/>
                <a:ea typeface="YagutNormalPS"/>
                <a:cs typeface="B Nazanin" panose="00000400000000000000" pitchFamily="2" charset="-78"/>
              </a:rPr>
              <a:t>کشیدن مستقیم پاها، </a:t>
            </a:r>
            <a:endParaRPr lang="en-US" sz="2800" dirty="0">
              <a:solidFill>
                <a:schemeClr val="bg1"/>
              </a:solidFill>
            </a:endParaRPr>
          </a:p>
        </p:txBody>
      </p:sp>
      <p:sp>
        <p:nvSpPr>
          <p:cNvPr id="5" name="Slide Number Placeholder 4">
            <a:extLst>
              <a:ext uri="{FF2B5EF4-FFF2-40B4-BE49-F238E27FC236}">
                <a16:creationId xmlns:a16="http://schemas.microsoft.com/office/drawing/2014/main" xmlns="" id="{D0072373-F595-187A-DF08-5D6B26728A37}"/>
              </a:ext>
            </a:extLst>
          </p:cNvPr>
          <p:cNvSpPr>
            <a:spLocks noGrp="1"/>
          </p:cNvSpPr>
          <p:nvPr>
            <p:ph type="sldNum" sz="quarter" idx="12"/>
          </p:nvPr>
        </p:nvSpPr>
        <p:spPr/>
        <p:txBody>
          <a:bodyPr/>
          <a:lstStyle/>
          <a:p>
            <a:fld id="{294A09A9-5501-47C1-A89A-A340965A2BE2}" type="slidenum">
              <a:rPr lang="en-US" smtClean="0"/>
              <a:pPr/>
              <a:t>190</a:t>
            </a:fld>
            <a:endParaRPr lang="en-US" dirty="0"/>
          </a:p>
        </p:txBody>
      </p:sp>
      <p:pic>
        <p:nvPicPr>
          <p:cNvPr id="7" name="Picture 6">
            <a:extLst>
              <a:ext uri="{FF2B5EF4-FFF2-40B4-BE49-F238E27FC236}">
                <a16:creationId xmlns:a16="http://schemas.microsoft.com/office/drawing/2014/main" xmlns="" id="{1F91D0F1-A8B9-6FD9-DB7C-44F85BC5E081}"/>
              </a:ext>
            </a:extLst>
          </p:cNvPr>
          <p:cNvPicPr>
            <a:picLocks noChangeAspect="1"/>
          </p:cNvPicPr>
          <p:nvPr/>
        </p:nvPicPr>
        <p:blipFill>
          <a:blip r:embed="rId3"/>
          <a:stretch>
            <a:fillRect/>
          </a:stretch>
        </p:blipFill>
        <p:spPr>
          <a:xfrm>
            <a:off x="92764" y="5527664"/>
            <a:ext cx="1018120" cy="1231499"/>
          </a:xfrm>
          <a:prstGeom prst="rect">
            <a:avLst/>
          </a:prstGeom>
        </p:spPr>
      </p:pic>
      <p:pic>
        <p:nvPicPr>
          <p:cNvPr id="8" name="Picture 7">
            <a:extLst>
              <a:ext uri="{FF2B5EF4-FFF2-40B4-BE49-F238E27FC236}">
                <a16:creationId xmlns:a16="http://schemas.microsoft.com/office/drawing/2014/main" xmlns="" id="{0419FD06-469B-6093-CFCD-4740B0856D3A}"/>
              </a:ext>
            </a:extLst>
          </p:cNvPr>
          <p:cNvPicPr>
            <a:picLocks noChangeAspect="1"/>
          </p:cNvPicPr>
          <p:nvPr/>
        </p:nvPicPr>
        <p:blipFill>
          <a:blip r:embed="rId4"/>
          <a:stretch>
            <a:fillRect/>
          </a:stretch>
        </p:blipFill>
        <p:spPr>
          <a:xfrm>
            <a:off x="92764" y="1958941"/>
            <a:ext cx="1194920" cy="1231499"/>
          </a:xfrm>
          <a:prstGeom prst="rect">
            <a:avLst/>
          </a:prstGeom>
        </p:spPr>
      </p:pic>
    </p:spTree>
    <p:extLst>
      <p:ext uri="{BB962C8B-B14F-4D97-AF65-F5344CB8AC3E}">
        <p14:creationId xmlns:p14="http://schemas.microsoft.com/office/powerpoint/2010/main" val="183668151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9F981-6F93-57F9-8489-80DC081CB715}"/>
              </a:ext>
            </a:extLst>
          </p:cNvPr>
          <p:cNvSpPr>
            <a:spLocks noGrp="1"/>
          </p:cNvSpPr>
          <p:nvPr>
            <p:ph type="title"/>
          </p:nvPr>
        </p:nvSpPr>
        <p:spPr/>
        <p:txBody>
          <a:bodyPr/>
          <a:lstStyle/>
          <a:p>
            <a:pPr algn="ctr"/>
            <a:r>
              <a:rPr lang="ar-SA" sz="4000" b="1" dirty="0">
                <a:effectLst/>
                <a:latin typeface="Calibri" panose="020F0502020204030204" pitchFamily="34" charset="0"/>
                <a:ea typeface="Calibri" panose="020F0502020204030204" pitchFamily="34" charset="0"/>
                <a:cs typeface="B Nazanin" panose="00000400000000000000" pitchFamily="2" charset="-78"/>
              </a:rPr>
              <a:t>حرکات کششی توصیه شده در ماساژ کودکان:</a:t>
            </a:r>
            <a:r>
              <a:rPr lang="ar-SA" sz="4000" b="1" dirty="0">
                <a:effectLst/>
                <a:latin typeface="YagutNormalPS"/>
                <a:ea typeface="YagutNormalPS"/>
                <a:cs typeface="B Nazanin" panose="00000400000000000000" pitchFamily="2" charset="-78"/>
              </a:rPr>
              <a:t> </a:t>
            </a:r>
            <a:endParaRPr lang="en-US" dirty="0"/>
          </a:p>
        </p:txBody>
      </p:sp>
      <p:pic>
        <p:nvPicPr>
          <p:cNvPr id="6" name="Picture Placeholder 5">
            <a:extLst>
              <a:ext uri="{FF2B5EF4-FFF2-40B4-BE49-F238E27FC236}">
                <a16:creationId xmlns:a16="http://schemas.microsoft.com/office/drawing/2014/main" xmlns="" id="{3F84AC85-17FA-74E8-D613-F9396C131A9C}"/>
              </a:ext>
            </a:extLst>
          </p:cNvPr>
          <p:cNvPicPr>
            <a:picLocks noGrp="1" noChangeAspect="1"/>
          </p:cNvPicPr>
          <p:nvPr>
            <p:ph type="pic" idx="1"/>
          </p:nvPr>
        </p:nvPicPr>
        <p:blipFill>
          <a:blip r:embed="rId2"/>
          <a:srcRect l="1462" r="1462"/>
          <a:stretch>
            <a:fillRect/>
          </a:stretch>
        </p:blipFill>
        <p:spPr>
          <a:prstGeom prst="rect">
            <a:avLst/>
          </a:prstGeom>
        </p:spPr>
      </p:pic>
      <p:sp>
        <p:nvSpPr>
          <p:cNvPr id="4" name="Text Placeholder 3">
            <a:extLst>
              <a:ext uri="{FF2B5EF4-FFF2-40B4-BE49-F238E27FC236}">
                <a16:creationId xmlns:a16="http://schemas.microsoft.com/office/drawing/2014/main" xmlns="" id="{2309D37C-3D69-4532-A3A9-3D579B0BED1F}"/>
              </a:ext>
            </a:extLst>
          </p:cNvPr>
          <p:cNvSpPr>
            <a:spLocks noGrp="1"/>
          </p:cNvSpPr>
          <p:nvPr>
            <p:ph type="body" sz="half" idx="2"/>
          </p:nvPr>
        </p:nvSpPr>
        <p:spPr>
          <a:xfrm>
            <a:off x="7803939" y="2614447"/>
            <a:ext cx="3526669" cy="3429000"/>
          </a:xfrm>
        </p:spPr>
        <p:txBody>
          <a:bodyPr>
            <a:normAutofit/>
          </a:bodyPr>
          <a:lstStyle/>
          <a:p>
            <a:pPr marL="0" marR="0" algn="just" rtl="1">
              <a:lnSpc>
                <a:spcPct val="107000"/>
              </a:lnSpc>
              <a:spcBef>
                <a:spcPts val="0"/>
              </a:spcBef>
              <a:spcAft>
                <a:spcPts val="0"/>
              </a:spcAft>
            </a:pPr>
            <a:r>
              <a:rPr kumimoji="0" lang="ar-SA" sz="3200" b="1"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 رساندن کف پاها به ران</a:t>
            </a:r>
            <a:endParaRPr lang="en-US" sz="3200" dirty="0">
              <a:solidFill>
                <a:schemeClr val="bg1"/>
              </a:solidFill>
            </a:endParaRPr>
          </a:p>
        </p:txBody>
      </p:sp>
      <p:sp>
        <p:nvSpPr>
          <p:cNvPr id="5" name="Slide Number Placeholder 4">
            <a:extLst>
              <a:ext uri="{FF2B5EF4-FFF2-40B4-BE49-F238E27FC236}">
                <a16:creationId xmlns:a16="http://schemas.microsoft.com/office/drawing/2014/main" xmlns="" id="{6D8D4A66-AE0C-B7D3-25C9-4C51FF2E4D5D}"/>
              </a:ext>
            </a:extLst>
          </p:cNvPr>
          <p:cNvSpPr>
            <a:spLocks noGrp="1"/>
          </p:cNvSpPr>
          <p:nvPr>
            <p:ph type="sldNum" sz="quarter" idx="12"/>
          </p:nvPr>
        </p:nvSpPr>
        <p:spPr/>
        <p:txBody>
          <a:bodyPr/>
          <a:lstStyle/>
          <a:p>
            <a:fld id="{294A09A9-5501-47C1-A89A-A340965A2BE2}" type="slidenum">
              <a:rPr lang="en-US" smtClean="0"/>
              <a:pPr/>
              <a:t>191</a:t>
            </a:fld>
            <a:endParaRPr lang="en-US" dirty="0"/>
          </a:p>
        </p:txBody>
      </p:sp>
      <p:pic>
        <p:nvPicPr>
          <p:cNvPr id="7" name="Picture 6">
            <a:extLst>
              <a:ext uri="{FF2B5EF4-FFF2-40B4-BE49-F238E27FC236}">
                <a16:creationId xmlns:a16="http://schemas.microsoft.com/office/drawing/2014/main" xmlns="" id="{DBEE2101-9F80-A6EA-DFB4-287E6E593933}"/>
              </a:ext>
            </a:extLst>
          </p:cNvPr>
          <p:cNvPicPr>
            <a:picLocks noChangeAspect="1"/>
          </p:cNvPicPr>
          <p:nvPr/>
        </p:nvPicPr>
        <p:blipFill>
          <a:blip r:embed="rId3"/>
          <a:stretch>
            <a:fillRect/>
          </a:stretch>
        </p:blipFill>
        <p:spPr>
          <a:xfrm>
            <a:off x="92764" y="5527664"/>
            <a:ext cx="1018120" cy="1231499"/>
          </a:xfrm>
          <a:prstGeom prst="rect">
            <a:avLst/>
          </a:prstGeom>
        </p:spPr>
      </p:pic>
      <p:pic>
        <p:nvPicPr>
          <p:cNvPr id="8" name="Picture 7">
            <a:extLst>
              <a:ext uri="{FF2B5EF4-FFF2-40B4-BE49-F238E27FC236}">
                <a16:creationId xmlns:a16="http://schemas.microsoft.com/office/drawing/2014/main" xmlns="" id="{48B199A2-4576-BBBB-3969-419427361430}"/>
              </a:ext>
            </a:extLst>
          </p:cNvPr>
          <p:cNvPicPr>
            <a:picLocks noChangeAspect="1"/>
          </p:cNvPicPr>
          <p:nvPr/>
        </p:nvPicPr>
        <p:blipFill>
          <a:blip r:embed="rId4"/>
          <a:stretch>
            <a:fillRect/>
          </a:stretch>
        </p:blipFill>
        <p:spPr>
          <a:xfrm>
            <a:off x="92764" y="1958941"/>
            <a:ext cx="1194920" cy="1231499"/>
          </a:xfrm>
          <a:prstGeom prst="rect">
            <a:avLst/>
          </a:prstGeom>
        </p:spPr>
      </p:pic>
    </p:spTree>
    <p:extLst>
      <p:ext uri="{BB962C8B-B14F-4D97-AF65-F5344CB8AC3E}">
        <p14:creationId xmlns:p14="http://schemas.microsoft.com/office/powerpoint/2010/main" val="8441720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8AB26-E3D6-B4D2-00E5-CBA75361934C}"/>
              </a:ext>
            </a:extLst>
          </p:cNvPr>
          <p:cNvSpPr>
            <a:spLocks noGrp="1"/>
          </p:cNvSpPr>
          <p:nvPr>
            <p:ph type="title"/>
          </p:nvPr>
        </p:nvSpPr>
        <p:spPr/>
        <p:txBody>
          <a:bodyPr/>
          <a:lstStyle/>
          <a:p>
            <a:pPr algn="ctr"/>
            <a:r>
              <a:rPr lang="ar-SA" sz="4000" b="1" dirty="0">
                <a:effectLst/>
                <a:latin typeface="Calibri" panose="020F0502020204030204" pitchFamily="34" charset="0"/>
                <a:ea typeface="Calibri" panose="020F0502020204030204" pitchFamily="34" charset="0"/>
                <a:cs typeface="B Nazanin" panose="00000400000000000000" pitchFamily="2" charset="-78"/>
              </a:rPr>
              <a:t>حرکات کششی توصیه شده در ماساژ کودکان:</a:t>
            </a:r>
            <a:r>
              <a:rPr lang="ar-SA" sz="4000" b="1" dirty="0">
                <a:effectLst/>
                <a:latin typeface="YagutNormalPS"/>
                <a:ea typeface="YagutNormalPS"/>
                <a:cs typeface="B Nazanin" panose="00000400000000000000" pitchFamily="2" charset="-78"/>
              </a:rPr>
              <a:t> </a:t>
            </a:r>
            <a:endParaRPr lang="en-US" dirty="0"/>
          </a:p>
        </p:txBody>
      </p:sp>
      <p:pic>
        <p:nvPicPr>
          <p:cNvPr id="6" name="Picture Placeholder 5">
            <a:extLst>
              <a:ext uri="{FF2B5EF4-FFF2-40B4-BE49-F238E27FC236}">
                <a16:creationId xmlns:a16="http://schemas.microsoft.com/office/drawing/2014/main" xmlns="" id="{BE75E31B-E527-3790-4716-99D80DFFA58A}"/>
              </a:ext>
            </a:extLst>
          </p:cNvPr>
          <p:cNvPicPr>
            <a:picLocks noGrp="1" noChangeAspect="1"/>
          </p:cNvPicPr>
          <p:nvPr>
            <p:ph type="pic" idx="1"/>
          </p:nvPr>
        </p:nvPicPr>
        <p:blipFill>
          <a:blip r:embed="rId2"/>
          <a:srcRect l="968" r="968"/>
          <a:stretch>
            <a:fillRect/>
          </a:stretch>
        </p:blipFill>
        <p:spPr>
          <a:prstGeom prst="rect">
            <a:avLst/>
          </a:prstGeom>
        </p:spPr>
      </p:pic>
      <p:sp>
        <p:nvSpPr>
          <p:cNvPr id="4" name="Text Placeholder 3">
            <a:extLst>
              <a:ext uri="{FF2B5EF4-FFF2-40B4-BE49-F238E27FC236}">
                <a16:creationId xmlns:a16="http://schemas.microsoft.com/office/drawing/2014/main" xmlns="" id="{6D3035EC-D4E5-2381-C362-6E692D2A0721}"/>
              </a:ext>
            </a:extLst>
          </p:cNvPr>
          <p:cNvSpPr>
            <a:spLocks noGrp="1"/>
          </p:cNvSpPr>
          <p:nvPr>
            <p:ph type="body" sz="half" idx="2"/>
          </p:nvPr>
        </p:nvSpPr>
        <p:spPr>
          <a:xfrm>
            <a:off x="7786599" y="2574691"/>
            <a:ext cx="3200400" cy="3429000"/>
          </a:xfrm>
        </p:spPr>
        <p:txBody>
          <a:bodyPr>
            <a:normAutofit/>
          </a:bodyPr>
          <a:lstStyle/>
          <a:p>
            <a:pPr marL="0" marR="0" algn="just" rtl="1">
              <a:lnSpc>
                <a:spcPct val="107000"/>
              </a:lnSpc>
              <a:spcBef>
                <a:spcPts val="0"/>
              </a:spcBef>
              <a:spcAft>
                <a:spcPts val="0"/>
              </a:spcAft>
            </a:pPr>
            <a:r>
              <a:rPr lang="ar-SA" sz="2800" b="1" dirty="0">
                <a:solidFill>
                  <a:schemeClr val="bg1"/>
                </a:solidFill>
                <a:effectLst/>
                <a:latin typeface="YagutNormalPS"/>
                <a:ea typeface="YagutNormalPS"/>
                <a:cs typeface="B Nazanin" panose="00000400000000000000" pitchFamily="2" charset="-78"/>
              </a:rPr>
              <a:t>رساندن کف پاها به باسن</a:t>
            </a: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endParaRPr lang="en-US" sz="2800" dirty="0">
              <a:solidFill>
                <a:schemeClr val="bg1"/>
              </a:solidFill>
            </a:endParaRPr>
          </a:p>
        </p:txBody>
      </p:sp>
      <p:sp>
        <p:nvSpPr>
          <p:cNvPr id="5" name="Slide Number Placeholder 4">
            <a:extLst>
              <a:ext uri="{FF2B5EF4-FFF2-40B4-BE49-F238E27FC236}">
                <a16:creationId xmlns:a16="http://schemas.microsoft.com/office/drawing/2014/main" xmlns="" id="{6A712D33-0E78-74C4-5E8D-3394469AC51C}"/>
              </a:ext>
            </a:extLst>
          </p:cNvPr>
          <p:cNvSpPr>
            <a:spLocks noGrp="1"/>
          </p:cNvSpPr>
          <p:nvPr>
            <p:ph type="sldNum" sz="quarter" idx="12"/>
          </p:nvPr>
        </p:nvSpPr>
        <p:spPr/>
        <p:txBody>
          <a:bodyPr/>
          <a:lstStyle/>
          <a:p>
            <a:fld id="{294A09A9-5501-47C1-A89A-A340965A2BE2}" type="slidenum">
              <a:rPr lang="en-US" smtClean="0"/>
              <a:pPr/>
              <a:t>192</a:t>
            </a:fld>
            <a:endParaRPr lang="en-US" dirty="0"/>
          </a:p>
        </p:txBody>
      </p:sp>
      <p:pic>
        <p:nvPicPr>
          <p:cNvPr id="7" name="Picture 6">
            <a:extLst>
              <a:ext uri="{FF2B5EF4-FFF2-40B4-BE49-F238E27FC236}">
                <a16:creationId xmlns:a16="http://schemas.microsoft.com/office/drawing/2014/main" xmlns="" id="{9D6A6887-205F-3E8E-C1FC-0544B562F1D9}"/>
              </a:ext>
            </a:extLst>
          </p:cNvPr>
          <p:cNvPicPr>
            <a:picLocks noChangeAspect="1"/>
          </p:cNvPicPr>
          <p:nvPr/>
        </p:nvPicPr>
        <p:blipFill>
          <a:blip r:embed="rId3"/>
          <a:stretch>
            <a:fillRect/>
          </a:stretch>
        </p:blipFill>
        <p:spPr>
          <a:xfrm>
            <a:off x="92764" y="5527664"/>
            <a:ext cx="1018120" cy="1231499"/>
          </a:xfrm>
          <a:prstGeom prst="rect">
            <a:avLst/>
          </a:prstGeom>
        </p:spPr>
      </p:pic>
      <p:pic>
        <p:nvPicPr>
          <p:cNvPr id="8" name="Picture 7">
            <a:extLst>
              <a:ext uri="{FF2B5EF4-FFF2-40B4-BE49-F238E27FC236}">
                <a16:creationId xmlns:a16="http://schemas.microsoft.com/office/drawing/2014/main" xmlns="" id="{679BC343-3DDA-F8CE-1C70-8799A27B5CFE}"/>
              </a:ext>
            </a:extLst>
          </p:cNvPr>
          <p:cNvPicPr>
            <a:picLocks noChangeAspect="1"/>
          </p:cNvPicPr>
          <p:nvPr/>
        </p:nvPicPr>
        <p:blipFill>
          <a:blip r:embed="rId4"/>
          <a:stretch>
            <a:fillRect/>
          </a:stretch>
        </p:blipFill>
        <p:spPr>
          <a:xfrm>
            <a:off x="92764" y="1958941"/>
            <a:ext cx="1194920" cy="1231499"/>
          </a:xfrm>
          <a:prstGeom prst="rect">
            <a:avLst/>
          </a:prstGeom>
        </p:spPr>
      </p:pic>
    </p:spTree>
    <p:extLst>
      <p:ext uri="{BB962C8B-B14F-4D97-AF65-F5344CB8AC3E}">
        <p14:creationId xmlns:p14="http://schemas.microsoft.com/office/powerpoint/2010/main" val="14375326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7C3D15-B62C-C3EF-1840-6FAC5931B683}"/>
              </a:ext>
            </a:extLst>
          </p:cNvPr>
          <p:cNvSpPr>
            <a:spLocks noGrp="1"/>
          </p:cNvSpPr>
          <p:nvPr>
            <p:ph type="title"/>
          </p:nvPr>
        </p:nvSpPr>
        <p:spPr/>
        <p:txBody>
          <a:bodyPr>
            <a:normAutofit/>
          </a:bodyPr>
          <a:lstStyle/>
          <a:p>
            <a:pPr algn="ctr" rtl="1"/>
            <a:r>
              <a:rPr kumimoji="0" lang="ar-SA" sz="36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ماساژ در گروه‌های خاص</a:t>
            </a:r>
            <a:r>
              <a:rPr kumimoji="0" lang="en-US" sz="2900" b="0"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900" b="0"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br>
            <a:r>
              <a:rPr kumimoji="0" lang="ar-SA" sz="3600" b="1" i="0" u="none" strike="noStrike" kern="1200" cap="all"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B Titr" panose="00000700000000000000" pitchFamily="2" charset="-78"/>
              </a:rPr>
              <a:t>ماساژ </a:t>
            </a:r>
            <a:r>
              <a:rPr kumimoji="0" lang="fa-IR" sz="3600" b="1" i="0" u="none" strike="noStrike" kern="1200" cap="all"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B Titr" panose="00000700000000000000" pitchFamily="2" charset="-78"/>
              </a:rPr>
              <a:t>سالمندان</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67717E0-0DFA-9712-A0F2-F484198C12B0}"/>
              </a:ext>
            </a:extLst>
          </p:cNvPr>
          <p:cNvSpPr>
            <a:spLocks noGrp="1"/>
          </p:cNvSpPr>
          <p:nvPr>
            <p:ph idx="1"/>
          </p:nvPr>
        </p:nvSpPr>
        <p:spPr>
          <a:xfrm>
            <a:off x="0" y="2011680"/>
            <a:ext cx="11605191" cy="4206240"/>
          </a:xfrm>
        </p:spPr>
        <p:txBody>
          <a:bodyPr/>
          <a:lstStyle/>
          <a:p>
            <a:pPr algn="r"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دلک معتدل همراه با روغن‌مالی و حرکت، و حتی نشستن در تخت‌های روان یا صندلی گهواره­ای (راک) یا تاب سواری از بهترین تدابیر افراد بالای 40 سال است.</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افراد بالای 60 سال تأکید می‌شود که مدت و قوت ماساژ در حد معتدل باشد (زمان ماساژ نه خیلی طولانی و نه بسیار کوتاه باشد).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عمق فشار باید متوسط و به میزان تحمل فرد باشد.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400" dirty="0">
                <a:solidFill>
                  <a:schemeClr val="bg1"/>
                </a:solidFill>
                <a:effectLst/>
                <a:latin typeface="YagutNormalPS"/>
                <a:ea typeface="YagutNormalPS"/>
                <a:cs typeface="B Nazanin" panose="00000400000000000000" pitchFamily="2" charset="-78"/>
              </a:rPr>
              <a:t>به علت کم­تحرکی سالمندان، نشستن در حمام سنتی یا سونا 3 تا 4 بار در ماه و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روغن‌مالی بعد از استحمام </a:t>
            </a:r>
            <a:r>
              <a:rPr lang="ar-SA" sz="2400" dirty="0">
                <a:solidFill>
                  <a:schemeClr val="bg1"/>
                </a:solidFill>
                <a:effectLst/>
                <a:latin typeface="YagutNormalPS"/>
                <a:ea typeface="YagutNormalPS"/>
                <a:cs typeface="B Nazanin" panose="00000400000000000000" pitchFamily="2" charset="-78"/>
              </a:rPr>
              <a:t>توصیه می‌شود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35898600-BB1D-DCAD-BB88-786035C5B8B0}"/>
              </a:ext>
            </a:extLst>
          </p:cNvPr>
          <p:cNvSpPr>
            <a:spLocks noGrp="1"/>
          </p:cNvSpPr>
          <p:nvPr>
            <p:ph type="sldNum" sz="quarter" idx="12"/>
          </p:nvPr>
        </p:nvSpPr>
        <p:spPr/>
        <p:txBody>
          <a:bodyPr/>
          <a:lstStyle/>
          <a:p>
            <a:fld id="{294A09A9-5501-47C1-A89A-A340965A2BE2}" type="slidenum">
              <a:rPr lang="en-US" smtClean="0"/>
              <a:pPr/>
              <a:t>193</a:t>
            </a:fld>
            <a:endParaRPr lang="en-US" dirty="0"/>
          </a:p>
        </p:txBody>
      </p:sp>
      <p:pic>
        <p:nvPicPr>
          <p:cNvPr id="5" name="Picture 4">
            <a:extLst>
              <a:ext uri="{FF2B5EF4-FFF2-40B4-BE49-F238E27FC236}">
                <a16:creationId xmlns:a16="http://schemas.microsoft.com/office/drawing/2014/main" xmlns="" id="{55265EE4-A86E-1490-A2A0-2AD12161949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38DCAF6-3FFC-7633-18CF-482A0A87A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4942606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AEDC8-480E-ECD8-3AEC-2D8DB4F5CB8C}"/>
              </a:ext>
            </a:extLst>
          </p:cNvPr>
          <p:cNvSpPr>
            <a:spLocks noGrp="1"/>
          </p:cNvSpPr>
          <p:nvPr>
            <p:ph type="title"/>
          </p:nvPr>
        </p:nvSpPr>
        <p:spPr/>
        <p:txBody>
          <a:bodyPr/>
          <a:lstStyle/>
          <a:p>
            <a:pPr algn="ctr" rtl="1"/>
            <a:r>
              <a:rPr kumimoji="0" lang="ar-SA" sz="32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ماساژ در گروه‌های خاص</a:t>
            </a:r>
            <a:r>
              <a:rPr kumimoji="0" lang="en-US" sz="2600" b="0"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600" b="0"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br>
            <a:r>
              <a:rPr kumimoji="0" lang="ar-SA" sz="3200" b="1" i="0" u="none" strike="noStrike" kern="1200" cap="all" spc="0" normalizeH="0" baseline="0" noProof="0" dirty="0">
                <a:ln>
                  <a:noFill/>
                </a:ln>
                <a:solidFill>
                  <a:schemeClr val="accent4"/>
                </a:solidFill>
                <a:effectLst/>
                <a:uLnTx/>
                <a:uFillTx/>
                <a:latin typeface="Calibri" panose="020F0502020204030204" pitchFamily="34" charset="0"/>
                <a:ea typeface="Calibri" panose="020F0502020204030204" pitchFamily="34" charset="0"/>
                <a:cs typeface="B Titr" panose="00000700000000000000" pitchFamily="2" charset="-78"/>
              </a:rPr>
              <a:t>ماساژ </a:t>
            </a:r>
            <a:r>
              <a:rPr lang="fa-IR" sz="3200" b="1" dirty="0">
                <a:solidFill>
                  <a:schemeClr val="accent4"/>
                </a:solidFill>
                <a:latin typeface="Calibri" panose="020F0502020204030204" pitchFamily="34" charset="0"/>
                <a:ea typeface="Calibri" panose="020F0502020204030204" pitchFamily="34" charset="0"/>
                <a:cs typeface="B Titr" panose="00000700000000000000" pitchFamily="2" charset="-78"/>
              </a:rPr>
              <a:t>ورزشی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7B5CEA1-8CD2-D80C-7D12-31379ED7058D}"/>
              </a:ext>
            </a:extLst>
          </p:cNvPr>
          <p:cNvSpPr>
            <a:spLocks noGrp="1"/>
          </p:cNvSpPr>
          <p:nvPr>
            <p:ph idx="1"/>
          </p:nvPr>
        </p:nvSpPr>
        <p:spPr>
          <a:xfrm>
            <a:off x="172276" y="2247011"/>
            <a:ext cx="11432913" cy="4206240"/>
          </a:xfrm>
        </p:spPr>
        <p:txBody>
          <a:bodyPr>
            <a:normAutofit/>
          </a:bodyPr>
          <a:lstStyle/>
          <a:p>
            <a:pPr marL="0" marR="0" algn="just" rtl="1">
              <a:lnSpc>
                <a:spcPct val="107000"/>
              </a:lnSpc>
              <a:spcBef>
                <a:spcPts val="0"/>
              </a:spcBef>
              <a:spcAft>
                <a:spcPts val="0"/>
              </a:spcAft>
            </a:pPr>
            <a:r>
              <a:rPr lang="ar-SA" sz="2400" b="1" dirty="0">
                <a:solidFill>
                  <a:srgbClr val="FFFF00"/>
                </a:solidFill>
                <a:effectLst/>
                <a:latin typeface="YagutNormalPS"/>
                <a:ea typeface="YagutNormalPS"/>
                <a:cs typeface="B Nazanin" panose="00000400000000000000" pitchFamily="2" charset="-78"/>
              </a:rPr>
              <a:t>دلک قبل از ورزش یا دلک استعداد </a:t>
            </a:r>
            <a:r>
              <a:rPr lang="ar-SA" sz="2400" dirty="0">
                <a:effectLst/>
                <a:latin typeface="YagutNormalPS"/>
                <a:ea typeface="YagutNormalPS"/>
                <a:cs typeface="B Nazanin" panose="00000400000000000000" pitchFamily="2" charset="-78"/>
              </a:rPr>
              <a:t>باید به تدریج از ملایم به شدید و همراه با روغن‌مالی باشد </a:t>
            </a:r>
            <a:endParaRPr lang="en-US" sz="2400" dirty="0">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endParaRPr lang="en-US" sz="2400" dirty="0">
              <a:latin typeface="YagutNormalPS"/>
              <a:ea typeface="YagutNormalPS"/>
              <a:cs typeface="B Nazanin" panose="00000400000000000000" pitchFamily="2" charset="-78"/>
            </a:endParaRPr>
          </a:p>
          <a:p>
            <a:pPr marL="0" marR="0" algn="just" rtl="1">
              <a:lnSpc>
                <a:spcPct val="107000"/>
              </a:lnSpc>
              <a:spcBef>
                <a:spcPts val="0"/>
              </a:spcBef>
              <a:spcAft>
                <a:spcPts val="0"/>
              </a:spcAft>
            </a:pPr>
            <a:endParaRPr lang="fa-IR" sz="2400" dirty="0">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r>
              <a:rPr lang="ar-SA" sz="2400" b="1" dirty="0">
                <a:solidFill>
                  <a:srgbClr val="FFFF00"/>
                </a:solidFill>
                <a:effectLst/>
                <a:latin typeface="YagutNormalPS"/>
                <a:ea typeface="YagutNormalPS"/>
                <a:cs typeface="B Nazanin" panose="00000400000000000000" pitchFamily="2" charset="-78"/>
              </a:rPr>
              <a:t>دلک استرداد یا دلک مسکن یعنی دلکی که بعد از ورزش </a:t>
            </a:r>
            <a:r>
              <a:rPr lang="ar-SA" sz="2400" dirty="0">
                <a:effectLst/>
                <a:latin typeface="YagutNormalPS"/>
                <a:ea typeface="YagutNormalPS"/>
                <a:cs typeface="B Nazanin" panose="00000400000000000000" pitchFamily="2" charset="-78"/>
              </a:rPr>
              <a:t>توصیه می‌شود که باید کثیر و با صلابت و قدرت باشد تا مواد زائد به جا مانده از ورزش تحلیل روند. </a:t>
            </a:r>
            <a:endParaRPr lang="fa-IR" sz="2400" dirty="0">
              <a:solidFill>
                <a:schemeClr val="bg1"/>
              </a:solidFill>
              <a:effectLst>
                <a:outerShdw blurRad="38100" dist="38100" dir="2700000" algn="tl">
                  <a:srgbClr val="000000">
                    <a:alpha val="43137"/>
                  </a:srgbClr>
                </a:outerShdw>
              </a:effectLst>
              <a:latin typeface="YagutNormalPS"/>
              <a:ea typeface="YagutNormalPS"/>
              <a:cs typeface="B Nazanin" panose="00000400000000000000" pitchFamily="2" charset="-78"/>
            </a:endParaRPr>
          </a:p>
        </p:txBody>
      </p:sp>
      <p:sp>
        <p:nvSpPr>
          <p:cNvPr id="4" name="Slide Number Placeholder 3">
            <a:extLst>
              <a:ext uri="{FF2B5EF4-FFF2-40B4-BE49-F238E27FC236}">
                <a16:creationId xmlns:a16="http://schemas.microsoft.com/office/drawing/2014/main" xmlns="" id="{7A631033-1722-3258-E333-156D487EF940}"/>
              </a:ext>
            </a:extLst>
          </p:cNvPr>
          <p:cNvSpPr>
            <a:spLocks noGrp="1"/>
          </p:cNvSpPr>
          <p:nvPr>
            <p:ph type="sldNum" sz="quarter" idx="12"/>
          </p:nvPr>
        </p:nvSpPr>
        <p:spPr/>
        <p:txBody>
          <a:bodyPr/>
          <a:lstStyle/>
          <a:p>
            <a:fld id="{294A09A9-5501-47C1-A89A-A340965A2BE2}" type="slidenum">
              <a:rPr lang="en-US" smtClean="0"/>
              <a:pPr/>
              <a:t>194</a:t>
            </a:fld>
            <a:endParaRPr lang="en-US" dirty="0"/>
          </a:p>
        </p:txBody>
      </p:sp>
      <p:pic>
        <p:nvPicPr>
          <p:cNvPr id="5" name="Picture 4">
            <a:extLst>
              <a:ext uri="{FF2B5EF4-FFF2-40B4-BE49-F238E27FC236}">
                <a16:creationId xmlns:a16="http://schemas.microsoft.com/office/drawing/2014/main" xmlns="" id="{3CBC4420-A1E2-A8F3-C2CA-BBCFD5B92FB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73E4832-8D88-AD0B-B1DC-51BAA738C5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7954228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37918-1016-2ED2-9171-7BCDD52F94F0}"/>
              </a:ext>
            </a:extLst>
          </p:cNvPr>
          <p:cNvSpPr>
            <a:spLocks noGrp="1"/>
          </p:cNvSpPr>
          <p:nvPr>
            <p:ph type="title"/>
          </p:nvPr>
        </p:nvSpPr>
        <p:spPr>
          <a:xfrm>
            <a:off x="424070" y="774507"/>
            <a:ext cx="10562929" cy="1508760"/>
          </a:xfrm>
        </p:spPr>
        <p:txBody>
          <a:bodyPr/>
          <a:lstStyle/>
          <a:p>
            <a:pPr marL="0" marR="0" lvl="0" indent="-182880" defTabSz="914400" rtl="1" eaLnBrk="1" fontAlgn="auto" latinLnBrk="0" hangingPunct="1">
              <a:lnSpc>
                <a:spcPct val="107000"/>
              </a:lnSpc>
              <a:spcBef>
                <a:spcPts val="0"/>
              </a:spcBef>
              <a:spcAft>
                <a:spcPts val="0"/>
              </a:spcAft>
              <a:tabLst/>
              <a:defRPr/>
            </a:pPr>
            <a:r>
              <a:rPr kumimoji="0" lang="ar-SA" sz="2200" b="1" i="0" u="none" strike="noStrike" kern="1200" cap="none" spc="0" normalizeH="0" baseline="0" noProof="0" dirty="0">
                <a:ln>
                  <a:noFill/>
                </a:ln>
                <a:solidFill>
                  <a:srgbClr val="2C2C2C"/>
                </a:solidFill>
                <a:uLnTx/>
                <a:uFillTx/>
                <a:latin typeface="YagutNormalPS"/>
                <a:ea typeface="YagutNormalPS"/>
                <a:cs typeface="B Nazanin" panose="00000400000000000000" pitchFamily="2" charset="-78"/>
              </a:rPr>
              <a:t>خستگی و ماندگی به دنبال افراط در حرکات ورزشی بر اساس علائم به دسته‌های مختلفی تقسیم می‌شود</a:t>
            </a:r>
            <a:r>
              <a:rPr kumimoji="0" lang="en-US" sz="17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rPr>
              <a:t/>
            </a:r>
            <a:br>
              <a:rPr kumimoji="0" lang="en-US" sz="17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xmlns="" id="{F4F1F2B7-AF57-CB51-C0D4-4229C3EA9D98}"/>
              </a:ext>
            </a:extLst>
          </p:cNvPr>
          <p:cNvSpPr>
            <a:spLocks noGrp="1"/>
          </p:cNvSpPr>
          <p:nvPr>
            <p:ph idx="1"/>
          </p:nvPr>
        </p:nvSpPr>
        <p:spPr>
          <a:xfrm>
            <a:off x="0" y="2011680"/>
            <a:ext cx="11873948" cy="4206240"/>
          </a:xfrm>
        </p:spPr>
        <p:txBody>
          <a:bodyPr/>
          <a:lstStyle/>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200" b="1" i="0" u="none" strike="noStrike" kern="1200" cap="none" spc="0" normalizeH="0" baseline="0" noProof="0" dirty="0">
                <a:ln>
                  <a:noFill/>
                </a:ln>
                <a:solidFill>
                  <a:srgbClr val="FFFF00"/>
                </a:solidFill>
                <a:effectLst/>
                <a:uLnTx/>
                <a:uFillTx/>
                <a:latin typeface="YagutNormalPS"/>
                <a:ea typeface="YagutNormalPS"/>
                <a:cs typeface="B Nazanin" panose="00000400000000000000" pitchFamily="2" charset="-78"/>
              </a:rPr>
              <a:t>تمدُّدی: </a:t>
            </a:r>
            <a:r>
              <a:rPr kumimoji="0" lang="ar-SA" sz="22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به دنبال تجمع مواد زائد در عضلات، فرد احساس کشیدگی و تمدد در عضلات دارد، بنابراین ورزشکار باید حین روغن‌مالی با حبس نفس و کشیدن و پیچیدن اندام خود، به دفع مواد از عضلاتش کمک کند و همزمان ماساژ انجام شود.</a:t>
            </a:r>
            <a:endParaRPr kumimoji="0" lang="en-US" sz="22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200" b="0" i="0" u="none" strike="noStrike" kern="1200" cap="none" spc="0" normalizeH="0" baseline="0" noProof="0" dirty="0">
                <a:ln>
                  <a:noFill/>
                </a:ln>
                <a:solidFill>
                  <a:srgbClr val="FFFFFF"/>
                </a:solidFill>
                <a:effectLst/>
                <a:uLnTx/>
                <a:uFillTx/>
                <a:latin typeface="YagutNormalPS"/>
                <a:ea typeface="YagutNormalPS"/>
                <a:cs typeface="B Nazanin" panose="00000400000000000000" pitchFamily="2" charset="-78"/>
              </a:rPr>
              <a:t> </a:t>
            </a:r>
            <a:endParaRPr kumimoji="0" lang="en-US" sz="1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200" b="1" i="0" u="none" strike="noStrike" kern="1200" cap="none" spc="0" normalizeH="0" baseline="0" noProof="0" dirty="0">
                <a:ln>
                  <a:noFill/>
                </a:ln>
                <a:solidFill>
                  <a:srgbClr val="FFFF00"/>
                </a:solidFill>
                <a:effectLst/>
                <a:uLnTx/>
                <a:uFillTx/>
                <a:latin typeface="YagutNormalPS"/>
                <a:ea typeface="YagutNormalPS"/>
                <a:cs typeface="B Nazanin" panose="00000400000000000000" pitchFamily="2" charset="-78"/>
              </a:rPr>
              <a:t>قُروحی و ورمی: </a:t>
            </a:r>
            <a:r>
              <a:rPr kumimoji="0" lang="ar-SA" sz="22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علائم خستگی با گرمی و التهاب همراه است و فرد تحمل تماس با بدنش را ندارد؛ پس دلک باید بسیار ملایم و با روغن­های بازکنندۀ منافذ مانند روغن بابونه یا تسکین­دهندۀ حرارت مثل روغن بنفشه باشد و مدت بیشتری در آب ولرم (آبزن) قرار گیرد تا حرارت تسکین پیدا کند و بدن شل شود. </a:t>
            </a:r>
            <a:endParaRPr kumimoji="0" lang="en-US" sz="22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endParaRPr kumimoji="0" lang="en-US" sz="1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200" b="1" i="0" u="none" strike="noStrike" kern="1200" cap="none" spc="0" normalizeH="0" baseline="0" noProof="0" dirty="0">
                <a:ln>
                  <a:noFill/>
                </a:ln>
                <a:solidFill>
                  <a:srgbClr val="FFFF00"/>
                </a:solidFill>
                <a:effectLst/>
                <a:uLnTx/>
                <a:uFillTx/>
                <a:latin typeface="YagutNormalPS"/>
                <a:ea typeface="YagutNormalPS"/>
                <a:cs typeface="B Nazanin" panose="00000400000000000000" pitchFamily="2" charset="-78"/>
              </a:rPr>
              <a:t>قَشَفی: </a:t>
            </a:r>
            <a:r>
              <a:rPr kumimoji="0" lang="ar-SA" sz="22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این نوع خستگی ناشی از ورزش در گرسنگی و هوای گرم و تعریق شدید است؛ لذا باید که با انتخاب روغن مناسب مانند روغن بادام و دیگر تدابیر لازم از جمله تجویز غذاهای رطوبت­بخش به برگشت رطوبت بدن کمک کرد. </a:t>
            </a:r>
            <a:endParaRPr kumimoji="0" lang="en-US" sz="17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9C3F84E8-064F-CFE6-ED21-07C6C81F6DC4}"/>
              </a:ext>
            </a:extLst>
          </p:cNvPr>
          <p:cNvSpPr>
            <a:spLocks noGrp="1"/>
          </p:cNvSpPr>
          <p:nvPr>
            <p:ph type="sldNum" sz="quarter" idx="12"/>
          </p:nvPr>
        </p:nvSpPr>
        <p:spPr/>
        <p:txBody>
          <a:bodyPr/>
          <a:lstStyle/>
          <a:p>
            <a:fld id="{294A09A9-5501-47C1-A89A-A340965A2BE2}" type="slidenum">
              <a:rPr lang="en-US" smtClean="0"/>
              <a:pPr/>
              <a:t>195</a:t>
            </a:fld>
            <a:endParaRPr lang="en-US" dirty="0"/>
          </a:p>
        </p:txBody>
      </p:sp>
      <p:pic>
        <p:nvPicPr>
          <p:cNvPr id="5" name="Picture 4">
            <a:extLst>
              <a:ext uri="{FF2B5EF4-FFF2-40B4-BE49-F238E27FC236}">
                <a16:creationId xmlns:a16="http://schemas.microsoft.com/office/drawing/2014/main" xmlns="" id="{3F8F376B-4E5E-C48E-1ACF-28F1253B0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451BC2EA-150F-D3F2-73BD-05A046ED81E6}"/>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90090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AD33C-A79E-AD96-5A40-9C3767CC3632}"/>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بایدها و نبایدهای دلک و غمز</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5D245FA-9F5B-946A-9EC5-B4C29C777AAB}"/>
              </a:ext>
            </a:extLst>
          </p:cNvPr>
          <p:cNvSpPr>
            <a:spLocks noGrp="1"/>
          </p:cNvSpPr>
          <p:nvPr>
            <p:ph idx="1"/>
          </p:nvPr>
        </p:nvSpPr>
        <p:spPr>
          <a:xfrm>
            <a:off x="0" y="1792936"/>
            <a:ext cx="11781183" cy="4206240"/>
          </a:xfrm>
        </p:spPr>
        <p:txBody>
          <a:bodyPr>
            <a:normAutofit/>
          </a:bodyPr>
          <a:lstStyle/>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هدف اصلی ماساژ که رفع خستگی و کمک به بهبود عملکرد بدن است، مدت ماساژ نباید باعث خستگی و تألم فرد شود </a:t>
            </a:r>
            <a:endParaRPr lang="en-US"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endParaRPr lang="fa-IR"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حرکت و دلک نباید در زمان پری شکم و گرسنگی باشد. همچنین در افرادی که انباشتگی مواد زائد دارند، دلک مضر است. </a:t>
            </a:r>
            <a:endParaRPr lang="en-US"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endParaRPr lang="fa-IR"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r>
              <a:rPr lang="ar-SA" sz="2400" dirty="0">
                <a:solidFill>
                  <a:schemeClr val="bg1"/>
                </a:solidFill>
                <a:effectLst/>
                <a:latin typeface="YagutNormalPS"/>
                <a:ea typeface="YagutNormalPS"/>
                <a:cs typeface="B Nazanin" panose="00000400000000000000" pitchFamily="2" charset="-78"/>
              </a:rPr>
              <a:t>دلک در عضوی که دچار ضعف ناشی از بیماری است نباید شدید باشد که باعث درد و ناراحتی می‌شود</a:t>
            </a:r>
            <a:endParaRPr lang="en-US" sz="2400" dirty="0">
              <a:solidFill>
                <a:schemeClr val="bg1"/>
              </a:solidFill>
              <a:effectLst/>
              <a:latin typeface="YagutNormalPS"/>
              <a:ea typeface="YagutNormalPS"/>
              <a:cs typeface="B Nazanin" panose="00000400000000000000" pitchFamily="2" charset="-78"/>
            </a:endParaRPr>
          </a:p>
          <a:p>
            <a:pPr marL="0" marR="0" algn="just" rtl="1">
              <a:lnSpc>
                <a:spcPct val="107000"/>
              </a:lnSpc>
              <a:spcBef>
                <a:spcPts val="0"/>
              </a:spcBef>
              <a:spcAft>
                <a:spcPts val="0"/>
              </a:spcAft>
            </a:pP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 شکنندگی یا استعداد پارگی پوست تنها فشار ملایم جایز است و باید که روغن کافی برای پیشگیری از اصطکاک استفاده شود.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694EC4E6-4342-A396-3499-D8AF74079E1F}"/>
              </a:ext>
            </a:extLst>
          </p:cNvPr>
          <p:cNvSpPr>
            <a:spLocks noGrp="1"/>
          </p:cNvSpPr>
          <p:nvPr>
            <p:ph type="sldNum" sz="quarter" idx="12"/>
          </p:nvPr>
        </p:nvSpPr>
        <p:spPr/>
        <p:txBody>
          <a:bodyPr/>
          <a:lstStyle/>
          <a:p>
            <a:fld id="{294A09A9-5501-47C1-A89A-A340965A2BE2}" type="slidenum">
              <a:rPr lang="en-US" smtClean="0"/>
              <a:pPr/>
              <a:t>196</a:t>
            </a:fld>
            <a:endParaRPr lang="en-US" dirty="0"/>
          </a:p>
        </p:txBody>
      </p:sp>
      <p:pic>
        <p:nvPicPr>
          <p:cNvPr id="5" name="Picture 4">
            <a:extLst>
              <a:ext uri="{FF2B5EF4-FFF2-40B4-BE49-F238E27FC236}">
                <a16:creationId xmlns:a16="http://schemas.microsoft.com/office/drawing/2014/main" xmlns="" id="{8BD7318B-A5BF-985C-497B-1B6F0FF4291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70713C4-1724-C87C-71C3-FE19CFCE9C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718140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E9FF7-8BFF-CBC8-23D6-651BEFBB5150}"/>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بایدها و نبایدهای دلک و غمز</a:t>
            </a:r>
            <a:endParaRPr lang="en-US" dirty="0"/>
          </a:p>
        </p:txBody>
      </p:sp>
      <p:sp>
        <p:nvSpPr>
          <p:cNvPr id="3" name="Content Placeholder 2">
            <a:extLst>
              <a:ext uri="{FF2B5EF4-FFF2-40B4-BE49-F238E27FC236}">
                <a16:creationId xmlns:a16="http://schemas.microsoft.com/office/drawing/2014/main" xmlns="" id="{24399AC4-25D6-434B-D2D1-D79D5F2D5465}"/>
              </a:ext>
            </a:extLst>
          </p:cNvPr>
          <p:cNvSpPr>
            <a:spLocks noGrp="1"/>
          </p:cNvSpPr>
          <p:nvPr>
            <p:ph idx="1"/>
          </p:nvPr>
        </p:nvSpPr>
        <p:spPr>
          <a:xfrm>
            <a:off x="76742" y="2011680"/>
            <a:ext cx="11528449" cy="4206240"/>
          </a:xfrm>
        </p:spPr>
        <p:txBody>
          <a:bodyPr>
            <a:normAutofit/>
          </a:bodyPr>
          <a:lstStyle/>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ماساژ کل بدن در صورت وجود نارسایی احتقانی قلب، آریتمی‌ها، اختلالات کنترل نشده فشار خون، اختلالات خونریزی دهنده یا مصرف داروهای رقیق کننده خون، احتمال شکستگی ناشی از سرطان یا پوکی استخوان و شکستگی اخیر</a:t>
            </a:r>
            <a:r>
              <a:rPr kumimoji="0" lang="fa-IR" sz="24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و </a:t>
            </a:r>
            <a:r>
              <a:rPr kumimoji="0" lang="ar-SA" sz="24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در نواحی دچار ترمبوز عمقی وریدی اندام، فتق، آسیب عروق خونی، زخم باز یا سوختگی، کوفتگی، واریس، محل عروق پیوند شده، بیماری‌های پوستی، مسیر شانت و آنژیوکت، برجستگی‌های استخوانی، مفاصل ملتهب (نقرس) دچار عفونت و خونریزی، پارگی یا کشیدگی حاد عضله، تاندون، لیگامان یا کپسول مفصلی و محل تومورها نیز ممنوع است </a:t>
            </a:r>
            <a:endParaRPr kumimoji="0" lang="en-US" sz="24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fa-IR" sz="24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chemeClr val="bg1"/>
                </a:solidFill>
                <a:effectLst/>
                <a:uLnTx/>
                <a:uFillTx/>
                <a:latin typeface="YagutNormalPS"/>
                <a:ea typeface="YagutNormalPS"/>
                <a:cs typeface="B Nazanin" panose="00000400000000000000" pitchFamily="2" charset="-78"/>
              </a:rPr>
              <a:t>در صورت ضرورت انجام ماساژ </a:t>
            </a: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در بیماران سپسیس، تب بالا، تهوع و استفراغ، بحران سیکل سل، بحران ایدز، حاملگی پرخطر یا عارضه­دار، ادم، ترمبوسیتوپنی، و مننژیت، ماساژ باید به نواحی دست، پا و سر محدود شود. </a:t>
            </a:r>
            <a:endPar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3F6574EB-1764-FCBE-4A19-07A0CFD918DC}"/>
              </a:ext>
            </a:extLst>
          </p:cNvPr>
          <p:cNvSpPr>
            <a:spLocks noGrp="1"/>
          </p:cNvSpPr>
          <p:nvPr>
            <p:ph type="sldNum" sz="quarter" idx="12"/>
          </p:nvPr>
        </p:nvSpPr>
        <p:spPr/>
        <p:txBody>
          <a:bodyPr/>
          <a:lstStyle/>
          <a:p>
            <a:fld id="{294A09A9-5501-47C1-A89A-A340965A2BE2}" type="slidenum">
              <a:rPr lang="en-US" smtClean="0"/>
              <a:pPr/>
              <a:t>197</a:t>
            </a:fld>
            <a:endParaRPr lang="en-US" dirty="0"/>
          </a:p>
        </p:txBody>
      </p:sp>
      <p:pic>
        <p:nvPicPr>
          <p:cNvPr id="5" name="Picture 4">
            <a:extLst>
              <a:ext uri="{FF2B5EF4-FFF2-40B4-BE49-F238E27FC236}">
                <a16:creationId xmlns:a16="http://schemas.microsoft.com/office/drawing/2014/main" xmlns="" id="{D90D2488-0471-E99A-C324-DAF91F1E3F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95931BB-CA25-529F-6EAD-FB26527C22E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7630379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5AF6F-4CDC-3EC8-AC96-03ED95B1E455}"/>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D82B5EC-AB97-1725-3010-FF348FE1DD05}"/>
              </a:ext>
            </a:extLst>
          </p:cNvPr>
          <p:cNvSpPr>
            <a:spLocks noGrp="1"/>
          </p:cNvSpPr>
          <p:nvPr>
            <p:ph idx="1"/>
          </p:nvPr>
        </p:nvSpPr>
        <p:spPr>
          <a:xfrm>
            <a:off x="0" y="1792936"/>
            <a:ext cx="11741426" cy="4424984"/>
          </a:xfrm>
        </p:spPr>
        <p:txBody>
          <a:bodyPr>
            <a:noAutofit/>
          </a:bodyPr>
          <a:lstStyle/>
          <a:p>
            <a:pPr marL="0" marR="0" indent="0" algn="just" rtl="1">
              <a:lnSpc>
                <a:spcPct val="107000"/>
              </a:lnSpc>
              <a:spcBef>
                <a:spcPts val="0"/>
              </a:spcBef>
              <a:spcAft>
                <a:spcPts val="0"/>
              </a:spcAft>
              <a:buNone/>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1) </a:t>
            </a:r>
            <a:r>
              <a:rPr lang="ar-SA"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ماساژهای شرقی</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ar-SA" sz="2400" dirty="0">
                <a:latin typeface="Calibri" panose="020F0502020204030204" pitchFamily="34" charset="0"/>
                <a:ea typeface="Calibri" panose="020F0502020204030204" pitchFamily="34" charset="0"/>
                <a:cs typeface="B Nazanin" panose="00000400000000000000" pitchFamily="2" charset="-78"/>
              </a:rPr>
              <a:t>بر فلسفه چرخه انرژی حیاتی در بدن استوار هستند و عموماً بدون روغن مالی و در مسیر حرکت کانال‌های انرژی یعنی از بالا به پایین بدن انجام می‌شوند.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en-US"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1-1) ماساژ تایلندی یا </a:t>
            </a:r>
            <a:r>
              <a:rPr lang="en-US"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Nuat</a:t>
            </a: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Paen</a:t>
            </a: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Boran</a:t>
            </a:r>
            <a:r>
              <a:rPr lang="ar-SA"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یا </a:t>
            </a:r>
            <a:r>
              <a:rPr lang="en-US" sz="2400" b="1" dirty="0" err="1">
                <a:solidFill>
                  <a:srgbClr val="000000"/>
                </a:solidFill>
                <a:latin typeface="Times New Roman" panose="02020603050405020304" pitchFamily="18" charset="0"/>
                <a:ea typeface="Calibri" panose="020F0502020204030204" pitchFamily="34" charset="0"/>
                <a:cs typeface="Arial" panose="020B0604020202020204" pitchFamily="34" charset="0"/>
              </a:rPr>
              <a:t>Nuat</a:t>
            </a:r>
            <a:r>
              <a:rPr lang="en-US" sz="24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 Thai</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ar-SA" sz="2400" dirty="0">
                <a:latin typeface="Calibri" panose="020F0502020204030204" pitchFamily="34" charset="0"/>
                <a:ea typeface="Calibri" panose="020F0502020204030204" pitchFamily="34" charset="0"/>
                <a:cs typeface="B Nazanin" panose="00000400000000000000" pitchFamily="2" charset="-78"/>
              </a:rPr>
              <a:t>ماساژی ملایم از روی لباس است که طی آن، مشابه تمرینات بدنی یوگا، تمام عضلات کشیده و مفاصل بدن حرکت داده می‌شوند. تا درد و گرفتگی‌های عضلانی رفع شود و انعطاف‌پذیری مفاصل افزایش یابد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r" rtl="1">
              <a:lnSpc>
                <a:spcPct val="107000"/>
              </a:lnSpc>
              <a:spcBef>
                <a:spcPts val="0"/>
              </a:spcBef>
              <a:spcAft>
                <a:spcPts val="0"/>
              </a:spcAft>
              <a:buNone/>
            </a:pPr>
            <a:endParaRPr lang="en-US" sz="2400" dirty="0"/>
          </a:p>
        </p:txBody>
      </p:sp>
      <p:sp>
        <p:nvSpPr>
          <p:cNvPr id="4" name="Slide Number Placeholder 3">
            <a:extLst>
              <a:ext uri="{FF2B5EF4-FFF2-40B4-BE49-F238E27FC236}">
                <a16:creationId xmlns:a16="http://schemas.microsoft.com/office/drawing/2014/main" xmlns="" id="{2840BDE1-BAD8-8565-1164-03AB9A4406DF}"/>
              </a:ext>
            </a:extLst>
          </p:cNvPr>
          <p:cNvSpPr>
            <a:spLocks noGrp="1"/>
          </p:cNvSpPr>
          <p:nvPr>
            <p:ph type="sldNum" sz="quarter" idx="12"/>
          </p:nvPr>
        </p:nvSpPr>
        <p:spPr/>
        <p:txBody>
          <a:bodyPr/>
          <a:lstStyle/>
          <a:p>
            <a:fld id="{294A09A9-5501-47C1-A89A-A340965A2BE2}" type="slidenum">
              <a:rPr lang="en-US" smtClean="0"/>
              <a:pPr/>
              <a:t>198</a:t>
            </a:fld>
            <a:endParaRPr lang="en-US" dirty="0"/>
          </a:p>
        </p:txBody>
      </p:sp>
      <p:pic>
        <p:nvPicPr>
          <p:cNvPr id="5" name="Picture 4">
            <a:extLst>
              <a:ext uri="{FF2B5EF4-FFF2-40B4-BE49-F238E27FC236}">
                <a16:creationId xmlns:a16="http://schemas.microsoft.com/office/drawing/2014/main" xmlns="" id="{9EF0CBE0-387A-B5A3-8292-C1AEEAD1E2A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2C1F104-8B2B-717E-C6EF-9DCCFBE564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26011308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FD044-566E-5C38-3DE1-969BF5C85BAF}"/>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p>
        </p:txBody>
      </p:sp>
      <p:sp>
        <p:nvSpPr>
          <p:cNvPr id="3" name="Content Placeholder 2">
            <a:extLst>
              <a:ext uri="{FF2B5EF4-FFF2-40B4-BE49-F238E27FC236}">
                <a16:creationId xmlns:a16="http://schemas.microsoft.com/office/drawing/2014/main" xmlns="" id="{C29A88AB-6676-05AA-A4B9-A7D257CBA1C4}"/>
              </a:ext>
            </a:extLst>
          </p:cNvPr>
          <p:cNvSpPr>
            <a:spLocks noGrp="1"/>
          </p:cNvSpPr>
          <p:nvPr>
            <p:ph idx="1"/>
          </p:nvPr>
        </p:nvSpPr>
        <p:spPr>
          <a:xfrm>
            <a:off x="159026" y="2011680"/>
            <a:ext cx="11317357" cy="4206240"/>
          </a:xfrm>
        </p:spPr>
        <p:txBody>
          <a:bodyPr>
            <a:normAutofit/>
          </a:bodyPr>
          <a:lstStyle/>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1</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-2) شیاتسو یا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Shiatsu</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rPr>
              <a:t>ماساژ معروف ژاپنی است که با فشردن منظم و ریتمیک انگشتان بر روی نقاط طب سوزنی و با هدف بهبود گردش انرژی در کانال‌های مربوطه انجام می‌شود. این نوع ماساژ، طب فشاری نیز نامیده می‌شود </a:t>
            </a:r>
            <a:endParaRPr kumimoji="0" lang="fa-IR"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1</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-3) توینا</a:t>
            </a:r>
            <a:r>
              <a:rPr kumimoji="0" lang="ar-SA"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یا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Tuina</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rPr>
              <a:t>یک ماساژ محکم (با اعمال فشار) اما در عین حال ملایم (با احتیاط) با قدمتی بیش از 2000 سال است که از دستکاری بافت نرم به منظور انتقال بهتر انرژی در بدن استفاده می‌شود. در این روش تکنیک‌ها و ابزارهای ماساژ در خدمت تئوری‌های درمانی طب سنتی چین هستند تا حرکت خون و انرژی بهتر و عملکرد معده و طحال تنظیم شود و بافت‌های آسیب دیده ترمیم شوند </a:t>
            </a:r>
            <a:endParaRPr kumimoji="0" lang="fa-IR"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endParaRPr>
          </a:p>
          <a:p>
            <a:endParaRPr lang="en-US" sz="2400" dirty="0"/>
          </a:p>
        </p:txBody>
      </p:sp>
      <p:sp>
        <p:nvSpPr>
          <p:cNvPr id="4" name="Slide Number Placeholder 3">
            <a:extLst>
              <a:ext uri="{FF2B5EF4-FFF2-40B4-BE49-F238E27FC236}">
                <a16:creationId xmlns:a16="http://schemas.microsoft.com/office/drawing/2014/main" xmlns="" id="{EDEC12BA-5B98-031E-825E-421DC53D4519}"/>
              </a:ext>
            </a:extLst>
          </p:cNvPr>
          <p:cNvSpPr>
            <a:spLocks noGrp="1"/>
          </p:cNvSpPr>
          <p:nvPr>
            <p:ph type="sldNum" sz="quarter" idx="12"/>
          </p:nvPr>
        </p:nvSpPr>
        <p:spPr/>
        <p:txBody>
          <a:bodyPr/>
          <a:lstStyle/>
          <a:p>
            <a:fld id="{294A09A9-5501-47C1-A89A-A340965A2BE2}" type="slidenum">
              <a:rPr lang="en-US" smtClean="0"/>
              <a:pPr/>
              <a:t>199</a:t>
            </a:fld>
            <a:endParaRPr lang="en-US" dirty="0"/>
          </a:p>
        </p:txBody>
      </p:sp>
      <p:pic>
        <p:nvPicPr>
          <p:cNvPr id="5" name="Picture 4">
            <a:extLst>
              <a:ext uri="{FF2B5EF4-FFF2-40B4-BE49-F238E27FC236}">
                <a16:creationId xmlns:a16="http://schemas.microsoft.com/office/drawing/2014/main" xmlns="" id="{00062E78-151E-CA5A-35C2-2A1866BAEC9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5BFF2E1-0832-790C-FB56-5B4DB82641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78495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F3D98-3C30-4CFC-8643-C81E829C8C25}"/>
              </a:ext>
            </a:extLst>
          </p:cNvPr>
          <p:cNvSpPr>
            <a:spLocks noGrp="1"/>
          </p:cNvSpPr>
          <p:nvPr>
            <p:ph type="ctrTitle"/>
          </p:nvPr>
        </p:nvSpPr>
        <p:spPr>
          <a:xfrm>
            <a:off x="-191192" y="3586152"/>
            <a:ext cx="9525905" cy="476359"/>
          </a:xfrm>
        </p:spPr>
        <p:txBody>
          <a:bodyPr>
            <a:normAutofit fontScale="90000"/>
          </a:bodyPr>
          <a:lstStyle/>
          <a:p>
            <a:pPr marL="0" marR="0" rtl="1">
              <a:lnSpc>
                <a:spcPct val="107000"/>
              </a:lnSpc>
              <a:spcBef>
                <a:spcPts val="0"/>
              </a:spcBef>
              <a:spcAft>
                <a:spcPts val="800"/>
              </a:spcAft>
            </a:pPr>
            <a:r>
              <a:rPr lang="fa-IR" sz="6000" dirty="0">
                <a:solidFill>
                  <a:srgbClr val="0070C0"/>
                </a:solidFill>
                <a:effectLst/>
                <a:latin typeface="Calibri" panose="020F0502020204030204" pitchFamily="34" charset="0"/>
                <a:ea typeface="Calibri" panose="020F0502020204030204" pitchFamily="34" charset="0"/>
                <a:cs typeface="B Titr" panose="00000700000000000000" pitchFamily="2" charset="-78"/>
              </a:rPr>
              <a:t>آشنایی با مبانی طب ایرانی و مکمل</a:t>
            </a:r>
            <a:r>
              <a:rPr lang="en-US" sz="28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28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Subtitle 2">
            <a:extLst>
              <a:ext uri="{FF2B5EF4-FFF2-40B4-BE49-F238E27FC236}">
                <a16:creationId xmlns:a16="http://schemas.microsoft.com/office/drawing/2014/main" xmlns="" id="{A068D447-28D3-4F5F-B2DC-FD67E9015868}"/>
              </a:ext>
            </a:extLst>
          </p:cNvPr>
          <p:cNvSpPr>
            <a:spLocks noGrp="1"/>
          </p:cNvSpPr>
          <p:nvPr>
            <p:ph type="subTitle" idx="1"/>
          </p:nvPr>
        </p:nvSpPr>
        <p:spPr>
          <a:xfrm>
            <a:off x="781640" y="3961362"/>
            <a:ext cx="7580243" cy="1309255"/>
          </a:xfrm>
        </p:spPr>
        <p:txBody>
          <a:bodyPr>
            <a:normAutofit/>
          </a:bodyPr>
          <a:lstStyle/>
          <a:p>
            <a:r>
              <a:rPr lang="ar-SA" sz="3200" dirty="0">
                <a:solidFill>
                  <a:schemeClr val="bg1"/>
                </a:solidFill>
                <a:effectLst>
                  <a:outerShdw blurRad="38100" dist="38100" dir="2700000" algn="tl">
                    <a:srgbClr val="000000">
                      <a:alpha val="43137"/>
                    </a:srgbClr>
                  </a:outerShdw>
                </a:effectLst>
                <a:cs typeface="B Nazanin" panose="00000400000000000000" pitchFamily="2" charset="-78"/>
              </a:rPr>
              <a:t>ویژه دانشجویان پزشکی عمومی</a:t>
            </a:r>
            <a:endParaRPr lang="en-US" sz="3200" dirty="0">
              <a:solidFill>
                <a:schemeClr val="bg1"/>
              </a:solidFill>
              <a:effectLst>
                <a:outerShdw blurRad="38100" dist="38100" dir="2700000" algn="tl">
                  <a:srgbClr val="000000">
                    <a:alpha val="43137"/>
                  </a:srgbClr>
                </a:outerShdw>
              </a:effectLst>
              <a:cs typeface="B Nazanin" panose="00000400000000000000" pitchFamily="2" charset="-78"/>
            </a:endParaRPr>
          </a:p>
        </p:txBody>
      </p:sp>
      <p:pic>
        <p:nvPicPr>
          <p:cNvPr id="5" name="Picture 4">
            <a:extLst>
              <a:ext uri="{FF2B5EF4-FFF2-40B4-BE49-F238E27FC236}">
                <a16:creationId xmlns:a16="http://schemas.microsoft.com/office/drawing/2014/main" xmlns="" id="{BF795964-4361-2665-6112-E94762F0E7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6691" y="596611"/>
            <a:ext cx="1730736" cy="1781435"/>
          </a:xfrm>
          <a:prstGeom prst="rect">
            <a:avLst/>
          </a:prstGeom>
          <a:noFill/>
        </p:spPr>
      </p:pic>
      <p:pic>
        <p:nvPicPr>
          <p:cNvPr id="12" name="Picture 11">
            <a:extLst>
              <a:ext uri="{FF2B5EF4-FFF2-40B4-BE49-F238E27FC236}">
                <a16:creationId xmlns:a16="http://schemas.microsoft.com/office/drawing/2014/main" xmlns="" id="{2D4C7501-776A-4B75-4BA6-7C1FF36F02A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8594983" y="596611"/>
            <a:ext cx="1479459" cy="1781435"/>
          </a:xfrm>
          <a:prstGeom prst="rect">
            <a:avLst/>
          </a:prstGeom>
          <a:noFill/>
          <a:ln>
            <a:noFill/>
          </a:ln>
          <a:extLst>
            <a:ext uri="{53640926-AAD7-44D8-BBD7-CCE9431645EC}">
              <a14:shadowObscured xmlns:a14="http://schemas.microsoft.com/office/drawing/2010/main"/>
            </a:ext>
          </a:extLst>
        </p:spPr>
      </p:pic>
      <p:sp>
        <p:nvSpPr>
          <p:cNvPr id="13" name="Slide Number Placeholder 12">
            <a:extLst>
              <a:ext uri="{FF2B5EF4-FFF2-40B4-BE49-F238E27FC236}">
                <a16:creationId xmlns:a16="http://schemas.microsoft.com/office/drawing/2014/main" xmlns="" id="{6529334D-9113-86C1-F36B-D1E1CE6CA9A2}"/>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25930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91A36-7C12-9E0E-2656-CDAF6F5D6050}"/>
              </a:ext>
            </a:extLst>
          </p:cNvPr>
          <p:cNvSpPr>
            <a:spLocks noGrp="1"/>
          </p:cNvSpPr>
          <p:nvPr>
            <p:ph type="title"/>
          </p:nvPr>
        </p:nvSpPr>
        <p:spPr/>
        <p:txBody>
          <a:bodyPr/>
          <a:lstStyle/>
          <a:p>
            <a:r>
              <a:rPr lang="fa-IR" dirty="0">
                <a:solidFill>
                  <a:srgbClr val="0070C0"/>
                </a:solidFill>
                <a:cs typeface="B Titr" panose="00000700000000000000" pitchFamily="2" charset="-78"/>
              </a:rPr>
              <a:t>فصل چهارم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0F1FF2CE-83AB-88F4-7267-80A2CE51F7C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C1CE7FCF-B359-0949-1129-AFE00B1510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9714841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700328-76BE-DEB8-6FE2-7D0BF61FD45A}"/>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9B429CF-5F78-E95F-F17A-D5B6BFD01411}"/>
              </a:ext>
            </a:extLst>
          </p:cNvPr>
          <p:cNvSpPr>
            <a:spLocks noGrp="1"/>
          </p:cNvSpPr>
          <p:nvPr>
            <p:ph idx="1"/>
          </p:nvPr>
        </p:nvSpPr>
        <p:spPr>
          <a:xfrm>
            <a:off x="0" y="1716147"/>
            <a:ext cx="11499174" cy="4780888"/>
          </a:xfrm>
        </p:spPr>
        <p:txBody>
          <a:bodyPr>
            <a:noAutofit/>
          </a:bodyPr>
          <a:lstStyle/>
          <a:p>
            <a:pPr marL="0" marR="0" lvl="0" indent="0" algn="r" defTabSz="914400" rtl="1" eaLnBrk="1" fontAlgn="auto" latinLnBrk="0" hangingPunct="1">
              <a:lnSpc>
                <a:spcPct val="107000"/>
              </a:lnSpc>
              <a:spcBef>
                <a:spcPts val="0"/>
              </a:spcBef>
              <a:spcAft>
                <a:spcPts val="0"/>
              </a:spcAft>
              <a:buClr>
                <a:srgbClr val="FFFFFF"/>
              </a:buClr>
              <a:buSzTx/>
              <a:buNone/>
              <a:tabLst/>
              <a:defRPr/>
            </a:pP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2) سبک‌های متأخر</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سبک‌های شکل گرفته بر پایه آناتومی و فیزیولوژی پزشکی رایج هستند که در این موارد حرکت ماساژ بر اساس جریان خون و لنف و یا مسیر آناتومیک عضلات و بیشتر از پایین به بالا و عموماً با کمک ماده­های لغزان (روغن یا کرم) بر بدن عریان انجام می‌شود </a:t>
            </a:r>
            <a:endParaRPr kumimoji="0" lang="fa-IR"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2</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-1) ماساژ سوئدی</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در به آن ماساژ کلاسیک نیز گفته می‌شود و با بهبود گردش خون و لنف؛ اکسیژن رسانی بافتی بهتر شود، اسید اوریک و لاکتیک تجمع یافته در لایه‌های مختلف عضلانی تخلیه و خستگی بدنی رفع شود و تا حدودی هم دامنه حرکتی مفاصل و رباط ها ارتقا یابد. حرکت دست بر بدن به واسطه روغن و یا کرم انجام می‌شود و بنابراین پوست و سیستم عصبی به طرز چشم‌گیری تحت تأثیر قرار می‌گیرند </a:t>
            </a:r>
            <a:endParaRPr kumimoji="0" lang="fa-IR"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4" name="Slide Number Placeholder 3">
            <a:extLst>
              <a:ext uri="{FF2B5EF4-FFF2-40B4-BE49-F238E27FC236}">
                <a16:creationId xmlns:a16="http://schemas.microsoft.com/office/drawing/2014/main" xmlns="" id="{10381BC8-52A8-FDFB-35F2-90C441A119F9}"/>
              </a:ext>
            </a:extLst>
          </p:cNvPr>
          <p:cNvSpPr>
            <a:spLocks noGrp="1"/>
          </p:cNvSpPr>
          <p:nvPr>
            <p:ph type="sldNum" sz="quarter" idx="12"/>
          </p:nvPr>
        </p:nvSpPr>
        <p:spPr/>
        <p:txBody>
          <a:bodyPr/>
          <a:lstStyle/>
          <a:p>
            <a:fld id="{294A09A9-5501-47C1-A89A-A340965A2BE2}" type="slidenum">
              <a:rPr lang="en-US" smtClean="0"/>
              <a:pPr/>
              <a:t>200</a:t>
            </a:fld>
            <a:endParaRPr lang="en-US" dirty="0"/>
          </a:p>
        </p:txBody>
      </p:sp>
      <p:pic>
        <p:nvPicPr>
          <p:cNvPr id="5" name="Picture 4">
            <a:extLst>
              <a:ext uri="{FF2B5EF4-FFF2-40B4-BE49-F238E27FC236}">
                <a16:creationId xmlns:a16="http://schemas.microsoft.com/office/drawing/2014/main" xmlns="" id="{A2061EE9-100B-FBB9-33C5-C1F9266C135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048D62F-1615-A018-B6C5-3CBB350BB6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7539039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D0E36-CFB0-6C51-5175-410009E1A1DF}"/>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p>
        </p:txBody>
      </p:sp>
      <p:sp>
        <p:nvSpPr>
          <p:cNvPr id="3" name="Content Placeholder 2">
            <a:extLst>
              <a:ext uri="{FF2B5EF4-FFF2-40B4-BE49-F238E27FC236}">
                <a16:creationId xmlns:a16="http://schemas.microsoft.com/office/drawing/2014/main" xmlns="" id="{F401F073-24C8-4185-4106-34F338255A7A}"/>
              </a:ext>
            </a:extLst>
          </p:cNvPr>
          <p:cNvSpPr>
            <a:spLocks noGrp="1"/>
          </p:cNvSpPr>
          <p:nvPr>
            <p:ph idx="1"/>
          </p:nvPr>
        </p:nvSpPr>
        <p:spPr>
          <a:xfrm>
            <a:off x="225287" y="2011680"/>
            <a:ext cx="11379904" cy="4206240"/>
          </a:xfrm>
        </p:spPr>
        <p:txBody>
          <a:bodyPr>
            <a:normAutofit/>
          </a:bodyPr>
          <a:lstStyle/>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2-2) رهاسازی میوفاشیال یا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Myofascial Release</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در این شیوه درمان دستی با اعمال فشار سطحی و کشش طولانی بر گرفتگی‌های میوفاشیال تلاش می‌شود تا کوتاهی عضلانی و درد رفع و عملکرد عضو اصلاح شود </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2-3) روش بوون یا </a:t>
            </a:r>
            <a:r>
              <a:rPr kumimoji="0" lang="en-US" sz="24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Bowenwork</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 / Bowen T</a:t>
            </a: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herapy </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ماساژ نرم بر روی عضلات به منظور تحریک سیستم عصبی است. بسته به علامت بیمار ماساژ بر روی منطقه خاص با اعمال کشش ملایم و پیوسته بر ماهیچه و فاسیاها انجام می‌شود تا میکروفیبرهای عصبی مجدد آرایش خود در سیستم عصبی را بازیابند و سلامتی القا شود</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a:ea typeface="+mn-ea"/>
              <a:cs typeface="+mn-cs"/>
            </a:endParaRPr>
          </a:p>
          <a:p>
            <a:endParaRPr lang="en-US" sz="2400" dirty="0"/>
          </a:p>
        </p:txBody>
      </p:sp>
      <p:sp>
        <p:nvSpPr>
          <p:cNvPr id="4" name="Slide Number Placeholder 3">
            <a:extLst>
              <a:ext uri="{FF2B5EF4-FFF2-40B4-BE49-F238E27FC236}">
                <a16:creationId xmlns:a16="http://schemas.microsoft.com/office/drawing/2014/main" xmlns="" id="{6FAB3002-5C3B-AAFE-6A97-D41A52AEE909}"/>
              </a:ext>
            </a:extLst>
          </p:cNvPr>
          <p:cNvSpPr>
            <a:spLocks noGrp="1"/>
          </p:cNvSpPr>
          <p:nvPr>
            <p:ph type="sldNum" sz="quarter" idx="12"/>
          </p:nvPr>
        </p:nvSpPr>
        <p:spPr/>
        <p:txBody>
          <a:bodyPr/>
          <a:lstStyle/>
          <a:p>
            <a:fld id="{294A09A9-5501-47C1-A89A-A340965A2BE2}" type="slidenum">
              <a:rPr lang="en-US" smtClean="0"/>
              <a:pPr/>
              <a:t>201</a:t>
            </a:fld>
            <a:endParaRPr lang="en-US" dirty="0"/>
          </a:p>
        </p:txBody>
      </p:sp>
      <p:pic>
        <p:nvPicPr>
          <p:cNvPr id="5" name="Picture 4">
            <a:extLst>
              <a:ext uri="{FF2B5EF4-FFF2-40B4-BE49-F238E27FC236}">
                <a16:creationId xmlns:a16="http://schemas.microsoft.com/office/drawing/2014/main" xmlns="" id="{10F14486-7E32-04E5-D7DE-D3483587E8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E667B5D3-8F55-14EF-AE11-86DEEAC28F6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23929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15267-B5B4-9773-2649-82E717B4E299}"/>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58837AF-DC67-4742-6197-F1AAC4C43AD0}"/>
              </a:ext>
            </a:extLst>
          </p:cNvPr>
          <p:cNvSpPr>
            <a:spLocks noGrp="1"/>
          </p:cNvSpPr>
          <p:nvPr>
            <p:ph idx="1"/>
          </p:nvPr>
        </p:nvSpPr>
        <p:spPr>
          <a:xfrm>
            <a:off x="0" y="1792935"/>
            <a:ext cx="11728174" cy="4995043"/>
          </a:xfrm>
        </p:spPr>
        <p:txBody>
          <a:bodyPr>
            <a:noAutofit/>
          </a:bodyPr>
          <a:lstStyle/>
          <a:p>
            <a:pPr marL="0" marR="0" lvl="0" indent="0" algn="r" defTabSz="914400" rtl="1" eaLnBrk="1" fontAlgn="auto" latinLnBrk="0" hangingPunct="1">
              <a:lnSpc>
                <a:spcPct val="107000"/>
              </a:lnSpc>
              <a:spcBef>
                <a:spcPts val="0"/>
              </a:spcBef>
              <a:spcAft>
                <a:spcPts val="0"/>
              </a:spcAft>
              <a:buClr>
                <a:srgbClr val="FFFFFF"/>
              </a:buClr>
              <a:buSzTx/>
              <a:buNone/>
              <a:tabLst/>
              <a:defRPr/>
            </a:pPr>
            <a:r>
              <a:rPr kumimoji="0" lang="fa-IR"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3</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a:t>
            </a:r>
            <a:r>
              <a:rPr kumimoji="0" lang="ar-SA"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ماساژ بازتابی یا</a:t>
            </a:r>
            <a:r>
              <a:rPr kumimoji="0" lang="ar-SA"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Reflexology</a:t>
            </a:r>
          </a:p>
          <a:p>
            <a:pPr marL="0" marR="0" lvl="0" indent="0" algn="r" defTabSz="914400" rtl="1" eaLnBrk="1" fontAlgn="auto" latinLnBrk="0" hangingPunct="1">
              <a:lnSpc>
                <a:spcPct val="107000"/>
              </a:lnSpc>
              <a:spcBef>
                <a:spcPts val="0"/>
              </a:spcBef>
              <a:spcAft>
                <a:spcPts val="0"/>
              </a:spcAft>
              <a:buClr>
                <a:srgbClr val="FFFFFF"/>
              </a:buClr>
              <a:buSzTx/>
              <a:buNone/>
              <a:tabLst/>
              <a:defRPr/>
            </a:pP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r>
              <a:rPr kumimoji="0" lang="ar-SA"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3-1) ماساژ دست و پا؛ </a:t>
            </a:r>
            <a:endParaRPr kumimoji="0" lang="fa-I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B Nazanin" panose="00000400000000000000" pitchFamily="2" charset="-78"/>
              </a:rPr>
              <a:t> نقاط واقع در دست و پا با بخش‌های مختلف بدن مرتبط هستند و ماساژ این نقاط می‌تواند بر روی اعضای مرتبط اثرگذار باشد. بر اساس ارتباط این نواحی با سایر نواحی بدن علاوه بر رفع خستگی مناطق انتهایی به آرامش بخشی و بهبود عملکرد سایر بخش‌های بدن کمک شود </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Bef>
                <a:spcPts val="0"/>
              </a:spcBef>
              <a:spcAft>
                <a:spcPts val="0"/>
              </a:spcAft>
              <a:buClr>
                <a:srgbClr val="FFFFFF"/>
              </a:buClr>
              <a:buNone/>
              <a:defRPr/>
            </a:pPr>
            <a:endParaRPr lang="en-US" sz="2400" dirty="0"/>
          </a:p>
        </p:txBody>
      </p:sp>
      <p:sp>
        <p:nvSpPr>
          <p:cNvPr id="4" name="Slide Number Placeholder 3">
            <a:extLst>
              <a:ext uri="{FF2B5EF4-FFF2-40B4-BE49-F238E27FC236}">
                <a16:creationId xmlns:a16="http://schemas.microsoft.com/office/drawing/2014/main" xmlns="" id="{BCC92FD6-7259-AA6E-F314-38C363694231}"/>
              </a:ext>
            </a:extLst>
          </p:cNvPr>
          <p:cNvSpPr>
            <a:spLocks noGrp="1"/>
          </p:cNvSpPr>
          <p:nvPr>
            <p:ph type="sldNum" sz="quarter" idx="12"/>
          </p:nvPr>
        </p:nvSpPr>
        <p:spPr/>
        <p:txBody>
          <a:bodyPr/>
          <a:lstStyle/>
          <a:p>
            <a:fld id="{294A09A9-5501-47C1-A89A-A340965A2BE2}" type="slidenum">
              <a:rPr lang="en-US" smtClean="0"/>
              <a:pPr/>
              <a:t>202</a:t>
            </a:fld>
            <a:endParaRPr lang="en-US" dirty="0"/>
          </a:p>
        </p:txBody>
      </p:sp>
      <p:pic>
        <p:nvPicPr>
          <p:cNvPr id="5" name="Picture 4">
            <a:extLst>
              <a:ext uri="{FF2B5EF4-FFF2-40B4-BE49-F238E27FC236}">
                <a16:creationId xmlns:a16="http://schemas.microsoft.com/office/drawing/2014/main" xmlns="" id="{1C89B8A5-6964-FFD8-DF17-7ACEEFD954C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D8D4848-3DB2-6742-3140-AEFECA1234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9809738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1FA8C-705D-EECC-B22E-0027724E99C9}"/>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5C887D77-5D24-E86A-6C5C-A0615BD156C2}"/>
              </a:ext>
            </a:extLst>
          </p:cNvPr>
          <p:cNvSpPr>
            <a:spLocks noGrp="1"/>
          </p:cNvSpPr>
          <p:nvPr>
            <p:ph idx="1"/>
          </p:nvPr>
        </p:nvSpPr>
        <p:spPr>
          <a:xfrm>
            <a:off x="79513" y="1792936"/>
            <a:ext cx="11605191" cy="4206240"/>
          </a:xfrm>
        </p:spPr>
        <p:txBody>
          <a:bodyPr>
            <a:noAutofit/>
          </a:bodyPr>
          <a:lstStyle/>
          <a:p>
            <a:pPr marL="0" marR="0" lvl="0" indent="0" algn="r" defTabSz="914400" rtl="1" eaLnBrk="1" fontAlgn="auto" latinLnBrk="0" hangingPunct="1">
              <a:lnSpc>
                <a:spcPct val="107000"/>
              </a:lnSpc>
              <a:spcBef>
                <a:spcPts val="0"/>
              </a:spcBef>
              <a:spcAft>
                <a:spcPts val="0"/>
              </a:spcAft>
              <a:buClr>
                <a:srgbClr val="FFFFFF"/>
              </a:buClr>
              <a:buSzTx/>
              <a:buNone/>
              <a:tabLst/>
              <a:defRPr/>
            </a:pPr>
            <a:r>
              <a:rPr kumimoji="0" lang="fa-IR" sz="2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4</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 ماساژ بر پایه اصلاح سیستم اسکلتی</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endParaRPr lang="en-US" sz="24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4</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-1) کایروپرکتیک یا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Chiropractic</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rPr>
              <a:t>حدود صد سال سابقه دارد از انواع طب‌های مکمل و نسبتاً فراگیر در بسیاری از کشورهای غربی محسوب می‌شود. در کایروپرکتیک ارتباط قوی میان ساختار اسکلتی و عملکرد سیستم عصبی و اعضای درونی مطرح است و با اصلاح نیمه دررفتگی‌های مفصلی و تراز اسکلتی، فشارهای وارده بر اعصاب برداشته شود و عملکرد بدنی اصلاح شود </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2400" dirty="0"/>
          </a:p>
        </p:txBody>
      </p:sp>
      <p:sp>
        <p:nvSpPr>
          <p:cNvPr id="4" name="Slide Number Placeholder 3">
            <a:extLst>
              <a:ext uri="{FF2B5EF4-FFF2-40B4-BE49-F238E27FC236}">
                <a16:creationId xmlns:a16="http://schemas.microsoft.com/office/drawing/2014/main" xmlns="" id="{B720F03A-3848-01DE-6AF7-0B678969A022}"/>
              </a:ext>
            </a:extLst>
          </p:cNvPr>
          <p:cNvSpPr>
            <a:spLocks noGrp="1"/>
          </p:cNvSpPr>
          <p:nvPr>
            <p:ph type="sldNum" sz="quarter" idx="12"/>
          </p:nvPr>
        </p:nvSpPr>
        <p:spPr/>
        <p:txBody>
          <a:bodyPr/>
          <a:lstStyle/>
          <a:p>
            <a:fld id="{294A09A9-5501-47C1-A89A-A340965A2BE2}" type="slidenum">
              <a:rPr lang="en-US" smtClean="0"/>
              <a:pPr/>
              <a:t>203</a:t>
            </a:fld>
            <a:endParaRPr lang="en-US" dirty="0"/>
          </a:p>
        </p:txBody>
      </p:sp>
      <p:pic>
        <p:nvPicPr>
          <p:cNvPr id="5" name="Picture 4">
            <a:extLst>
              <a:ext uri="{FF2B5EF4-FFF2-40B4-BE49-F238E27FC236}">
                <a16:creationId xmlns:a16="http://schemas.microsoft.com/office/drawing/2014/main" xmlns="" id="{8CE6A4B6-23AB-40AE-CD45-785D5283914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491DC51-5C40-6534-BB7D-2362280C21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733844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06DB5-D265-41DD-A7B1-7FF5FCFE13CA}"/>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p>
        </p:txBody>
      </p:sp>
      <p:sp>
        <p:nvSpPr>
          <p:cNvPr id="3" name="Content Placeholder 2">
            <a:extLst>
              <a:ext uri="{FF2B5EF4-FFF2-40B4-BE49-F238E27FC236}">
                <a16:creationId xmlns:a16="http://schemas.microsoft.com/office/drawing/2014/main" xmlns="" id="{817CF00D-70B3-75A0-2781-5E00C0B9F8A8}"/>
              </a:ext>
            </a:extLst>
          </p:cNvPr>
          <p:cNvSpPr>
            <a:spLocks noGrp="1"/>
          </p:cNvSpPr>
          <p:nvPr>
            <p:ph idx="1"/>
          </p:nvPr>
        </p:nvSpPr>
        <p:spPr>
          <a:xfrm>
            <a:off x="238540" y="2011680"/>
            <a:ext cx="11065564" cy="4206240"/>
          </a:xfrm>
        </p:spPr>
        <p:txBody>
          <a:bodyPr>
            <a:normAutofit/>
          </a:bodyPr>
          <a:lstStyle/>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4-2) استئوپتی یا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Osteopathy</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rPr>
              <a:t>در این روش درمانی که پدر کایروپرکتیک محسوب می‌شود با استفاده از تکنیک‌های مشتمل بر کشش بافت نرم، دستکاری مفاصل، آزادسازی میوفاشیال، ماساژ احشا و درمان کرانیوساکرال تلاش می‌شود تا هموستاز و عملکرد فیزیولوژیک بدن اصلاح شود </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4</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-3) یومی هو یا </a:t>
            </a:r>
            <a:r>
              <a:rPr kumimoji="0" lang="en-US" sz="24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Yumeiho</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rPr>
              <a:t>بسیاری از بیماری‌ها با جابجایی لگن یا مرکز ثقل بدن همراه هستند. بنابراین با انجام تکنیک‌هایی تلاش می­شود که قرینگی یا تعادل وضعیتی به لگن برگردانده شود تا نه تنها سیستم اسکلتی عضلانی بلکه عملکرد اعصاب و ارگان‌های داخلی بدن اصلاح شود </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
        <p:nvSpPr>
          <p:cNvPr id="4" name="Slide Number Placeholder 3">
            <a:extLst>
              <a:ext uri="{FF2B5EF4-FFF2-40B4-BE49-F238E27FC236}">
                <a16:creationId xmlns:a16="http://schemas.microsoft.com/office/drawing/2014/main" xmlns="" id="{483B3994-B6FC-DBDA-5CCF-1D1E772406AB}"/>
              </a:ext>
            </a:extLst>
          </p:cNvPr>
          <p:cNvSpPr>
            <a:spLocks noGrp="1"/>
          </p:cNvSpPr>
          <p:nvPr>
            <p:ph type="sldNum" sz="quarter" idx="12"/>
          </p:nvPr>
        </p:nvSpPr>
        <p:spPr/>
        <p:txBody>
          <a:bodyPr/>
          <a:lstStyle/>
          <a:p>
            <a:fld id="{294A09A9-5501-47C1-A89A-A340965A2BE2}" type="slidenum">
              <a:rPr lang="en-US" smtClean="0"/>
              <a:pPr/>
              <a:t>204</a:t>
            </a:fld>
            <a:endParaRPr lang="en-US" dirty="0"/>
          </a:p>
        </p:txBody>
      </p:sp>
      <p:pic>
        <p:nvPicPr>
          <p:cNvPr id="5" name="Picture 4">
            <a:extLst>
              <a:ext uri="{FF2B5EF4-FFF2-40B4-BE49-F238E27FC236}">
                <a16:creationId xmlns:a16="http://schemas.microsoft.com/office/drawing/2014/main" xmlns="" id="{69EE3BB9-EEC1-C419-73F4-40A6895B7D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2DF25F80-3FA6-D7AB-D73B-2D56A2F9A7F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85365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0F7DC-2F06-3B68-74A0-66CC0FBCF374}"/>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مروری بر سبک‌های شایع ماساژ</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BC6229B-BF0A-10E0-39CF-BA4CADD4F328}"/>
              </a:ext>
            </a:extLst>
          </p:cNvPr>
          <p:cNvSpPr>
            <a:spLocks noGrp="1"/>
          </p:cNvSpPr>
          <p:nvPr>
            <p:ph idx="1"/>
          </p:nvPr>
        </p:nvSpPr>
        <p:spPr>
          <a:xfrm>
            <a:off x="291548" y="2011680"/>
            <a:ext cx="11313643" cy="4206240"/>
          </a:xfrm>
        </p:spPr>
        <p:txBody>
          <a:bodyPr>
            <a:normAutofit/>
          </a:bodyPr>
          <a:lstStyle/>
          <a:p>
            <a:pPr marL="0" marR="0" lvl="0" indent="0" algn="r" defTabSz="914400" rtl="1" eaLnBrk="1" fontAlgn="auto" latinLnBrk="0" hangingPunct="1">
              <a:lnSpc>
                <a:spcPct val="107000"/>
              </a:lnSpc>
              <a:spcBef>
                <a:spcPts val="0"/>
              </a:spcBef>
              <a:spcAft>
                <a:spcPts val="0"/>
              </a:spcAft>
              <a:buClr>
                <a:srgbClr val="FFFFFF"/>
              </a:buClr>
              <a:buSzTx/>
              <a:buNone/>
              <a:tabLst/>
              <a:defRPr/>
            </a:pPr>
            <a:r>
              <a:rPr kumimoji="0" lang="fa-IR"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5</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 ماساژ روغنی</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endParaRPr lang="en-US" sz="24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5</a:t>
            </a:r>
            <a:r>
              <a:rPr kumimoji="0" lang="ar-SA"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-1) ماساژ آیورودیک یا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Arial" panose="020B0604020202020204" pitchFamily="34" charset="0"/>
              </a:rPr>
              <a:t>Ayurvedic Massage</a:t>
            </a: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90000"/>
              </a:lnSpc>
              <a:spcBef>
                <a:spcPts val="0"/>
              </a:spcBef>
              <a:spcAft>
                <a:spcPts val="0"/>
              </a:spcAft>
              <a:buClr>
                <a:srgbClr val="FFFFFF"/>
              </a:buClr>
              <a:buSzTx/>
              <a:buNone/>
              <a:tabLst/>
              <a:defRPr/>
            </a:pP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آیورودا یکی از شاخه‌های طب سنتی هند است که سلامتی را در تعادل بین دوشاها (مزاج‌های آیورودا) تعریف می‌کند و برای برقراری این توازن از روش‌های مختلف تغذیه درمانی، پزشکی ذهنی ـ بدنی، روش‌های پاکسازی مختلف، داروهای گیاهی، یوگا و ماساژ استفاده می‌کند. در ماساژ آیورودیک بر اساس مشکل فرد و دوشای غالب از روغن‌های گیاهی خاصی استفاده</a:t>
            </a:r>
            <a:endParaRPr kumimoji="0" lang="en-US"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2400" dirty="0"/>
          </a:p>
        </p:txBody>
      </p:sp>
      <p:sp>
        <p:nvSpPr>
          <p:cNvPr id="4" name="Slide Number Placeholder 3">
            <a:extLst>
              <a:ext uri="{FF2B5EF4-FFF2-40B4-BE49-F238E27FC236}">
                <a16:creationId xmlns:a16="http://schemas.microsoft.com/office/drawing/2014/main" xmlns="" id="{381B5345-8734-16BD-22D1-C5F69B43A18B}"/>
              </a:ext>
            </a:extLst>
          </p:cNvPr>
          <p:cNvSpPr>
            <a:spLocks noGrp="1"/>
          </p:cNvSpPr>
          <p:nvPr>
            <p:ph type="sldNum" sz="quarter" idx="12"/>
          </p:nvPr>
        </p:nvSpPr>
        <p:spPr/>
        <p:txBody>
          <a:bodyPr/>
          <a:lstStyle/>
          <a:p>
            <a:fld id="{294A09A9-5501-47C1-A89A-A340965A2BE2}" type="slidenum">
              <a:rPr lang="en-US" smtClean="0"/>
              <a:pPr/>
              <a:t>205</a:t>
            </a:fld>
            <a:endParaRPr lang="en-US" dirty="0"/>
          </a:p>
        </p:txBody>
      </p:sp>
      <p:pic>
        <p:nvPicPr>
          <p:cNvPr id="5" name="Picture 4">
            <a:extLst>
              <a:ext uri="{FF2B5EF4-FFF2-40B4-BE49-F238E27FC236}">
                <a16:creationId xmlns:a16="http://schemas.microsoft.com/office/drawing/2014/main" xmlns="" id="{EC2AC4BB-8B71-5F0F-D8C1-49A67F8F458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092DFE6-EFEF-AFE0-4C08-2CE0C42CAF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714059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AE6BA-9D47-2C53-A55D-0550A984C784}"/>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مقایسه ماساژ ایرانی با سایر سبک‌های ماساژ</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96D63A4-6C80-AF73-3D9D-F204B2554349}"/>
              </a:ext>
            </a:extLst>
          </p:cNvPr>
          <p:cNvSpPr>
            <a:spLocks noGrp="1"/>
          </p:cNvSpPr>
          <p:nvPr>
            <p:ph idx="1"/>
          </p:nvPr>
        </p:nvSpPr>
        <p:spPr>
          <a:xfrm>
            <a:off x="0" y="1809884"/>
            <a:ext cx="11794435" cy="5048115"/>
          </a:xfrm>
        </p:spPr>
        <p:txBody>
          <a:bodyPr>
            <a:noAutofit/>
          </a:bodyPr>
          <a:lstStyle/>
          <a:p>
            <a:pPr marL="0" marR="0" indent="0" algn="just" rtl="1">
              <a:lnSpc>
                <a:spcPct val="107000"/>
              </a:lnSpc>
              <a:spcBef>
                <a:spcPts val="0"/>
              </a:spcBef>
              <a:spcAft>
                <a:spcPts val="0"/>
              </a:spcAft>
              <a:buNone/>
            </a:pPr>
            <a:r>
              <a:rPr lang="ar-SA" sz="2400" dirty="0">
                <a:solidFill>
                  <a:schemeClr val="bg1"/>
                </a:solidFill>
                <a:effectLst/>
                <a:latin typeface="YagutNormalPS"/>
                <a:ea typeface="YagutNormalPS"/>
                <a:cs typeface="B Nazanin" panose="00000400000000000000" pitchFamily="2" charset="-78"/>
              </a:rPr>
              <a:t>فنون پایه در دلک ایرانی یعنی مالش دادن، فشردن و ضربه زدن با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تکنیک‌های ماساژ کلاسیک سوئدی </a:t>
            </a:r>
            <a:r>
              <a:rPr lang="ar-SA" sz="2400" dirty="0">
                <a:solidFill>
                  <a:schemeClr val="bg1"/>
                </a:solidFill>
                <a:effectLst/>
                <a:latin typeface="YagutNormalPS"/>
                <a:ea typeface="YagutNormalPS"/>
                <a:cs typeface="B Nazanin" panose="00000400000000000000" pitchFamily="2" charset="-78"/>
              </a:rPr>
              <a:t>یعنی افلوراژ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(Stroking)</a:t>
            </a:r>
            <a:r>
              <a:rPr lang="ar-S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ar-SA" sz="2400" dirty="0">
                <a:solidFill>
                  <a:schemeClr val="bg1"/>
                </a:solidFill>
                <a:effectLst/>
                <a:latin typeface="Calibri" panose="020F0502020204030204" pitchFamily="34" charset="0"/>
                <a:ea typeface="YagutNormalPS"/>
                <a:cs typeface="Times New Roman" panose="02020603050405020304" pitchFamily="18" charset="0"/>
              </a:rPr>
              <a:t> </a:t>
            </a:r>
            <a:r>
              <a:rPr lang="ar-SA" sz="2400" dirty="0">
                <a:solidFill>
                  <a:schemeClr val="bg1"/>
                </a:solidFill>
                <a:effectLst/>
                <a:latin typeface="YagutNormalPS"/>
                <a:ea typeface="YagutNormalPS"/>
                <a:cs typeface="B Nazanin" panose="00000400000000000000" pitchFamily="2" charset="-78"/>
              </a:rPr>
              <a:t>پتریساژ یا نیدینگ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en-US" sz="24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Pétrissage</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or Kneading Massage)</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پرکاسیون </a:t>
            </a:r>
            <a:r>
              <a:rPr lang="ar-S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Tapotement  or Percussion Massage</a:t>
            </a:r>
            <a:r>
              <a:rPr lang="ar-SA"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قابل تطبیق است </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برخی حرکات پیچشی توصیه شده برای دردهایی که فرد با حرکات پیچشی (کش و قوس آمدن) احساس بهتری پیدا می‌کند با تکنیک‌های کایروپرکتیک و حرکات یوگا شباهت دارند.</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غمزدرمانی در پزشکی ایرانی نیز با بازتاب درمانی </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a:t>
            </a:r>
            <a:r>
              <a:rPr lang="en-US" sz="2400" dirty="0" err="1">
                <a:solidFill>
                  <a:schemeClr val="bg1"/>
                </a:solidFill>
                <a:effectLst/>
                <a:latin typeface="Times New Roman" panose="02020603050405020304" pitchFamily="18" charset="0"/>
                <a:ea typeface="Calibri" panose="020F0502020204030204" pitchFamily="34" charset="0"/>
                <a:cs typeface="Arial" panose="020B0604020202020204" pitchFamily="34" charset="0"/>
              </a:rPr>
              <a:t>Reflexotherapy</a:t>
            </a:r>
            <a:r>
              <a:rPr lang="en-US" sz="24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 طب فشاری قابل مقایسه است </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086E8DFB-6417-829C-0600-4C800E55E25F}"/>
              </a:ext>
            </a:extLst>
          </p:cNvPr>
          <p:cNvSpPr>
            <a:spLocks noGrp="1"/>
          </p:cNvSpPr>
          <p:nvPr>
            <p:ph type="sldNum" sz="quarter" idx="12"/>
          </p:nvPr>
        </p:nvSpPr>
        <p:spPr/>
        <p:txBody>
          <a:bodyPr/>
          <a:lstStyle/>
          <a:p>
            <a:fld id="{294A09A9-5501-47C1-A89A-A340965A2BE2}" type="slidenum">
              <a:rPr lang="en-US" smtClean="0"/>
              <a:pPr/>
              <a:t>206</a:t>
            </a:fld>
            <a:endParaRPr lang="en-US" dirty="0"/>
          </a:p>
        </p:txBody>
      </p:sp>
      <p:pic>
        <p:nvPicPr>
          <p:cNvPr id="5" name="Picture 4">
            <a:extLst>
              <a:ext uri="{FF2B5EF4-FFF2-40B4-BE49-F238E27FC236}">
                <a16:creationId xmlns:a16="http://schemas.microsoft.com/office/drawing/2014/main" xmlns="" id="{B27A622A-EEC9-94FB-CC0E-F02921556D7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8AD26FC-60E1-3E3D-6985-7068AE352E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989707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C2487-6653-1760-08C2-3DAEA813FF99}"/>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مقایسه ماساژ ایرانی با سایر سبک‌های ماساژ</a:t>
            </a:r>
            <a:endParaRPr lang="en-US" dirty="0"/>
          </a:p>
        </p:txBody>
      </p:sp>
      <p:sp>
        <p:nvSpPr>
          <p:cNvPr id="3" name="Content Placeholder 2">
            <a:extLst>
              <a:ext uri="{FF2B5EF4-FFF2-40B4-BE49-F238E27FC236}">
                <a16:creationId xmlns:a16="http://schemas.microsoft.com/office/drawing/2014/main" xmlns="" id="{327C18D3-31B9-124D-793A-18548EC12A25}"/>
              </a:ext>
            </a:extLst>
          </p:cNvPr>
          <p:cNvSpPr>
            <a:spLocks noGrp="1"/>
          </p:cNvSpPr>
          <p:nvPr>
            <p:ph idx="1"/>
          </p:nvPr>
        </p:nvSpPr>
        <p:spPr>
          <a:xfrm>
            <a:off x="159026" y="1792936"/>
            <a:ext cx="11635409" cy="4424984"/>
          </a:xfrm>
        </p:spPr>
        <p:txBody>
          <a:bodyPr>
            <a:normAutofit/>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rPr>
              <a:t>شاخصه اصلی ماساژ ایرانی در مقام مقایسه با سایر سبک‌های ماساژ، توجه به شرایط فردی، سنی و مزاجی ماساژ گیرنده است.</a:t>
            </a:r>
            <a:endParaRPr kumimoji="0" lang="en-US"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rPr>
              <a:t> ماساژ در پزشکی ایرانی یک روش پیشگیری و درمانی در جهت اصلاح تعادل بدنی و دفع مواد زائد از بدن است که کمیت و کیفیت انجام آن یعنی مدت، شدت، سرعت و خشونت حرکات از فردی به فرد دیگر متفاوت است.</a:t>
            </a:r>
            <a:endParaRPr kumimoji="0" lang="en-US"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chemeClr val="bg1"/>
                </a:solidFill>
                <a:uLnTx/>
                <a:uFillTx/>
                <a:latin typeface="YagutNormalPS"/>
                <a:ea typeface="YagutNormalPS"/>
                <a:cs typeface="B Nazanin" panose="00000400000000000000" pitchFamily="2" charset="-78"/>
              </a:rPr>
              <a:t> بنابراین سبک مناسب دلک و غمز باید بر پایه شکایت فرد و اخذ شرح حال و معاینه کامل و با توجه به مسیر طبیعی گردش مواد در بدن باشد.</a:t>
            </a:r>
            <a:endParaRPr kumimoji="0" lang="en-US"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Arial" panose="020B0604020202020204" pitchFamily="34" charset="0"/>
            </a:endParaRPr>
          </a:p>
          <a:p>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2C22C024-680B-5E23-C62E-6C60542BBB9F}"/>
              </a:ext>
            </a:extLst>
          </p:cNvPr>
          <p:cNvSpPr>
            <a:spLocks noGrp="1"/>
          </p:cNvSpPr>
          <p:nvPr>
            <p:ph type="sldNum" sz="quarter" idx="12"/>
          </p:nvPr>
        </p:nvSpPr>
        <p:spPr/>
        <p:txBody>
          <a:bodyPr/>
          <a:lstStyle/>
          <a:p>
            <a:fld id="{294A09A9-5501-47C1-A89A-A340965A2BE2}" type="slidenum">
              <a:rPr lang="en-US" smtClean="0"/>
              <a:pPr/>
              <a:t>207</a:t>
            </a:fld>
            <a:endParaRPr lang="en-US" dirty="0"/>
          </a:p>
        </p:txBody>
      </p:sp>
      <p:pic>
        <p:nvPicPr>
          <p:cNvPr id="5" name="Picture 4">
            <a:extLst>
              <a:ext uri="{FF2B5EF4-FFF2-40B4-BE49-F238E27FC236}">
                <a16:creationId xmlns:a16="http://schemas.microsoft.com/office/drawing/2014/main" xmlns="" id="{F97D1D46-0EC7-EF60-9B1F-23A6427716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186985D4-9460-6950-C8CB-245F49FA02E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339579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6A0BA-C074-BE1A-7807-A65AC2C07EEB}"/>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مقایسه ماساژ ایرانی با سایر سبک‌های ماساژ</a:t>
            </a:r>
            <a:endParaRPr lang="en-US" dirty="0"/>
          </a:p>
        </p:txBody>
      </p:sp>
      <p:sp>
        <p:nvSpPr>
          <p:cNvPr id="3" name="Content Placeholder 2">
            <a:extLst>
              <a:ext uri="{FF2B5EF4-FFF2-40B4-BE49-F238E27FC236}">
                <a16:creationId xmlns:a16="http://schemas.microsoft.com/office/drawing/2014/main" xmlns="" id="{79B56314-2959-BE8A-5CA6-90E4F5848878}"/>
              </a:ext>
            </a:extLst>
          </p:cNvPr>
          <p:cNvSpPr>
            <a:spLocks noGrp="1"/>
          </p:cNvSpPr>
          <p:nvPr>
            <p:ph idx="1"/>
          </p:nvPr>
        </p:nvSpPr>
        <p:spPr>
          <a:xfrm>
            <a:off x="172278" y="1792936"/>
            <a:ext cx="10814721" cy="4206240"/>
          </a:xfrm>
        </p:spPr>
        <p:txBody>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C2C2C"/>
                </a:solidFill>
                <a:effectLst/>
                <a:uLnTx/>
                <a:uFillTx/>
                <a:latin typeface="YagutNormalPS"/>
                <a:ea typeface="YagutNormalPS"/>
                <a:cs typeface="B Nazanin" panose="00000400000000000000" pitchFamily="2" charset="-78"/>
              </a:rPr>
              <a:t>سبک‌های مختلفی از جمله کرمانشاهی و فاتح در ایران رواج یافته است </a:t>
            </a:r>
            <a:endParaRPr kumimoji="0" lang="en-US" sz="2400" b="0" i="0" u="none" strike="noStrike" kern="1200" cap="none" spc="0" normalizeH="0" baseline="0" noProof="0" dirty="0">
              <a:ln>
                <a:noFill/>
              </a:ln>
              <a:solidFill>
                <a:srgbClr val="2C2C2C"/>
              </a:solidFill>
              <a:effectLst/>
              <a:uLnTx/>
              <a:uFillTx/>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lang="en-US" sz="2400" dirty="0">
              <a:solidFill>
                <a:srgbClr val="2C2C2C"/>
              </a:solidFill>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C2C2C"/>
                </a:solidFill>
                <a:effectLst/>
                <a:uLnTx/>
                <a:uFillTx/>
                <a:latin typeface="YagutNormalPS"/>
                <a:ea typeface="YagutNormalPS"/>
                <a:cs typeface="B Nazanin" panose="00000400000000000000" pitchFamily="2" charset="-78"/>
              </a:rPr>
              <a:t>در سبک کرمانشاهی شباهت‌هایی با ماساژ سوئدی دیده می‌شود با این تفاوت که ماساژ با فشار بیشتری جهت تقویت عضلات انجام می‌شود و از دیگر روش‌های معمول در طب ایرانی مانند روغن‌مالی و بستن موضع با پوشش‌های خاص (پشمی) نیز در کنار ماساژ استفاده می‌شود و در کارآزمایی‌های بالینی اثر بخشی این سبک در رفع کمردرد و زانو درد ناشی از سائیدگی نشان داده شده است </a:t>
            </a:r>
            <a:endParaRPr kumimoji="0" lang="en-US" sz="2400" b="0" i="0" u="none" strike="noStrike" kern="1200" cap="none" spc="0" normalizeH="0" baseline="0" noProof="0" dirty="0">
              <a:ln>
                <a:noFill/>
              </a:ln>
              <a:solidFill>
                <a:srgbClr val="2C2C2C"/>
              </a:solidFill>
              <a:effectLst/>
              <a:uLnTx/>
              <a:uFillTx/>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lang="en-US" sz="2400" dirty="0">
              <a:solidFill>
                <a:srgbClr val="2C2C2C"/>
              </a:solidFill>
              <a:latin typeface="YagutNormalPS"/>
              <a:ea typeface="YagutNormalP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C2C2C"/>
                </a:solidFill>
                <a:effectLst/>
                <a:uLnTx/>
                <a:uFillTx/>
                <a:latin typeface="YagutNormalPS"/>
                <a:ea typeface="YagutNormalPS"/>
                <a:cs typeface="B Nazanin" panose="00000400000000000000" pitchFamily="2" charset="-78"/>
              </a:rPr>
              <a:t>سبک فاتح بیشتر یک نوع غمز درمانی یا طب فشاری است که بر اعمال فشار بر نقاط خاصی از بدن به خصوص زیر بغل و پشت زانو در جهت بهبود گردش مواد به قسمت‌های بالا و پایین تنه تأکید دارد </a:t>
            </a:r>
            <a:r>
              <a:rPr kumimoji="0" lang="fa-IR" sz="2400" b="0" i="0" u="none" strike="noStrike" kern="1200" cap="none" spc="0" normalizeH="0" baseline="0" noProof="0" dirty="0">
                <a:ln>
                  <a:noFill/>
                </a:ln>
                <a:solidFill>
                  <a:srgbClr val="2C2C2C"/>
                </a:solidFill>
                <a:effectLst/>
                <a:uLnTx/>
                <a:uFillTx/>
                <a:latin typeface="YagutNormalPS"/>
                <a:ea typeface="YagutNormalPS"/>
                <a:cs typeface="B Nazanin" panose="00000400000000000000" pitchFamily="2" charset="-78"/>
              </a:rPr>
              <a:t>.</a:t>
            </a:r>
            <a:endParaRPr kumimoji="0" lang="en-US"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6E3ECD8A-8210-2EB4-5DFE-80B1D4B76FDD}"/>
              </a:ext>
            </a:extLst>
          </p:cNvPr>
          <p:cNvSpPr>
            <a:spLocks noGrp="1"/>
          </p:cNvSpPr>
          <p:nvPr>
            <p:ph type="sldNum" sz="quarter" idx="12"/>
          </p:nvPr>
        </p:nvSpPr>
        <p:spPr/>
        <p:txBody>
          <a:bodyPr/>
          <a:lstStyle/>
          <a:p>
            <a:fld id="{294A09A9-5501-47C1-A89A-A340965A2BE2}" type="slidenum">
              <a:rPr lang="en-US" smtClean="0"/>
              <a:pPr/>
              <a:t>208</a:t>
            </a:fld>
            <a:endParaRPr lang="en-US" dirty="0"/>
          </a:p>
        </p:txBody>
      </p:sp>
      <p:pic>
        <p:nvPicPr>
          <p:cNvPr id="5" name="Picture 4">
            <a:extLst>
              <a:ext uri="{FF2B5EF4-FFF2-40B4-BE49-F238E27FC236}">
                <a16:creationId xmlns:a16="http://schemas.microsoft.com/office/drawing/2014/main" xmlns="" id="{EACF7913-3EDF-0193-D043-7EE9C03B4D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3A69497E-6994-BAAF-A686-512A052D8B05}"/>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815038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1D313-FC3B-B01C-E23C-3D421D8702FD}"/>
              </a:ext>
            </a:extLst>
          </p:cNvPr>
          <p:cNvSpPr>
            <a:spLocks noGrp="1"/>
          </p:cNvSpPr>
          <p:nvPr>
            <p:ph type="title"/>
          </p:nvPr>
        </p:nvSpPr>
        <p:spPr>
          <a:xfrm>
            <a:off x="0" y="3176287"/>
            <a:ext cx="12192000" cy="1676400"/>
          </a:xfrm>
        </p:spPr>
        <p:txBody>
          <a:bodyPr/>
          <a:lstStyle/>
          <a:p>
            <a:r>
              <a:rPr lang="ar-SA" sz="48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درآمدی بر کارکردهای طب ایرانی در فیزیوتراپی</a:t>
            </a:r>
            <a:endParaRPr lang="en-US" sz="4800" dirty="0">
              <a:solidFill>
                <a:srgbClr val="0070C0"/>
              </a:solidFill>
              <a:effectLst>
                <a:outerShdw blurRad="38100" dist="38100" dir="2700000" algn="tl">
                  <a:srgbClr val="000000">
                    <a:alpha val="43137"/>
                  </a:srgbClr>
                </a:outerShdw>
              </a:effectLst>
              <a:cs typeface="B Titr" panose="00000700000000000000" pitchFamily="2" charset="-78"/>
            </a:endParaRPr>
          </a:p>
        </p:txBody>
      </p:sp>
      <p:sp>
        <p:nvSpPr>
          <p:cNvPr id="4" name="Slide Number Placeholder 3">
            <a:extLst>
              <a:ext uri="{FF2B5EF4-FFF2-40B4-BE49-F238E27FC236}">
                <a16:creationId xmlns:a16="http://schemas.microsoft.com/office/drawing/2014/main" xmlns="" id="{7E9A0EF9-B7C5-FE07-5B6A-F5CC0314F66F}"/>
              </a:ext>
            </a:extLst>
          </p:cNvPr>
          <p:cNvSpPr>
            <a:spLocks noGrp="1"/>
          </p:cNvSpPr>
          <p:nvPr>
            <p:ph type="sldNum" sz="quarter" idx="12"/>
          </p:nvPr>
        </p:nvSpPr>
        <p:spPr/>
        <p:txBody>
          <a:bodyPr/>
          <a:lstStyle/>
          <a:p>
            <a:fld id="{294A09A9-5501-47C1-A89A-A340965A2BE2}" type="slidenum">
              <a:rPr lang="en-US" smtClean="0"/>
              <a:pPr/>
              <a:t>209</a:t>
            </a:fld>
            <a:endParaRPr lang="en-US" dirty="0"/>
          </a:p>
        </p:txBody>
      </p:sp>
      <p:pic>
        <p:nvPicPr>
          <p:cNvPr id="3" name="Picture 2">
            <a:extLst>
              <a:ext uri="{FF2B5EF4-FFF2-40B4-BE49-F238E27FC236}">
                <a16:creationId xmlns:a16="http://schemas.microsoft.com/office/drawing/2014/main" xmlns="" id="{87C08903-0350-8D1F-76C8-1272384EAE2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472D1AFE-5417-CF82-6B6D-14F2422D81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38540"/>
            <a:ext cx="1193399" cy="1228357"/>
          </a:xfrm>
          <a:prstGeom prst="rect">
            <a:avLst/>
          </a:prstGeom>
          <a:noFill/>
        </p:spPr>
      </p:pic>
    </p:spTree>
    <p:extLst>
      <p:ext uri="{BB962C8B-B14F-4D97-AF65-F5344CB8AC3E}">
        <p14:creationId xmlns:p14="http://schemas.microsoft.com/office/powerpoint/2010/main" val="325206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0443C-8532-0DD5-784F-2C0C9BEE1D99}"/>
              </a:ext>
            </a:extLst>
          </p:cNvPr>
          <p:cNvSpPr>
            <a:spLocks noGrp="1"/>
          </p:cNvSpPr>
          <p:nvPr>
            <p:ph type="title"/>
          </p:nvPr>
        </p:nvSpPr>
        <p:spPr>
          <a:xfrm>
            <a:off x="159026" y="1303513"/>
            <a:ext cx="9594574" cy="2632955"/>
          </a:xfrm>
        </p:spPr>
        <p:txBody>
          <a:bodyPr/>
          <a:lstStyle/>
          <a:p>
            <a:pPr algn="ctr" rtl="1"/>
            <a:r>
              <a:rPr lang="fa-IR"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تاریخچه طب ایرانی </a:t>
            </a:r>
            <a:br>
              <a:rPr lang="fa-IR"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br>
            <a:r>
              <a:rPr lang="fa-IR"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از گذشته تا معاصر</a:t>
            </a:r>
            <a:endParaRPr lang="en-US" sz="6000" dirty="0">
              <a:solidFill>
                <a:schemeClr val="tx1"/>
              </a:solidFill>
            </a:endParaRPr>
          </a:p>
        </p:txBody>
      </p:sp>
      <p:sp>
        <p:nvSpPr>
          <p:cNvPr id="10" name="Text Placeholder 9">
            <a:extLst>
              <a:ext uri="{FF2B5EF4-FFF2-40B4-BE49-F238E27FC236}">
                <a16:creationId xmlns:a16="http://schemas.microsoft.com/office/drawing/2014/main" xmlns="" id="{01460F04-FAD7-94BD-DE1F-FEF87F918105}"/>
              </a:ext>
            </a:extLst>
          </p:cNvPr>
          <p:cNvSpPr>
            <a:spLocks noGrp="1"/>
          </p:cNvSpPr>
          <p:nvPr>
            <p:ph type="body" sz="quarter" idx="21"/>
          </p:nvPr>
        </p:nvSpPr>
        <p:spPr/>
        <p:txBody>
          <a:bodyPr/>
          <a:lstStyle/>
          <a:p>
            <a:r>
              <a:rPr lang="en-US" sz="800" dirty="0"/>
              <a:t>.</a:t>
            </a:r>
          </a:p>
        </p:txBody>
      </p:sp>
      <p:sp>
        <p:nvSpPr>
          <p:cNvPr id="11" name="Text Placeholder 10">
            <a:extLst>
              <a:ext uri="{FF2B5EF4-FFF2-40B4-BE49-F238E27FC236}">
                <a16:creationId xmlns:a16="http://schemas.microsoft.com/office/drawing/2014/main" xmlns="" id="{D0F11805-6D4A-C8F6-A70C-674E5A0E1DC1}"/>
              </a:ext>
            </a:extLst>
          </p:cNvPr>
          <p:cNvSpPr>
            <a:spLocks noGrp="1"/>
          </p:cNvSpPr>
          <p:nvPr>
            <p:ph type="body" sz="quarter" idx="22"/>
          </p:nvPr>
        </p:nvSpPr>
        <p:spPr/>
        <p:txBody>
          <a:bodyPr/>
          <a:lstStyle/>
          <a:p>
            <a:r>
              <a:rPr lang="en-US" sz="800" dirty="0"/>
              <a:t>.</a:t>
            </a:r>
          </a:p>
        </p:txBody>
      </p:sp>
      <p:sp>
        <p:nvSpPr>
          <p:cNvPr id="13" name="Text Placeholder 12">
            <a:extLst>
              <a:ext uri="{FF2B5EF4-FFF2-40B4-BE49-F238E27FC236}">
                <a16:creationId xmlns:a16="http://schemas.microsoft.com/office/drawing/2014/main" xmlns="" id="{09F64683-22C3-80A0-BB75-0AB8C07D95CB}"/>
              </a:ext>
            </a:extLst>
          </p:cNvPr>
          <p:cNvSpPr>
            <a:spLocks noGrp="1"/>
          </p:cNvSpPr>
          <p:nvPr>
            <p:ph type="body" sz="quarter" idx="23"/>
          </p:nvPr>
        </p:nvSpPr>
        <p:spPr/>
        <p:txBody>
          <a:bodyPr/>
          <a:lstStyle/>
          <a:p>
            <a:r>
              <a:rPr lang="en-US" sz="800" dirty="0"/>
              <a:t>.</a:t>
            </a:r>
          </a:p>
        </p:txBody>
      </p:sp>
      <p:sp>
        <p:nvSpPr>
          <p:cNvPr id="14" name="Text Placeholder 13">
            <a:extLst>
              <a:ext uri="{FF2B5EF4-FFF2-40B4-BE49-F238E27FC236}">
                <a16:creationId xmlns:a16="http://schemas.microsoft.com/office/drawing/2014/main" xmlns="" id="{6C4C3FBE-6F7A-13A0-94DE-B71DD11630A8}"/>
              </a:ext>
            </a:extLst>
          </p:cNvPr>
          <p:cNvSpPr>
            <a:spLocks noGrp="1"/>
          </p:cNvSpPr>
          <p:nvPr>
            <p:ph type="body" sz="quarter" idx="24"/>
          </p:nvPr>
        </p:nvSpPr>
        <p:spPr/>
        <p:txBody>
          <a:bodyPr/>
          <a:lstStyle/>
          <a:p>
            <a:r>
              <a:rPr lang="en-US" sz="800" dirty="0"/>
              <a:t>.</a:t>
            </a:r>
          </a:p>
        </p:txBody>
      </p:sp>
      <p:sp>
        <p:nvSpPr>
          <p:cNvPr id="15" name="Slide Number Placeholder 14">
            <a:extLst>
              <a:ext uri="{FF2B5EF4-FFF2-40B4-BE49-F238E27FC236}">
                <a16:creationId xmlns:a16="http://schemas.microsoft.com/office/drawing/2014/main" xmlns="" id="{89F3CB71-A284-962F-7A1B-82A63FBB3CDA}"/>
              </a:ext>
            </a:extLst>
          </p:cNvPr>
          <p:cNvSpPr>
            <a:spLocks noGrp="1"/>
          </p:cNvSpPr>
          <p:nvPr>
            <p:ph type="sldNum" sz="quarter" idx="12"/>
          </p:nvPr>
        </p:nvSpPr>
        <p:spPr/>
        <p:txBody>
          <a:bodyPr/>
          <a:lstStyle/>
          <a:p>
            <a:fld id="{294A09A9-5501-47C1-A89A-A340965A2BE2}" type="slidenum">
              <a:rPr lang="en-US" smtClean="0"/>
              <a:pPr/>
              <a:t>21</a:t>
            </a:fld>
            <a:endParaRPr lang="en-US" dirty="0"/>
          </a:p>
        </p:txBody>
      </p:sp>
      <p:pic>
        <p:nvPicPr>
          <p:cNvPr id="3" name="Picture 2">
            <a:extLst>
              <a:ext uri="{FF2B5EF4-FFF2-40B4-BE49-F238E27FC236}">
                <a16:creationId xmlns:a16="http://schemas.microsoft.com/office/drawing/2014/main" xmlns="" id="{F5737698-B535-9D43-9D21-34304801DB1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53913" y="5057870"/>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3EA3692-17FD-9F3B-B802-9C5838E756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36093"/>
            <a:ext cx="1193399" cy="1228357"/>
          </a:xfrm>
          <a:prstGeom prst="rect">
            <a:avLst/>
          </a:prstGeom>
          <a:noFill/>
        </p:spPr>
      </p:pic>
    </p:spTree>
    <p:extLst>
      <p:ext uri="{BB962C8B-B14F-4D97-AF65-F5344CB8AC3E}">
        <p14:creationId xmlns:p14="http://schemas.microsoft.com/office/powerpoint/2010/main" val="90245303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C78BF-CEAC-844E-24F3-343834A873A1}"/>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FB1A4DE3-323F-4A29-441E-FEAB9DCD7B9F}"/>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عوامل مؤثر بر قوام رطوبات بدنی را بیان کنیم.</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علائم افزایش ویسکوزیته رطوبات بدنی را شرح دهیم.</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رژیم‌های غذایی مؤثر بر تعادل ویسکوزیته رطوبات بدنی را به مراجعین خود توصیه کنیم.</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r>
              <a:rPr lang="ar-SA" sz="2000" dirty="0">
                <a:solidFill>
                  <a:srgbClr val="000000"/>
                </a:solidFill>
                <a:latin typeface="Cambria" panose="02040503050406030204" pitchFamily="18" charset="0"/>
                <a:ea typeface="Cambria" panose="02040503050406030204" pitchFamily="18" charset="0"/>
                <a:cs typeface="B Nazanin" panose="00000400000000000000" pitchFamily="2" charset="-78"/>
              </a:rPr>
              <a:t>راهکارهای طب ایرانی در کاهش عوارض شایع فیزیوتراپی را برای مراجعین خود بکارببریم.</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xmlns="" id="{AF48E4B7-0CD5-6CB0-0A9F-5AE4CFD8174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D4D3ACB-82A1-434E-7CF3-347B610AA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93802"/>
            <a:ext cx="1033911" cy="1064198"/>
          </a:xfrm>
          <a:prstGeom prst="rect">
            <a:avLst/>
          </a:prstGeom>
          <a:noFill/>
        </p:spPr>
      </p:pic>
    </p:spTree>
    <p:extLst>
      <p:ext uri="{BB962C8B-B14F-4D97-AF65-F5344CB8AC3E}">
        <p14:creationId xmlns:p14="http://schemas.microsoft.com/office/powerpoint/2010/main" val="305290606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05591-9BCC-2328-5BFB-E1FB884E7435}"/>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نکات</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F8AF4A9-7DBD-88FA-A00A-51B93214802E}"/>
              </a:ext>
            </a:extLst>
          </p:cNvPr>
          <p:cNvSpPr>
            <a:spLocks noGrp="1"/>
          </p:cNvSpPr>
          <p:nvPr>
            <p:ph idx="1"/>
          </p:nvPr>
        </p:nvSpPr>
        <p:spPr>
          <a:xfrm>
            <a:off x="185530" y="2011680"/>
            <a:ext cx="11622157" cy="4206240"/>
          </a:xfrm>
        </p:spPr>
        <p:txBody>
          <a:bodyPr/>
          <a:lstStyle/>
          <a:p>
            <a:pPr marL="0" marR="0" algn="just" rtl="1">
              <a:lnSpc>
                <a:spcPct val="107000"/>
              </a:lnSpc>
              <a:spcBef>
                <a:spcPts val="0"/>
              </a:spcBef>
              <a:spcAft>
                <a:spcPts val="0"/>
              </a:spcAft>
            </a:pPr>
            <a:r>
              <a:rPr lang="ar-SA" sz="2400" dirty="0">
                <a:solidFill>
                  <a:srgbClr val="212121"/>
                </a:solidFill>
                <a:effectLst/>
                <a:latin typeface="IRANSans"/>
                <a:ea typeface="IRANSans"/>
                <a:cs typeface="B Nazanin" panose="00000400000000000000" pitchFamily="2" charset="-78"/>
              </a:rPr>
              <a:t>افزایش توان و قدرت عضلانی ـ اسکلتی، افزایش دامنه حرکات مفاصل، تقویت توان قلبی ـ عروقی، تنفسی، افزایش انعطاف پذیری بافت نرم، حفظ و تقویت تون</a:t>
            </a:r>
            <a:r>
              <a:rPr lang="fa-IR" sz="2400" dirty="0">
                <a:solidFill>
                  <a:srgbClr val="212121"/>
                </a:solidFill>
                <a:effectLst/>
                <a:latin typeface="IRANSans"/>
                <a:ea typeface="IRANSans"/>
                <a:cs typeface="B Nazanin" panose="00000400000000000000" pitchFamily="2" charset="-78"/>
              </a:rPr>
              <a:t>ی</a:t>
            </a:r>
            <a:r>
              <a:rPr lang="ar-SA" sz="2400" dirty="0">
                <a:solidFill>
                  <a:srgbClr val="212121"/>
                </a:solidFill>
                <a:effectLst/>
                <a:latin typeface="IRANSans"/>
                <a:ea typeface="IRANSans"/>
                <a:cs typeface="B Nazanin" panose="00000400000000000000" pitchFamily="2" charset="-78"/>
              </a:rPr>
              <a:t>سیته عضلات، اصلاح حالت بدن ، افزایش بهبود حس و درک حرکت، ترمیم بافت و کاهش ادم، </a:t>
            </a:r>
            <a:r>
              <a:rPr lang="ar-SA" sz="2400" b="1" dirty="0">
                <a:effectLst>
                  <a:outerShdw blurRad="38100" dist="38100" dir="2700000" algn="tl">
                    <a:srgbClr val="000000">
                      <a:alpha val="43137"/>
                    </a:srgbClr>
                  </a:outerShdw>
                </a:effectLst>
                <a:latin typeface="IRANSans"/>
                <a:ea typeface="IRANSans"/>
                <a:cs typeface="B Nazanin" panose="00000400000000000000" pitchFamily="2" charset="-78"/>
              </a:rPr>
              <a:t>مهم‌ترین راه‌بردها در فیزیوتراپی </a:t>
            </a:r>
            <a:r>
              <a:rPr lang="ar-SA" sz="2400" dirty="0">
                <a:solidFill>
                  <a:srgbClr val="212121"/>
                </a:solidFill>
                <a:effectLst/>
                <a:latin typeface="IRANSans"/>
                <a:ea typeface="IRANSans"/>
                <a:cs typeface="B Nazanin" panose="00000400000000000000" pitchFamily="2" charset="-78"/>
              </a:rPr>
              <a:t>هستند</a:t>
            </a:r>
            <a:endParaRPr lang="en-US" sz="2400" dirty="0">
              <a:solidFill>
                <a:srgbClr val="212121"/>
              </a:solidFill>
              <a:effectLst/>
              <a:latin typeface="IRANSans"/>
              <a:ea typeface="IRANSans"/>
              <a:cs typeface="B Nazanin" panose="00000400000000000000" pitchFamily="2" charset="-78"/>
            </a:endParaRPr>
          </a:p>
          <a:p>
            <a:pPr marL="0" marR="0" algn="just" rtl="1">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400" dirty="0">
                <a:solidFill>
                  <a:srgbClr val="212121"/>
                </a:solidFill>
                <a:effectLst/>
                <a:latin typeface="IRANSans"/>
                <a:ea typeface="IRANSans"/>
                <a:cs typeface="B Nazanin" panose="00000400000000000000" pitchFamily="2" charset="-78"/>
              </a:rPr>
              <a:t>ترموتراپی، کرایوتراپی، الکتروتراپی، اولتراسوند، دیاترمی، تمرینات طبی، ماساژ، ریلکسیشن، آزادسازی میوفاسیال، لیزرهای کم‌توان و پرتوان، میدان‌های مغناطیسی (مگنتوتراپی)، سوزن زدن ، روش‌های ریکاوری، ویبریشن، وکیوم و بادکش درمانی، کامپرشن تراپی را می‌توان از </a:t>
            </a:r>
            <a:r>
              <a:rPr lang="ar-SA" sz="2400" b="1" dirty="0">
                <a:effectLst>
                  <a:outerShdw blurRad="38100" dist="38100" dir="2700000" algn="tl">
                    <a:srgbClr val="000000">
                      <a:alpha val="43137"/>
                    </a:srgbClr>
                  </a:outerShdw>
                </a:effectLst>
                <a:latin typeface="IRANSans"/>
                <a:ea typeface="IRANSans"/>
                <a:cs typeface="B Nazanin" panose="00000400000000000000" pitchFamily="2" charset="-78"/>
              </a:rPr>
              <a:t>روش‌های رایج در فیزیوتراپی </a:t>
            </a:r>
            <a:r>
              <a:rPr lang="ar-SA" sz="2400" dirty="0">
                <a:solidFill>
                  <a:srgbClr val="212121"/>
                </a:solidFill>
                <a:effectLst/>
                <a:latin typeface="IRANSans"/>
                <a:ea typeface="IRANSans"/>
                <a:cs typeface="B Nazanin" panose="00000400000000000000" pitchFamily="2" charset="-78"/>
              </a:rPr>
              <a:t>نام برد. </a:t>
            </a:r>
          </a:p>
          <a:p>
            <a:pPr marL="0" marR="0" indent="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xmlns="" id="{1822A9F9-7476-A876-2BFD-4125FC492148}"/>
              </a:ext>
            </a:extLst>
          </p:cNvPr>
          <p:cNvSpPr>
            <a:spLocks noGrp="1"/>
          </p:cNvSpPr>
          <p:nvPr>
            <p:ph type="sldNum" sz="quarter" idx="12"/>
          </p:nvPr>
        </p:nvSpPr>
        <p:spPr/>
        <p:txBody>
          <a:bodyPr/>
          <a:lstStyle/>
          <a:p>
            <a:fld id="{294A09A9-5501-47C1-A89A-A340965A2BE2}" type="slidenum">
              <a:rPr lang="en-US" smtClean="0"/>
              <a:pPr/>
              <a:t>211</a:t>
            </a:fld>
            <a:endParaRPr lang="en-US" dirty="0"/>
          </a:p>
        </p:txBody>
      </p:sp>
      <p:pic>
        <p:nvPicPr>
          <p:cNvPr id="5" name="Picture 4">
            <a:extLst>
              <a:ext uri="{FF2B5EF4-FFF2-40B4-BE49-F238E27FC236}">
                <a16:creationId xmlns:a16="http://schemas.microsoft.com/office/drawing/2014/main" xmlns="" id="{B6F05F6D-A26B-B96F-8A78-84434FA3260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49957FF-ED98-83D3-7CD6-34B753188E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62078947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A409E6-87AA-1AC7-A27E-41BAA3F4FC86}"/>
              </a:ext>
            </a:extLst>
          </p:cNvPr>
          <p:cNvSpPr>
            <a:spLocks noGrp="1"/>
          </p:cNvSpPr>
          <p:nvPr>
            <p:ph type="title"/>
          </p:nvPr>
        </p:nvSpPr>
        <p:spPr>
          <a:xfrm>
            <a:off x="1043893" y="221550"/>
            <a:ext cx="9784080" cy="1508760"/>
          </a:xfrm>
        </p:spPr>
        <p:txBody>
          <a:bodyPr>
            <a:normAutofit/>
          </a:bodyPr>
          <a:lstStyle/>
          <a:p>
            <a:pPr marL="0" marR="0" lvl="0" indent="0" algn="ct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lang="ar-SA" sz="4000" b="1" dirty="0">
                <a:solidFill>
                  <a:schemeClr val="bg1"/>
                </a:solidFill>
                <a:effectLst/>
                <a:highlight>
                  <a:srgbClr val="FFFFFF"/>
                </a:highlight>
                <a:latin typeface="Calibri" panose="020F0502020204030204" pitchFamily="34" charset="0"/>
                <a:ea typeface="Calibri" panose="020F0502020204030204" pitchFamily="34" charset="0"/>
                <a:cs typeface="B Titr" panose="00000700000000000000" pitchFamily="2" charset="-78"/>
              </a:rPr>
              <a:t>ملاحظات کاربردی هیستولوژیک و فیزیولوژیک</a:t>
            </a:r>
            <a:r>
              <a:rPr lang="fa-IR" sz="4000" b="1" dirty="0">
                <a:solidFill>
                  <a:schemeClr val="bg1"/>
                </a:solidFill>
                <a:effectLst/>
                <a:highlight>
                  <a:srgbClr val="FFFFFF"/>
                </a:highlight>
                <a:latin typeface="Calibri" panose="020F0502020204030204" pitchFamily="34" charset="0"/>
                <a:ea typeface="Calibri" panose="020F0502020204030204" pitchFamily="34" charset="0"/>
                <a:cs typeface="B Titr" panose="00000700000000000000" pitchFamily="2" charset="-78"/>
              </a:rPr>
              <a:t/>
            </a:r>
            <a:br>
              <a:rPr lang="fa-IR" sz="4000" b="1" dirty="0">
                <a:solidFill>
                  <a:schemeClr val="bg1"/>
                </a:solidFill>
                <a:effectLst/>
                <a:highlight>
                  <a:srgbClr val="FFFFFF"/>
                </a:highlight>
                <a:latin typeface="Calibri" panose="020F0502020204030204" pitchFamily="34" charset="0"/>
                <a:ea typeface="Calibri" panose="020F0502020204030204" pitchFamily="34" charset="0"/>
                <a:cs typeface="B Titr" panose="00000700000000000000" pitchFamily="2" charset="-78"/>
              </a:rPr>
            </a:br>
            <a:r>
              <a:rPr lang="fa-IR" sz="2700" b="1" dirty="0">
                <a:solidFill>
                  <a:schemeClr val="accent4"/>
                </a:solidFill>
                <a:effectLst/>
                <a:highlight>
                  <a:srgbClr val="FFFFFF"/>
                </a:highlight>
                <a:latin typeface="Calibri" panose="020F0502020204030204" pitchFamily="34" charset="0"/>
                <a:ea typeface="Calibri" panose="020F0502020204030204" pitchFamily="34" charset="0"/>
                <a:cs typeface="B Titr" panose="00000700000000000000" pitchFamily="2" charset="-78"/>
              </a:rPr>
              <a:t>ا</a:t>
            </a:r>
            <a:r>
              <a:rPr kumimoji="0" lang="ar-SA" sz="2700" b="1" i="0" u="none" strike="noStrike" kern="1200" cap="none" spc="0" normalizeH="0" baseline="0" noProof="0" dirty="0">
                <a:ln>
                  <a:noFill/>
                </a:ln>
                <a:solidFill>
                  <a:schemeClr val="accent4"/>
                </a:solidFill>
                <a:effectLst/>
                <a:uLnTx/>
                <a:uFillTx/>
                <a:latin typeface="IRANSans"/>
                <a:ea typeface="IRANSans"/>
                <a:cs typeface="B Titr" panose="00000700000000000000" pitchFamily="2" charset="-78"/>
              </a:rPr>
              <a:t>عضای عصبی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B031FAE-3076-6138-8E8D-0EFB2757F189}"/>
              </a:ext>
            </a:extLst>
          </p:cNvPr>
          <p:cNvSpPr>
            <a:spLocks noGrp="1"/>
          </p:cNvSpPr>
          <p:nvPr>
            <p:ph idx="1"/>
          </p:nvPr>
        </p:nvSpPr>
        <p:spPr>
          <a:xfrm>
            <a:off x="106017" y="1892411"/>
            <a:ext cx="11190078" cy="4206240"/>
          </a:xfrm>
        </p:spPr>
        <p:txBody>
          <a:bodyPr>
            <a:normAutofit/>
          </a:bodyPr>
          <a:lstStyle/>
          <a:p>
            <a:pPr marL="0" marR="0" indent="0" algn="just" rtl="1">
              <a:lnSpc>
                <a:spcPct val="107000"/>
              </a:lnSpc>
              <a:spcBef>
                <a:spcPts val="0"/>
              </a:spcBef>
              <a:spcAft>
                <a:spcPts val="0"/>
              </a:spcAft>
              <a:buNone/>
            </a:pPr>
            <a:r>
              <a:rPr lang="ar-SA" sz="2400" dirty="0">
                <a:solidFill>
                  <a:srgbClr val="212121"/>
                </a:solidFill>
                <a:effectLst/>
                <a:latin typeface="IRANSans"/>
                <a:ea typeface="IRANSans"/>
                <a:cs typeface="B Nazanin" panose="00000400000000000000" pitchFamily="2" charset="-78"/>
              </a:rPr>
              <a:t>جنس عصب در دیدگاه طب ایرانی، بافتی است که در آن گیرنده‌های عصبی، عصب، و رشته‌های پیوندی (همچون رشته‌های کلاژن، الاستیک و رتیکولر) سهم عمده‌ای دارند. </a:t>
            </a:r>
            <a:endParaRPr lang="en-US" sz="2400" dirty="0">
              <a:solidFill>
                <a:srgbClr val="212121"/>
              </a:solidFill>
              <a:effectLst/>
              <a:latin typeface="IRANSans"/>
              <a:ea typeface="IRANSans"/>
              <a:cs typeface="B Nazanin" panose="00000400000000000000" pitchFamily="2" charset="-78"/>
            </a:endParaRPr>
          </a:p>
          <a:p>
            <a:pPr marL="0" marR="0" indent="0" algn="just" rtl="1">
              <a:lnSpc>
                <a:spcPct val="107000"/>
              </a:lnSpc>
              <a:spcBef>
                <a:spcPts val="0"/>
              </a:spcBef>
              <a:spcAft>
                <a:spcPts val="0"/>
              </a:spcAft>
              <a:buNone/>
            </a:pPr>
            <a:endParaRPr lang="fa-IR" sz="2400" dirty="0">
              <a:solidFill>
                <a:srgbClr val="212121"/>
              </a:solidFill>
              <a:effectLst/>
              <a:latin typeface="IRANSans"/>
              <a:ea typeface="IRANSans"/>
              <a:cs typeface="B Nazanin" panose="00000400000000000000" pitchFamily="2" charset="-78"/>
            </a:endParaRPr>
          </a:p>
          <a:p>
            <a:pPr marL="0" marR="0" indent="0" algn="just" rtl="1">
              <a:spcBef>
                <a:spcPts val="0"/>
              </a:spcBef>
              <a:spcAft>
                <a:spcPts val="0"/>
              </a:spcAft>
              <a:buNone/>
            </a:pPr>
            <a:r>
              <a:rPr lang="ar-SA" sz="2400" dirty="0">
                <a:solidFill>
                  <a:srgbClr val="212121"/>
                </a:solidFill>
                <a:effectLst/>
                <a:latin typeface="IRANSans"/>
                <a:ea typeface="IRANSans"/>
                <a:cs typeface="B Nazanin" panose="00000400000000000000" pitchFamily="2" charset="-78"/>
              </a:rPr>
              <a:t>بافت‌ها و اعضایی که چنین ساختاری دارند </a:t>
            </a:r>
            <a:r>
              <a:rPr lang="ar-SA" sz="2400" dirty="0">
                <a:effectLst>
                  <a:outerShdw blurRad="38100" dist="38100" dir="2700000" algn="tl">
                    <a:srgbClr val="000000">
                      <a:alpha val="43137"/>
                    </a:srgbClr>
                  </a:outerShdw>
                </a:effectLst>
                <a:latin typeface="IRANSans"/>
                <a:ea typeface="IRANSans"/>
                <a:cs typeface="B Nazanin" panose="00000400000000000000" pitchFamily="2" charset="-78"/>
              </a:rPr>
              <a:t>اعضای عصبانی (یا اعضای سرشار از بافت عصب گونه) </a:t>
            </a:r>
            <a:r>
              <a:rPr lang="ar-SA" sz="2400" dirty="0">
                <a:solidFill>
                  <a:srgbClr val="212121"/>
                </a:solidFill>
                <a:effectLst/>
                <a:latin typeface="IRANSans"/>
                <a:ea typeface="IRANSans"/>
                <a:cs typeface="B Nazanin" panose="00000400000000000000" pitchFamily="2" charset="-78"/>
              </a:rPr>
              <a:t>نامیده می‌شوند. این بافت‌ها عبارتند از اعصاب مرکزی و محیطی، رِباط، وتر، غشاء، وریدها و شریان‌ها و از ارگان‌های مشمول این صفت می‌توان به مغز و نخاع، چشم، پوست، معده و روده‌ها، رحم و مثانه اشاره کرد.</a:t>
            </a:r>
            <a:endParaRPr lang="en-US" sz="2400" dirty="0">
              <a:solidFill>
                <a:srgbClr val="212121"/>
              </a:solidFill>
              <a:effectLst/>
              <a:latin typeface="IRANSans"/>
              <a:ea typeface="IRANSans"/>
              <a:cs typeface="B Nazanin" panose="00000400000000000000" pitchFamily="2" charset="-78"/>
            </a:endParaRPr>
          </a:p>
          <a:p>
            <a:pPr marL="0" marR="0" indent="0" algn="just" rtl="1">
              <a:spcBef>
                <a:spcPts val="0"/>
              </a:spcBef>
              <a:spcAft>
                <a:spcPts val="0"/>
              </a:spcAft>
              <a:buNone/>
            </a:pPr>
            <a:endParaRPr lang="fa-IR" sz="2400" dirty="0">
              <a:solidFill>
                <a:srgbClr val="212121"/>
              </a:solidFill>
              <a:effectLst/>
              <a:latin typeface="IRANSans"/>
              <a:ea typeface="IRANSans"/>
              <a:cs typeface="B Nazanin" panose="00000400000000000000" pitchFamily="2" charset="-78"/>
            </a:endParaRPr>
          </a:p>
          <a:p>
            <a:pPr marL="0" marR="0" indent="0" algn="just" rtl="1">
              <a:spcBef>
                <a:spcPts val="0"/>
              </a:spcBef>
              <a:spcAft>
                <a:spcPts val="0"/>
              </a:spcAft>
              <a:buNone/>
            </a:pPr>
            <a:r>
              <a:rPr lang="ar-SA" sz="2400" dirty="0">
                <a:solidFill>
                  <a:srgbClr val="212121"/>
                </a:solidFill>
                <a:effectLst/>
                <a:latin typeface="IRANSans"/>
                <a:ea typeface="IRANSans"/>
                <a:cs typeface="B Nazanin" panose="00000400000000000000" pitchFamily="2" charset="-78"/>
              </a:rPr>
              <a:t> از ویژگی‌های بافت‌های عصبانی می‌توان به استحکام ، انعطاف ، ادراک حس و اِعمال حرکت اشاره کرد</a:t>
            </a:r>
            <a:r>
              <a:rPr lang="fa-IR" sz="2400" dirty="0">
                <a:solidFill>
                  <a:srgbClr val="212121"/>
                </a:solidFill>
                <a:effectLst/>
                <a:latin typeface="IRANSans"/>
                <a:ea typeface="IRANSans"/>
                <a:cs typeface="B Nazanin" panose="00000400000000000000" pitchFamily="2" charset="-78"/>
              </a:rPr>
              <a:t>.</a:t>
            </a:r>
            <a:r>
              <a:rPr lang="ar-SA" sz="2400" dirty="0">
                <a:solidFill>
                  <a:srgbClr val="212121"/>
                </a:solidFill>
                <a:effectLst/>
                <a:latin typeface="IRANSans"/>
                <a:ea typeface="IRANSans"/>
                <a:cs typeface="B Nazanin" panose="00000400000000000000" pitchFamily="2" charset="-78"/>
              </a:rPr>
              <a:t> روغن‌های معطر، در تقویت بافت‌های عصبانی (مثل پوست، غشاء، وتر، رباط، سیستم عصبی و سیستم عروقی بافت همبند) تاثیر بیشتری دارند</a:t>
            </a:r>
            <a:r>
              <a:rPr lang="ar-SA" sz="2400" dirty="0">
                <a:solidFill>
                  <a:srgbClr val="212121"/>
                </a:solidFill>
                <a:effectLst/>
                <a:ea typeface="IRANSans"/>
                <a:cs typeface="IRANSans"/>
              </a:rPr>
              <a:t> </a:t>
            </a:r>
            <a:r>
              <a:rPr lang="en-US" sz="1100" dirty="0">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spcBef>
                <a:spcPts val="0"/>
              </a:spcBef>
              <a:spcAft>
                <a:spcPts val="0"/>
              </a:spcAft>
              <a:buNone/>
            </a:pP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7DB758A0-BD4D-3CD4-E6E3-FFB2D678F4DA}"/>
              </a:ext>
            </a:extLst>
          </p:cNvPr>
          <p:cNvSpPr>
            <a:spLocks noGrp="1"/>
          </p:cNvSpPr>
          <p:nvPr>
            <p:ph type="sldNum" sz="quarter" idx="12"/>
          </p:nvPr>
        </p:nvSpPr>
        <p:spPr/>
        <p:txBody>
          <a:bodyPr/>
          <a:lstStyle/>
          <a:p>
            <a:fld id="{294A09A9-5501-47C1-A89A-A340965A2BE2}" type="slidenum">
              <a:rPr lang="en-US" smtClean="0"/>
              <a:pPr/>
              <a:t>212</a:t>
            </a:fld>
            <a:endParaRPr lang="en-US" dirty="0"/>
          </a:p>
        </p:txBody>
      </p:sp>
      <p:pic>
        <p:nvPicPr>
          <p:cNvPr id="5" name="Picture 4">
            <a:extLst>
              <a:ext uri="{FF2B5EF4-FFF2-40B4-BE49-F238E27FC236}">
                <a16:creationId xmlns:a16="http://schemas.microsoft.com/office/drawing/2014/main" xmlns="" id="{476CC7ED-D6F5-72A8-DE12-45A905C9916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984EA11C-6694-B87D-92E0-336C720DA3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8131948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E9ABB0-DF67-696B-3C19-F9D747930356}"/>
              </a:ext>
            </a:extLst>
          </p:cNvPr>
          <p:cNvSpPr>
            <a:spLocks noGrp="1"/>
          </p:cNvSpPr>
          <p:nvPr>
            <p:ph type="title"/>
          </p:nvPr>
        </p:nvSpPr>
        <p:spPr>
          <a:xfrm>
            <a:off x="1005178" y="284176"/>
            <a:ext cx="9784080" cy="1508760"/>
          </a:xfrm>
        </p:spPr>
        <p:txBody>
          <a:bodyPr>
            <a:normAutofit/>
          </a:bodyPr>
          <a:lstStyle/>
          <a:p>
            <a:pPr marL="0" marR="0" lvl="0" indent="0" algn="ct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40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ملاحظات کاربردی هیستولوژیک و فیزیولوژیک</a:t>
            </a:r>
            <a:r>
              <a:rPr kumimoji="0" lang="fa-IR" sz="40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
            </a:r>
            <a:br>
              <a:rPr kumimoji="0" lang="fa-IR" sz="40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br>
            <a:r>
              <a:rPr kumimoji="0" lang="ar-SA" sz="27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IRANSans"/>
                <a:ea typeface="IRANSans"/>
                <a:cs typeface="B Titr" panose="00000700000000000000" pitchFamily="2" charset="-78"/>
              </a:rPr>
              <a:t>سیالیت و پویایی رطوبات بدنی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63E2D6B-0EF3-1D73-A7BA-AD9C0550198B}"/>
              </a:ext>
            </a:extLst>
          </p:cNvPr>
          <p:cNvSpPr>
            <a:spLocks noGrp="1"/>
          </p:cNvSpPr>
          <p:nvPr>
            <p:ph idx="1"/>
          </p:nvPr>
        </p:nvSpPr>
        <p:spPr>
          <a:xfrm>
            <a:off x="0" y="1792936"/>
            <a:ext cx="11499174" cy="4206240"/>
          </a:xfrm>
        </p:spPr>
        <p:txBody>
          <a:bodyPr/>
          <a:lstStyle/>
          <a:p>
            <a:pPr marL="0" marR="0" indent="0" algn="just" rtl="1">
              <a:spcBef>
                <a:spcPts val="0"/>
              </a:spcBef>
              <a:spcAft>
                <a:spcPts val="0"/>
              </a:spcAft>
              <a:buNone/>
            </a:pPr>
            <a:r>
              <a:rPr lang="ar-SA" sz="2400" dirty="0">
                <a:solidFill>
                  <a:schemeClr val="bg1"/>
                </a:solidFill>
                <a:effectLst/>
                <a:latin typeface="IRANSans"/>
                <a:ea typeface="IRANSans"/>
                <a:cs typeface="B Nazanin" panose="00000400000000000000" pitchFamily="2" charset="-78"/>
              </a:rPr>
              <a:t>طب ایرانی بر این باور است که مایعات و مواد رطوبی در بدن و ترکیبات محلول یا نامحلول در آنها، دائماً در گردش بوده و بعد از ورود به بدن (طی تغذیه) تا زمان خروج (به شکل عرق، ‌ادرار، مدفوع، خون، شیر، منی، موکوس، بزاق، اشک، گرما، انرژی و... ) از یک جریان دائمی برخوردار هستند.</a:t>
            </a:r>
            <a:endParaRPr lang="fa-IR" sz="2400" dirty="0">
              <a:solidFill>
                <a:schemeClr val="bg1"/>
              </a:solidFill>
              <a:effectLst/>
              <a:latin typeface="IRANSans"/>
              <a:ea typeface="IRANSans"/>
              <a:cs typeface="B Nazanin" panose="00000400000000000000" pitchFamily="2" charset="-78"/>
            </a:endParaRPr>
          </a:p>
          <a:p>
            <a:pPr marL="0" marR="0" indent="0" algn="just" rtl="1">
              <a:spcBef>
                <a:spcPts val="0"/>
              </a:spcBef>
              <a:spcAft>
                <a:spcPts val="0"/>
              </a:spcAft>
              <a:buNone/>
            </a:pPr>
            <a:r>
              <a:rPr lang="ar-SA" sz="2400" dirty="0">
                <a:solidFill>
                  <a:schemeClr val="bg1"/>
                </a:solidFill>
                <a:effectLst/>
                <a:latin typeface="IRANSans"/>
                <a:ea typeface="IRANSans"/>
                <a:cs typeface="B Nazanin" panose="00000400000000000000" pitchFamily="2" charset="-78"/>
              </a:rPr>
              <a:t>می‌توان انعطاف‌پذیری، استحکام، خشکی، سفتی، تراکم، انباشتگی و تورم را در بافت عضلانی، همبندی و اسکلتی تغییر داد. با تنظیم رژیم غذایی و سبک زندگی فرد می‌توان فرایند فیزیوتراپی را بهبود بخشید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SA" sz="2400" dirty="0">
                <a:solidFill>
                  <a:schemeClr val="bg1"/>
                </a:solidFill>
                <a:effectLst/>
                <a:latin typeface="IRANSans"/>
                <a:ea typeface="IRANSans"/>
                <a:cs typeface="B Nazanin" panose="00000400000000000000" pitchFamily="2" charset="-78"/>
              </a:rPr>
              <a:t>تغییر قوام مایعات و مواد سیال و رطوبت­های بدن، می‌تواند با تغییر بیوشیمی مایعات بدنی، رفتارهای بیوفیزیکی آنها را تغییر داده و اثربخشی روش‌های فیزیوتراپی را سرعت بخشد.</a:t>
            </a:r>
            <a:endParaRPr lang="fa-IR" sz="2400" dirty="0">
              <a:solidFill>
                <a:schemeClr val="bg1"/>
              </a:solidFill>
              <a:effectLst/>
              <a:latin typeface="IRANSans"/>
              <a:ea typeface="IRANSans"/>
              <a:cs typeface="B Nazanin" panose="00000400000000000000" pitchFamily="2" charset="-78"/>
            </a:endParaRPr>
          </a:p>
          <a:p>
            <a:pPr marL="0" indent="0" algn="just" rtl="1">
              <a:buNone/>
            </a:pPr>
            <a:r>
              <a:rPr lang="ar-SA" sz="2400" dirty="0">
                <a:solidFill>
                  <a:schemeClr val="bg1"/>
                </a:solidFill>
                <a:effectLst/>
                <a:latin typeface="IRANSans"/>
                <a:ea typeface="IRANSans"/>
                <a:cs typeface="B Nazanin" panose="00000400000000000000" pitchFamily="2" charset="-78"/>
              </a:rPr>
              <a:t>بروز کندی یا استاز در جریان رطوبات بدنی (اعم از جریان خون، جریان لنف، جریان مایعات آزاد فضای میان بافتی و جریان مایعات در غشاها) یا جریان انرژی، نتیجه اقدامات فیزیوتراپیک را تحت تاثیر قرار خواهد داد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D8273B65-2B15-9FE7-5233-952DDA64610C}"/>
              </a:ext>
            </a:extLst>
          </p:cNvPr>
          <p:cNvSpPr>
            <a:spLocks noGrp="1"/>
          </p:cNvSpPr>
          <p:nvPr>
            <p:ph type="sldNum" sz="quarter" idx="12"/>
          </p:nvPr>
        </p:nvSpPr>
        <p:spPr/>
        <p:txBody>
          <a:bodyPr/>
          <a:lstStyle/>
          <a:p>
            <a:fld id="{294A09A9-5501-47C1-A89A-A340965A2BE2}" type="slidenum">
              <a:rPr lang="en-US" smtClean="0"/>
              <a:pPr/>
              <a:t>213</a:t>
            </a:fld>
            <a:endParaRPr lang="en-US" dirty="0"/>
          </a:p>
        </p:txBody>
      </p:sp>
      <p:pic>
        <p:nvPicPr>
          <p:cNvPr id="5" name="Picture 4">
            <a:extLst>
              <a:ext uri="{FF2B5EF4-FFF2-40B4-BE49-F238E27FC236}">
                <a16:creationId xmlns:a16="http://schemas.microsoft.com/office/drawing/2014/main" xmlns="" id="{D7E6EC50-7270-BED8-BA3C-2A5EA736D03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7887CE9-3369-A110-6829-DFFDAC4D8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86611673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AB939-3D50-9820-CFA3-A4DF426F5E25}"/>
              </a:ext>
            </a:extLst>
          </p:cNvPr>
          <p:cNvSpPr>
            <a:spLocks noGrp="1"/>
          </p:cNvSpPr>
          <p:nvPr>
            <p:ph type="title"/>
          </p:nvPr>
        </p:nvSpPr>
        <p:spPr/>
        <p:txBody>
          <a:bodyPr/>
          <a:lstStyle/>
          <a:p>
            <a:pPr algn="ctr" rtl="1"/>
            <a:r>
              <a:rPr lang="ar-SA" sz="4000" b="1" dirty="0">
                <a:solidFill>
                  <a:schemeClr val="bg1"/>
                </a:solidFill>
                <a:effectLst/>
                <a:highlight>
                  <a:srgbClr val="FFFFFF"/>
                </a:highlight>
                <a:latin typeface="IRANSans"/>
                <a:ea typeface="IRANSans"/>
                <a:cs typeface="B Titr" panose="00000700000000000000" pitchFamily="2" charset="-78"/>
              </a:rPr>
              <a:t>موانع جریان آزاد مایعات</a:t>
            </a:r>
            <a:endParaRPr lang="en-US"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39B145B-800E-72B4-9E5A-ABAC137B8F97}"/>
              </a:ext>
            </a:extLst>
          </p:cNvPr>
          <p:cNvSpPr>
            <a:spLocks noGrp="1"/>
          </p:cNvSpPr>
          <p:nvPr>
            <p:ph idx="1"/>
          </p:nvPr>
        </p:nvSpPr>
        <p:spPr>
          <a:xfrm>
            <a:off x="0" y="1792936"/>
            <a:ext cx="11764217" cy="4206240"/>
          </a:xfrm>
        </p:spPr>
        <p:txBody>
          <a:bodyPr>
            <a:normAutofit/>
          </a:bodyPr>
          <a:lstStyle/>
          <a:p>
            <a:pPr marL="0" marR="0" indent="0" algn="just" rtl="1">
              <a:lnSpc>
                <a:spcPct val="107000"/>
              </a:lnSpc>
              <a:spcBef>
                <a:spcPts val="0"/>
              </a:spcBef>
              <a:spcAft>
                <a:spcPts val="0"/>
              </a:spcAft>
              <a:buNone/>
            </a:pPr>
            <a:r>
              <a:rPr lang="fa-IR" sz="2400" dirty="0">
                <a:solidFill>
                  <a:srgbClr val="212121"/>
                </a:solidFill>
                <a:effectLst/>
                <a:latin typeface="IRANSans"/>
                <a:ea typeface="IRANSans"/>
                <a:cs typeface="B Nazanin" panose="00000400000000000000" pitchFamily="2" charset="-78"/>
              </a:rPr>
              <a:t>1)</a:t>
            </a:r>
            <a:r>
              <a:rPr lang="ar-SA" sz="2400" dirty="0">
                <a:solidFill>
                  <a:srgbClr val="212121"/>
                </a:solidFill>
                <a:effectLst/>
                <a:latin typeface="IRANSans"/>
                <a:ea typeface="IRANSans"/>
                <a:cs typeface="B Nazanin" panose="00000400000000000000" pitchFamily="2" charset="-78"/>
              </a:rPr>
              <a:t>عوامل سرمازای بیرونی: مثل تماس با آب و هوای سرد، قرار گرفتن در معرض باد کولر، خیس کردن مدام اندام، نشستن روی مکان سرد مثل سرامیک، سنگ، چمن و...</a:t>
            </a:r>
            <a:endParaRPr lang="en-US" sz="2400" dirty="0">
              <a:solidFill>
                <a:srgbClr val="212121"/>
              </a:solidFill>
              <a:effectLst/>
              <a:latin typeface="IRANSans"/>
              <a:ea typeface="IRANSans"/>
              <a:cs typeface="B Nazanin" panose="00000400000000000000" pitchFamily="2" charset="-78"/>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ar-SA" sz="2400" dirty="0">
                <a:solidFill>
                  <a:srgbClr val="212121"/>
                </a:solidFill>
                <a:effectLst/>
                <a:latin typeface="IRANSans"/>
                <a:ea typeface="IRANSans"/>
                <a:cs typeface="B Nazanin" panose="00000400000000000000" pitchFamily="2" charset="-78"/>
              </a:rPr>
              <a:t>2) عوامل سرمازای غذایی: مثل استفاده مکرر و زیاد از آب سرد، بستنی، فالوده، سالاد شیرازی، غذاهای کارخانه‌ای و منجمد، هندوانه، ترشی‌ها، ماست، دوغ و غذاهای با طبع سرد</a:t>
            </a:r>
            <a:endParaRPr lang="en-US" sz="2400" dirty="0">
              <a:solidFill>
                <a:srgbClr val="212121"/>
              </a:solidFill>
              <a:effectLst/>
              <a:latin typeface="IRANSans"/>
              <a:ea typeface="IRANSans"/>
              <a:cs typeface="B Nazanin" panose="00000400000000000000" pitchFamily="2" charset="-78"/>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ar-SA" sz="2400" dirty="0">
                <a:solidFill>
                  <a:srgbClr val="212121"/>
                </a:solidFill>
                <a:effectLst/>
                <a:latin typeface="IRANSans"/>
                <a:ea typeface="IRANSans"/>
                <a:cs typeface="B Nazanin" panose="00000400000000000000" pitchFamily="2" charset="-78"/>
              </a:rPr>
              <a:t>3) عوامل افزاینده ویسکوزیته </a:t>
            </a:r>
            <a:endParaRPr lang="fa-IR" sz="2400" dirty="0">
              <a:solidFill>
                <a:srgbClr val="212121"/>
              </a:solidFill>
              <a:effectLst/>
              <a:latin typeface="IRANSans"/>
              <a:ea typeface="IRANSans"/>
              <a:cs typeface="B Nazanin" panose="00000400000000000000" pitchFamily="2" charset="-78"/>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84270C6C-AD05-5912-FF45-5F279A3A1F98}"/>
              </a:ext>
            </a:extLst>
          </p:cNvPr>
          <p:cNvSpPr>
            <a:spLocks noGrp="1"/>
          </p:cNvSpPr>
          <p:nvPr>
            <p:ph type="sldNum" sz="quarter" idx="12"/>
          </p:nvPr>
        </p:nvSpPr>
        <p:spPr/>
        <p:txBody>
          <a:bodyPr/>
          <a:lstStyle/>
          <a:p>
            <a:fld id="{294A09A9-5501-47C1-A89A-A340965A2BE2}" type="slidenum">
              <a:rPr lang="en-US" smtClean="0"/>
              <a:pPr/>
              <a:t>214</a:t>
            </a:fld>
            <a:endParaRPr lang="en-US" dirty="0"/>
          </a:p>
        </p:txBody>
      </p:sp>
      <p:pic>
        <p:nvPicPr>
          <p:cNvPr id="5" name="Picture 4">
            <a:extLst>
              <a:ext uri="{FF2B5EF4-FFF2-40B4-BE49-F238E27FC236}">
                <a16:creationId xmlns:a16="http://schemas.microsoft.com/office/drawing/2014/main" xmlns="" id="{34CF068A-AD0E-F4A7-FD83-2858C62C1F3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6E72CB1-AD58-D21C-CCA5-B22F6FBA7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6437206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47D6CD-976D-5E31-5A19-1E30A38828E0}"/>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highlight>
                  <a:srgbClr val="FFFFFF"/>
                </a:highlight>
                <a:uLnTx/>
                <a:uFillTx/>
                <a:latin typeface="IRANSans"/>
                <a:ea typeface="IRANSans"/>
                <a:cs typeface="B Titr" panose="00000700000000000000" pitchFamily="2" charset="-78"/>
              </a:rPr>
              <a:t>موانع جریان آزاد مایعات</a:t>
            </a:r>
            <a:endParaRPr lang="en-US" dirty="0"/>
          </a:p>
        </p:txBody>
      </p:sp>
      <p:sp>
        <p:nvSpPr>
          <p:cNvPr id="3" name="Content Placeholder 2">
            <a:extLst>
              <a:ext uri="{FF2B5EF4-FFF2-40B4-BE49-F238E27FC236}">
                <a16:creationId xmlns:a16="http://schemas.microsoft.com/office/drawing/2014/main" xmlns="" id="{AC094D60-18E0-2104-7030-6DBC7054D861}"/>
              </a:ext>
            </a:extLst>
          </p:cNvPr>
          <p:cNvSpPr>
            <a:spLocks noGrp="1"/>
          </p:cNvSpPr>
          <p:nvPr>
            <p:ph idx="1"/>
          </p:nvPr>
        </p:nvSpPr>
        <p:spPr>
          <a:xfrm>
            <a:off x="172278" y="2011680"/>
            <a:ext cx="11432913" cy="4206240"/>
          </a:xfrm>
        </p:spPr>
        <p:txBody>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4) عوامل افزایش غلظت رطوبات بدنی مثل سیگار، قلیان، غم و غصه، کم تحرکی، چای، قهوه، کاکائو، نسکافه، گوشت قرمز، غذاهای تند و تیز، شکلات تلخ، خوراکی‌های شور، غذای بیات، غذای منجمد، بادمجان، عدس، گوشت‌های دیرپز و...</a:t>
            </a:r>
            <a:endParaRPr kumimoji="0" lang="en-US"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5) استرس روحی و روانی که سبب اسپاسم عروق محیطی می‌شوند و از جمله ترس، دلهره، نگرانی، غم و خشم‌های فروخورده </a:t>
            </a:r>
            <a:endParaRPr kumimoji="0" lang="en-US"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6) کم تحرکی</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7) پرخوابی به ویژه خواب در طی روز</a:t>
            </a: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A1486F5E-3F5F-8F4F-0665-3C8A8A7660B4}"/>
              </a:ext>
            </a:extLst>
          </p:cNvPr>
          <p:cNvSpPr>
            <a:spLocks noGrp="1"/>
          </p:cNvSpPr>
          <p:nvPr>
            <p:ph type="sldNum" sz="quarter" idx="12"/>
          </p:nvPr>
        </p:nvSpPr>
        <p:spPr/>
        <p:txBody>
          <a:bodyPr/>
          <a:lstStyle/>
          <a:p>
            <a:fld id="{294A09A9-5501-47C1-A89A-A340965A2BE2}" type="slidenum">
              <a:rPr lang="en-US" smtClean="0"/>
              <a:pPr/>
              <a:t>215</a:t>
            </a:fld>
            <a:endParaRPr lang="en-US" dirty="0"/>
          </a:p>
        </p:txBody>
      </p:sp>
      <p:pic>
        <p:nvPicPr>
          <p:cNvPr id="5" name="Picture 4">
            <a:extLst>
              <a:ext uri="{FF2B5EF4-FFF2-40B4-BE49-F238E27FC236}">
                <a16:creationId xmlns:a16="http://schemas.microsoft.com/office/drawing/2014/main" xmlns="" id="{142FC297-D1CC-8681-1B53-FBD3E5B5CA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4D788A10-0DA6-4671-63A2-55986D70C8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031884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2BC2E-C4DF-82C1-9569-45A8E9EE45A9}"/>
              </a:ext>
            </a:extLst>
          </p:cNvPr>
          <p:cNvSpPr>
            <a:spLocks noGrp="1"/>
          </p:cNvSpPr>
          <p:nvPr>
            <p:ph type="title"/>
          </p:nvPr>
        </p:nvSpPr>
        <p:spPr>
          <a:xfrm>
            <a:off x="910555" y="79242"/>
            <a:ext cx="9784080" cy="1508760"/>
          </a:xfrm>
        </p:spPr>
        <p:txBody>
          <a:bodyPr>
            <a:normAutofit/>
          </a:bodyPr>
          <a:lstStyle/>
          <a:p>
            <a:pPr marL="0" marR="0" lvl="0" indent="0" algn="ct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40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ملاحظات کاربردی هیستولوژیک و فیزیولوژیک</a:t>
            </a:r>
            <a:r>
              <a:rPr kumimoji="0" lang="fa-IR" sz="40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
            </a:r>
            <a:br>
              <a:rPr kumimoji="0" lang="fa-IR" sz="40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br>
            <a:r>
              <a:rPr kumimoji="0" lang="ar-SA" sz="27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IRANSans"/>
                <a:ea typeface="IRANSans"/>
                <a:cs typeface="B Titr" panose="00000700000000000000" pitchFamily="2" charset="-78"/>
              </a:rPr>
              <a:t>ارتباط سیستمیک اعضای بدن باهم</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131712E4-CDE2-4C93-8EE8-34C66D597BCA}"/>
              </a:ext>
            </a:extLst>
          </p:cNvPr>
          <p:cNvSpPr>
            <a:spLocks noGrp="1"/>
          </p:cNvSpPr>
          <p:nvPr>
            <p:ph idx="1"/>
          </p:nvPr>
        </p:nvSpPr>
        <p:spPr>
          <a:xfrm>
            <a:off x="0" y="1792936"/>
            <a:ext cx="11605191" cy="4424984"/>
          </a:xfrm>
        </p:spPr>
        <p:txBody>
          <a:bodyPr>
            <a:normAutofit/>
          </a:bodyPr>
          <a:lstStyle/>
          <a:p>
            <a:pPr marL="0" indent="0" algn="just" rtl="1">
              <a:lnSpc>
                <a:spcPct val="107000"/>
              </a:lnSpc>
              <a:spcBef>
                <a:spcPts val="0"/>
              </a:spcBef>
              <a:spcAft>
                <a:spcPts val="0"/>
              </a:spcAft>
              <a:buNone/>
            </a:pPr>
            <a:r>
              <a:rPr lang="ar-SA" sz="2400" dirty="0">
                <a:solidFill>
                  <a:srgbClr val="212121"/>
                </a:solidFill>
                <a:effectLst/>
                <a:latin typeface="IRANSans"/>
                <a:ea typeface="IRANSans"/>
                <a:cs typeface="B Nazanin" panose="00000400000000000000" pitchFamily="2" charset="-78"/>
              </a:rPr>
              <a:t>مایعات و مواد رطوبی بدن، بین اعضای مختلف در گردش هستند و هرگاه از اعضای فوقانی به سمت اعضای تحتانی ریزش کنند، از واژه</a:t>
            </a:r>
            <a:r>
              <a:rPr lang="ar-SA" sz="2400" b="1" dirty="0">
                <a:effectLst>
                  <a:outerShdw blurRad="38100" dist="38100" dir="2700000" algn="tl">
                    <a:srgbClr val="000000">
                      <a:alpha val="43137"/>
                    </a:srgbClr>
                  </a:outerShdw>
                </a:effectLst>
                <a:latin typeface="IRANSans"/>
                <a:ea typeface="IRANSans"/>
                <a:cs typeface="B Nazanin" panose="00000400000000000000" pitchFamily="2" charset="-78"/>
              </a:rPr>
              <a:t> نزله </a:t>
            </a:r>
            <a:r>
              <a:rPr lang="ar-SA" sz="2400" dirty="0">
                <a:solidFill>
                  <a:srgbClr val="212121"/>
                </a:solidFill>
                <a:effectLst/>
                <a:latin typeface="IRANSans"/>
                <a:ea typeface="IRANSans"/>
                <a:cs typeface="B Nazanin" panose="00000400000000000000" pitchFamily="2" charset="-78"/>
              </a:rPr>
              <a:t>استفاده می‌کنند. نزله ترشحاتی که از ناحیه سر به سمت ناحیه حلق و پایین­تر نسبت به سر (مثل عضلات گردن، مری و معده، ریه، قلب و حتی سایر اندام­های تحتانی) جریان پیدا می‌کند. نزله یکی از علل بیماری‌هایی مثل آسم، سوءهاضمه، رفلاکس معده به مری، درد و اسپاسم عضلات گردن و پشت، درد مفاصل به حساب می‌آید. </a:t>
            </a:r>
            <a:endParaRPr lang="en-US" sz="2400" dirty="0">
              <a:solidFill>
                <a:srgbClr val="212121"/>
              </a:solidFill>
              <a:effectLst/>
              <a:latin typeface="IRANSans"/>
              <a:ea typeface="IRANSans"/>
              <a:cs typeface="B Nazanin" panose="00000400000000000000" pitchFamily="2" charset="-78"/>
            </a:endParaRPr>
          </a:p>
          <a:p>
            <a:pPr marL="0" indent="0" algn="just" rtl="1">
              <a:lnSpc>
                <a:spcPct val="107000"/>
              </a:lnSpc>
              <a:spcBef>
                <a:spcPts val="0"/>
              </a:spcBef>
              <a:spcAft>
                <a:spcPts val="0"/>
              </a:spcAft>
              <a:buNone/>
            </a:pPr>
            <a:r>
              <a:rPr lang="ar-SA" sz="2400" dirty="0">
                <a:solidFill>
                  <a:srgbClr val="212121"/>
                </a:solidFill>
                <a:effectLst/>
                <a:latin typeface="IRANSans"/>
                <a:ea typeface="IRANSans"/>
                <a:cs typeface="B Nazanin" panose="00000400000000000000" pitchFamily="2" charset="-78"/>
              </a:rPr>
              <a:t>در طب ایرانی، بدن یک ساختار یکپارچه داشته و بیماری‌های یک عضو ممکن است، تظاهرات بالینی خود را در اعضای دیگر نمایان سازد. به این نوع بیماری‌ها، در طب ایرانی، </a:t>
            </a:r>
            <a:r>
              <a:rPr lang="ar-SA" sz="2400" b="1" dirty="0">
                <a:effectLst>
                  <a:outerShdw blurRad="38100" dist="38100" dir="2700000" algn="tl">
                    <a:srgbClr val="000000">
                      <a:alpha val="43137"/>
                    </a:srgbClr>
                  </a:outerShdw>
                </a:effectLst>
                <a:latin typeface="IRANSans"/>
                <a:ea typeface="IRANSans"/>
                <a:cs typeface="B Nazanin" panose="00000400000000000000" pitchFamily="2" charset="-78"/>
              </a:rPr>
              <a:t>بیماری‌های مشارکتی </a:t>
            </a:r>
            <a:r>
              <a:rPr lang="ar-SA" sz="2400" dirty="0">
                <a:solidFill>
                  <a:srgbClr val="212121"/>
                </a:solidFill>
                <a:effectLst/>
                <a:latin typeface="IRANSans"/>
                <a:ea typeface="IRANSans"/>
                <a:cs typeface="B Nazanin" panose="00000400000000000000" pitchFamily="2" charset="-78"/>
              </a:rPr>
              <a:t>می‌گویند</a:t>
            </a:r>
            <a:endParaRPr lang="en-US" sz="2400" dirty="0">
              <a:solidFill>
                <a:srgbClr val="212121"/>
              </a:solidFill>
              <a:effectLst/>
              <a:latin typeface="IRANSans"/>
              <a:ea typeface="IRANSans"/>
              <a:cs typeface="B Nazanin" panose="00000400000000000000" pitchFamily="2" charset="-78"/>
            </a:endParaRPr>
          </a:p>
          <a:p>
            <a:pPr marL="0" indent="0" algn="just" rtl="1">
              <a:lnSpc>
                <a:spcPct val="107000"/>
              </a:lnSpc>
              <a:spcBef>
                <a:spcPts val="0"/>
              </a:spcBef>
              <a:spcAft>
                <a:spcPts val="0"/>
              </a:spcAft>
              <a:buNone/>
            </a:pPr>
            <a:endParaRPr lang="fa-IR" sz="2400" dirty="0">
              <a:solidFill>
                <a:srgbClr val="212121"/>
              </a:solidFill>
              <a:effectLst/>
              <a:latin typeface="IRANSans"/>
              <a:ea typeface="IRANSans"/>
              <a:cs typeface="B Nazanin" panose="00000400000000000000" pitchFamily="2" charset="-78"/>
            </a:endParaRPr>
          </a:p>
          <a:p>
            <a:pPr marL="0" marR="0" indent="0" algn="just" rtl="1">
              <a:spcBef>
                <a:spcPts val="0"/>
              </a:spcBef>
              <a:spcAft>
                <a:spcPts val="0"/>
              </a:spcAft>
              <a:buNone/>
            </a:pPr>
            <a:r>
              <a:rPr lang="ar-SA" sz="2400" dirty="0">
                <a:solidFill>
                  <a:srgbClr val="212121"/>
                </a:solidFill>
                <a:effectLst/>
                <a:latin typeface="IRANSans"/>
                <a:ea typeface="IRANSans"/>
                <a:cs typeface="B Nazanin" panose="00000400000000000000" pitchFamily="2" charset="-78"/>
              </a:rPr>
              <a:t> فاسیاها، یک سیستم مجزا </a:t>
            </a:r>
            <a:r>
              <a:rPr lang="fa-IR" sz="2400" dirty="0">
                <a:solidFill>
                  <a:srgbClr val="212121"/>
                </a:solidFill>
                <a:effectLst/>
                <a:latin typeface="IRANSans"/>
                <a:ea typeface="IRANSans"/>
                <a:cs typeface="B Nazanin" panose="00000400000000000000" pitchFamily="2" charset="-78"/>
              </a:rPr>
              <a:t>هستند </a:t>
            </a:r>
            <a:r>
              <a:rPr lang="ar-SA" sz="2400" dirty="0">
                <a:solidFill>
                  <a:srgbClr val="212121"/>
                </a:solidFill>
                <a:effectLst/>
                <a:latin typeface="IRANSans"/>
                <a:ea typeface="IRANSans"/>
                <a:cs typeface="B Nazanin" panose="00000400000000000000" pitchFamily="2" charset="-78"/>
              </a:rPr>
              <a:t>که به صورت یک شبکه سبب می‌شوند تمام بدن از سر تا انگشت پا و از سطح تا عمق به صورت یکپارچه به هم متصل و با هم ارتباط عملکردی داشته باشند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016D5648-CFA3-9B9D-2142-FC9F6B64E72D}"/>
              </a:ext>
            </a:extLst>
          </p:cNvPr>
          <p:cNvSpPr>
            <a:spLocks noGrp="1"/>
          </p:cNvSpPr>
          <p:nvPr>
            <p:ph type="sldNum" sz="quarter" idx="12"/>
          </p:nvPr>
        </p:nvSpPr>
        <p:spPr/>
        <p:txBody>
          <a:bodyPr/>
          <a:lstStyle/>
          <a:p>
            <a:fld id="{294A09A9-5501-47C1-A89A-A340965A2BE2}" type="slidenum">
              <a:rPr lang="en-US" smtClean="0"/>
              <a:pPr/>
              <a:t>216</a:t>
            </a:fld>
            <a:endParaRPr lang="en-US" dirty="0"/>
          </a:p>
        </p:txBody>
      </p:sp>
      <p:pic>
        <p:nvPicPr>
          <p:cNvPr id="5" name="Picture 4">
            <a:extLst>
              <a:ext uri="{FF2B5EF4-FFF2-40B4-BE49-F238E27FC236}">
                <a16:creationId xmlns:a16="http://schemas.microsoft.com/office/drawing/2014/main" xmlns="" id="{CBF9000C-2981-1714-743F-2A10258136B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39467AC-7605-79CB-C616-595BFF6984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66988111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170C0-83CD-8DA4-64F0-58CACFE2061E}"/>
              </a:ext>
            </a:extLst>
          </p:cNvPr>
          <p:cNvSpPr>
            <a:spLocks noGrp="1"/>
          </p:cNvSpPr>
          <p:nvPr>
            <p:ph type="title"/>
          </p:nvPr>
        </p:nvSpPr>
        <p:spPr>
          <a:xfrm>
            <a:off x="1203960" y="308113"/>
            <a:ext cx="9784080" cy="1508760"/>
          </a:xfrm>
        </p:spPr>
        <p:txBody>
          <a:bodyPr>
            <a:normAutofit/>
          </a:bodyPr>
          <a:lstStyle/>
          <a:p>
            <a:pPr marR="0" lvl="0" algn="ctr" defTabSz="914400" rtl="1" eaLnBrk="1" fontAlgn="auto" latinLnBrk="0" hangingPunct="1">
              <a:lnSpc>
                <a:spcPct val="107000"/>
              </a:lnSpc>
              <a:spcBef>
                <a:spcPts val="0"/>
              </a:spcBef>
              <a:spcAft>
                <a:spcPts val="0"/>
              </a:spcAft>
              <a:buClr>
                <a:srgbClr val="FFFFFF"/>
              </a:buClr>
              <a:buSzTx/>
              <a:tabLst/>
              <a:defRPr/>
            </a:pPr>
            <a:r>
              <a:rPr kumimoji="0" lang="ar-SA" sz="36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ملاحظات کاربردی هیستولوژیک و فیزیولوژیک</a:t>
            </a:r>
            <a:r>
              <a:rPr kumimoji="0" lang="fa-IR" sz="36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
            </a:r>
            <a:br>
              <a:rPr kumimoji="0" lang="fa-IR" sz="3600" b="1" i="0" u="none" strike="noStrike" kern="1200" cap="all" spc="0" normalizeH="0" baseline="0" noProof="0" dirty="0">
                <a:ln>
                  <a:noFill/>
                </a:ln>
                <a:solidFill>
                  <a:schemeClr val="bg1"/>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br>
            <a:r>
              <a:rPr kumimoji="0" lang="ar-SA" sz="2700" b="1" i="0" u="none" strike="noStrike" kern="1200" cap="none" spc="0" normalizeH="0" baseline="0" noProof="0" dirty="0">
                <a:ln>
                  <a:noFill/>
                </a:ln>
                <a:solidFill>
                  <a:schemeClr val="accent4"/>
                </a:solidFill>
                <a:effectLst/>
                <a:highlight>
                  <a:srgbClr val="FFFFFF"/>
                </a:highlight>
                <a:uLnTx/>
                <a:uFillTx/>
                <a:latin typeface="IRANSans"/>
                <a:ea typeface="IRANSans"/>
                <a:cs typeface="B Titr" panose="00000700000000000000" pitchFamily="2" charset="-78"/>
              </a:rPr>
              <a:t>الگوی بازپخش جریان خون و انرژی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F9665DA-2746-342E-D6CD-0F7CED4AB3C6}"/>
              </a:ext>
            </a:extLst>
          </p:cNvPr>
          <p:cNvSpPr>
            <a:spLocks noGrp="1"/>
          </p:cNvSpPr>
          <p:nvPr>
            <p:ph idx="1"/>
          </p:nvPr>
        </p:nvSpPr>
        <p:spPr>
          <a:xfrm>
            <a:off x="0" y="1879159"/>
            <a:ext cx="11605191" cy="4206240"/>
          </a:xfrm>
        </p:spPr>
        <p:txBody>
          <a:bodyPr>
            <a:noAutofit/>
          </a:bodyPr>
          <a:lstStyle/>
          <a:p>
            <a:pPr marL="0" marR="0" indent="0" algn="r" rtl="1">
              <a:spcBef>
                <a:spcPts val="0"/>
              </a:spcBef>
              <a:spcAft>
                <a:spcPts val="0"/>
              </a:spcAft>
              <a:buNone/>
            </a:pPr>
            <a:r>
              <a:rPr lang="ar-SA" sz="2400" dirty="0">
                <a:solidFill>
                  <a:srgbClr val="212121"/>
                </a:solidFill>
                <a:effectLst/>
                <a:latin typeface="IRANSans"/>
                <a:ea typeface="IRANSans"/>
                <a:cs typeface="B Nazanin" panose="00000400000000000000" pitchFamily="2" charset="-78"/>
              </a:rPr>
              <a:t>قوه مدبره بدن دارای یک قدرت دیسپاچینگ (توزیع امکانات) بوده که متناسب با نیازهای فیزیولوژیک، تولید، انتقال و توزیع خون و انرژی در بدن را مدیریت می‌کند. </a:t>
            </a:r>
            <a:endParaRPr lang="en-US" sz="2400" dirty="0">
              <a:solidFill>
                <a:srgbClr val="212121"/>
              </a:solidFill>
              <a:effectLst/>
              <a:latin typeface="IRANSans"/>
              <a:ea typeface="IRANSans"/>
              <a:cs typeface="B Nazanin" panose="00000400000000000000" pitchFamily="2" charset="-78"/>
            </a:endParaRPr>
          </a:p>
          <a:p>
            <a:pPr marL="0" marR="0" indent="0" algn="r" rtl="1">
              <a:spcBef>
                <a:spcPts val="0"/>
              </a:spcBef>
              <a:spcAft>
                <a:spcPts val="0"/>
              </a:spcAft>
              <a:buNone/>
            </a:pPr>
            <a:endParaRPr lang="en-US" sz="2400" dirty="0">
              <a:solidFill>
                <a:srgbClr val="212121"/>
              </a:solidFill>
              <a:latin typeface="IRANSans"/>
              <a:ea typeface="IRANSans"/>
              <a:cs typeface="B Nazanin" panose="00000400000000000000" pitchFamily="2" charset="-78"/>
            </a:endParaRPr>
          </a:p>
          <a:p>
            <a:pPr marL="0" marR="0" indent="0" algn="r" rtl="1">
              <a:spcBef>
                <a:spcPts val="0"/>
              </a:spcBef>
              <a:spcAft>
                <a:spcPts val="0"/>
              </a:spcAft>
              <a:buNone/>
            </a:pPr>
            <a:r>
              <a:rPr lang="ar-SA" sz="2400" dirty="0">
                <a:solidFill>
                  <a:srgbClr val="212121"/>
                </a:solidFill>
                <a:effectLst/>
                <a:latin typeface="IRANSans"/>
                <a:ea typeface="IRANSans"/>
                <a:cs typeface="B Nazanin" panose="00000400000000000000" pitchFamily="2" charset="-78"/>
              </a:rPr>
              <a:t>در مواجهه با سرما، ترس، دلهره، خجالت، غم، شب و تاریکی، ضعف اندام‌های درونی یا نیاز به افزایش عملکرد اندام‌های درونی و عمقی بدن (مثل مغز، قلب، ریه‌ها، احشاء شکمی) توزیع خون و انرژی را از سطح بدن به عمق بدن منتقل می‌کند. </a:t>
            </a:r>
            <a:endParaRPr lang="fa-IR" sz="2400" dirty="0">
              <a:solidFill>
                <a:srgbClr val="212121"/>
              </a:solidFill>
              <a:effectLst/>
              <a:latin typeface="IRANSans"/>
              <a:ea typeface="IRANSans"/>
              <a:cs typeface="B Nazanin" panose="00000400000000000000" pitchFamily="2" charset="-78"/>
            </a:endParaRPr>
          </a:p>
          <a:p>
            <a:pPr marL="0" indent="0" algn="r" rtl="1">
              <a:buNone/>
            </a:pPr>
            <a:endParaRPr lang="en-US" sz="2400" dirty="0"/>
          </a:p>
        </p:txBody>
      </p:sp>
      <p:sp>
        <p:nvSpPr>
          <p:cNvPr id="4" name="Slide Number Placeholder 3">
            <a:extLst>
              <a:ext uri="{FF2B5EF4-FFF2-40B4-BE49-F238E27FC236}">
                <a16:creationId xmlns:a16="http://schemas.microsoft.com/office/drawing/2014/main" xmlns="" id="{D8FDA1E0-C200-A424-AE86-1123BC456E2C}"/>
              </a:ext>
            </a:extLst>
          </p:cNvPr>
          <p:cNvSpPr>
            <a:spLocks noGrp="1"/>
          </p:cNvSpPr>
          <p:nvPr>
            <p:ph type="sldNum" sz="quarter" idx="12"/>
          </p:nvPr>
        </p:nvSpPr>
        <p:spPr/>
        <p:txBody>
          <a:bodyPr/>
          <a:lstStyle/>
          <a:p>
            <a:fld id="{294A09A9-5501-47C1-A89A-A340965A2BE2}" type="slidenum">
              <a:rPr lang="en-US" smtClean="0"/>
              <a:pPr/>
              <a:t>217</a:t>
            </a:fld>
            <a:endParaRPr lang="en-US" dirty="0"/>
          </a:p>
        </p:txBody>
      </p:sp>
      <p:pic>
        <p:nvPicPr>
          <p:cNvPr id="5" name="Picture 4">
            <a:extLst>
              <a:ext uri="{FF2B5EF4-FFF2-40B4-BE49-F238E27FC236}">
                <a16:creationId xmlns:a16="http://schemas.microsoft.com/office/drawing/2014/main" xmlns="" id="{4C739EDA-BF87-33C3-B298-C1CCDDDC5CB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E6A07DF-740C-0A80-9A63-7F10B20952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6016758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F45DA-2E93-347B-696C-31BC2C13CC6D}"/>
              </a:ext>
            </a:extLst>
          </p:cNvPr>
          <p:cNvSpPr>
            <a:spLocks noGrp="1"/>
          </p:cNvSpPr>
          <p:nvPr>
            <p:ph type="title"/>
          </p:nvPr>
        </p:nvSpPr>
        <p:spPr/>
        <p:txBody>
          <a:bodyPr/>
          <a:lstStyle/>
          <a:p>
            <a:pPr algn="ctr"/>
            <a:r>
              <a:rPr kumimoji="0" lang="ar-SA" sz="3600" b="1" i="0" u="none" strike="noStrike" kern="1200" cap="all" spc="0" normalizeH="0" baseline="0" noProof="0" dirty="0">
                <a:ln>
                  <a:noFill/>
                </a:ln>
                <a:solidFill>
                  <a:srgbClr val="2C2C2C"/>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ملاحظات کاربردی هیستولوژیک و فیزیولوژیک</a:t>
            </a:r>
            <a:r>
              <a:rPr kumimoji="0" lang="fa-IR" sz="3600" b="1" i="0" u="none" strike="noStrike" kern="1200" cap="all" spc="0" normalizeH="0" baseline="0" noProof="0" dirty="0">
                <a:ln>
                  <a:noFill/>
                </a:ln>
                <a:solidFill>
                  <a:srgbClr val="2C2C2C"/>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t/>
            </a:r>
            <a:br>
              <a:rPr kumimoji="0" lang="fa-IR" sz="3600" b="1" i="0" u="none" strike="noStrike" kern="1200" cap="all" spc="0" normalizeH="0" baseline="0" noProof="0" dirty="0">
                <a:ln>
                  <a:noFill/>
                </a:ln>
                <a:solidFill>
                  <a:srgbClr val="2C2C2C"/>
                </a:solidFill>
                <a:effectLst/>
                <a:highlight>
                  <a:srgbClr val="FFFFFF"/>
                </a:highlight>
                <a:uLnTx/>
                <a:uFillTx/>
                <a:latin typeface="Calibri" panose="020F0502020204030204" pitchFamily="34" charset="0"/>
                <a:ea typeface="Calibri" panose="020F0502020204030204" pitchFamily="34" charset="0"/>
                <a:cs typeface="B Titr" panose="00000700000000000000" pitchFamily="2" charset="-78"/>
              </a:rPr>
            </a:br>
            <a:r>
              <a:rPr kumimoji="0" lang="ar-SA" sz="2700" b="1" i="0" u="none" strike="noStrike" kern="1200" cap="none" spc="0" normalizeH="0" baseline="0" noProof="0" dirty="0">
                <a:ln>
                  <a:noFill/>
                </a:ln>
                <a:solidFill>
                  <a:srgbClr val="F24099"/>
                </a:solidFill>
                <a:effectLst/>
                <a:highlight>
                  <a:srgbClr val="FFFFFF"/>
                </a:highlight>
                <a:uLnTx/>
                <a:uFillTx/>
                <a:latin typeface="IRANSans"/>
                <a:ea typeface="IRANSans"/>
                <a:cs typeface="B Titr" panose="00000700000000000000" pitchFamily="2" charset="-78"/>
              </a:rPr>
              <a:t>الگوی بازپخش جریان خون و انرژی</a:t>
            </a:r>
            <a:endParaRPr lang="en-US" dirty="0"/>
          </a:p>
        </p:txBody>
      </p:sp>
      <p:sp>
        <p:nvSpPr>
          <p:cNvPr id="3" name="Content Placeholder 2">
            <a:extLst>
              <a:ext uri="{FF2B5EF4-FFF2-40B4-BE49-F238E27FC236}">
                <a16:creationId xmlns:a16="http://schemas.microsoft.com/office/drawing/2014/main" xmlns="" id="{223FD2AE-2D27-70DB-336C-E150146D70C9}"/>
              </a:ext>
            </a:extLst>
          </p:cNvPr>
          <p:cNvSpPr>
            <a:spLocks noGrp="1"/>
          </p:cNvSpPr>
          <p:nvPr>
            <p:ph idx="1"/>
          </p:nvPr>
        </p:nvSpPr>
        <p:spPr>
          <a:xfrm>
            <a:off x="0" y="2011680"/>
            <a:ext cx="11605191" cy="4206240"/>
          </a:xfrm>
        </p:spPr>
        <p:txBody>
          <a:bodyPr/>
          <a:lstStyle/>
          <a:p>
            <a:pPr marL="0" marR="0" lvl="0" indent="0" algn="just" defTabSz="914400" rtl="1" eaLnBrk="1" fontAlgn="auto" latinLnBrk="0" hangingPunct="1">
              <a:lnSpc>
                <a:spcPct val="90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حرکت و حرارت دو عامل برای ارسال خون و انرژی از سوی مرکز دیسپاچینگ به مفاصل است.</a:t>
            </a:r>
            <a:endParaRPr kumimoji="0" lang="en-US"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endParaRPr>
          </a:p>
          <a:p>
            <a:pPr marL="0" marR="0" lvl="0" indent="0" algn="just" defTabSz="914400" rtl="1" eaLnBrk="1" fontAlgn="auto" latinLnBrk="0" hangingPunct="1">
              <a:lnSpc>
                <a:spcPct val="90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 اگر فردی قبل از فیزیوتراپی، غذا میل کرده باشد، آثار حاصل از فیزیوتراپی را به طور کامل دریافت نخواهد کرد یا احتمال بروز عوارض فیزیوتراپی در وی افزایش خواهد یافت، </a:t>
            </a:r>
            <a:endParaRPr kumimoji="0" lang="en-US"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endParaRPr>
          </a:p>
          <a:p>
            <a:pPr marL="0" marR="0" lvl="0" indent="0" algn="just" defTabSz="914400" rtl="1" eaLnBrk="1" fontAlgn="auto" latinLnBrk="0" hangingPunct="1">
              <a:lnSpc>
                <a:spcPct val="90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لذا فیزیوتراپی حداقل یک ساعت قبل یا سه ساعت پس از صرف غذا انجام شود و یا اگر فردی قصد انجام فیزیوتراپی داشت، غذای سنگین یا دیر هضم میل نکند.</a:t>
            </a:r>
            <a:endParaRPr kumimoji="0" lang="en-US"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endParaRPr>
          </a:p>
          <a:p>
            <a:pPr marL="0" marR="0" lvl="0" indent="0" algn="just" defTabSz="914400" rtl="1" eaLnBrk="1" fontAlgn="auto" latinLnBrk="0" hangingPunct="1">
              <a:lnSpc>
                <a:spcPct val="90000"/>
              </a:lnSpc>
              <a:spcBef>
                <a:spcPts val="0"/>
              </a:spcBef>
              <a:spcAft>
                <a:spcPts val="0"/>
              </a:spcAft>
              <a:buClr>
                <a:srgbClr val="FFFFFF"/>
              </a:buClr>
              <a:buSzTx/>
              <a:buFont typeface="Wingdings" pitchFamily="2" charset="2"/>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در اغلب موارد، اندام</a:t>
            </a:r>
            <a:r>
              <a:rPr kumimoji="0" lang="fa-IR"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a:t>
            </a:r>
            <a:r>
              <a:rPr kumimoji="0" lang="ar-SA" sz="2400" b="0" i="0" u="none" strike="noStrike" kern="1200" cap="none" spc="0" normalizeH="0" baseline="0" noProof="0" dirty="0">
                <a:ln>
                  <a:noFill/>
                </a:ln>
                <a:solidFill>
                  <a:srgbClr val="212121"/>
                </a:solidFill>
                <a:effectLst/>
                <a:uLnTx/>
                <a:uFillTx/>
                <a:latin typeface="IRANSans"/>
                <a:ea typeface="IRANSans"/>
                <a:cs typeface="B Nazanin" panose="00000400000000000000" pitchFamily="2" charset="-78"/>
              </a:rPr>
              <a:t>های نیازمند فیزیوتراپی، به دلیل درد یا تورم دارای انباشت مواد هستند. برای آماده شدن یک عضو برای دفع مواد زاید، از دلکِ استعداد (ماساژِ آماده سازی) استفاده می‌شود، پس از اتمام مداخله فیزیوتراپی، برای کمک به برگشت مواد سیال، از دلکِ استرداد (ماساژ برگشتی) استفاده می‌شود</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F8FB5A3A-BF70-D224-7C73-69DB09A62B4F}"/>
              </a:ext>
            </a:extLst>
          </p:cNvPr>
          <p:cNvSpPr>
            <a:spLocks noGrp="1"/>
          </p:cNvSpPr>
          <p:nvPr>
            <p:ph type="sldNum" sz="quarter" idx="12"/>
          </p:nvPr>
        </p:nvSpPr>
        <p:spPr/>
        <p:txBody>
          <a:bodyPr/>
          <a:lstStyle/>
          <a:p>
            <a:fld id="{294A09A9-5501-47C1-A89A-A340965A2BE2}" type="slidenum">
              <a:rPr lang="en-US" smtClean="0"/>
              <a:pPr/>
              <a:t>218</a:t>
            </a:fld>
            <a:endParaRPr lang="en-US" dirty="0"/>
          </a:p>
        </p:txBody>
      </p:sp>
      <p:pic>
        <p:nvPicPr>
          <p:cNvPr id="5" name="Picture 4">
            <a:extLst>
              <a:ext uri="{FF2B5EF4-FFF2-40B4-BE49-F238E27FC236}">
                <a16:creationId xmlns:a16="http://schemas.microsoft.com/office/drawing/2014/main" xmlns="" id="{A7118C0D-B509-FBDD-527A-BC18F94BF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A5EE3C3-8DF3-34E6-8E4B-CC1DAC3FCD0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372946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61E97-E284-9344-4B98-532C8AF3DF38}"/>
              </a:ext>
            </a:extLst>
          </p:cNvPr>
          <p:cNvSpPr>
            <a:spLocks noGrp="1"/>
          </p:cNvSpPr>
          <p:nvPr>
            <p:ph type="title"/>
          </p:nvPr>
        </p:nvSpPr>
        <p:spPr>
          <a:xfrm>
            <a:off x="0" y="3429000"/>
            <a:ext cx="11353800" cy="1676400"/>
          </a:xfrm>
        </p:spPr>
        <p:txBody>
          <a:bodyPr/>
          <a:lstStyle/>
          <a:p>
            <a:pPr marL="0" marR="0" rtl="1">
              <a:lnSpc>
                <a:spcPct val="107000"/>
              </a:lnSpc>
              <a:spcBef>
                <a:spcPts val="0"/>
              </a:spcBef>
              <a:spcAft>
                <a:spcPts val="800"/>
              </a:spcAft>
            </a:pPr>
            <a:r>
              <a:rPr lang="ar-SA" sz="4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آشنایی با انواع خون‌گیری (فصد، حجامت و زالو)</a:t>
            </a:r>
            <a:r>
              <a:rPr lang="en-US" sz="4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44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sz="4400" dirty="0">
              <a:solidFill>
                <a:schemeClr val="tx1"/>
              </a:solidFill>
              <a:effectLst>
                <a:outerShdw blurRad="38100" dist="38100" dir="2700000" algn="tl">
                  <a:srgbClr val="000000">
                    <a:alpha val="43137"/>
                  </a:srgbClr>
                </a:outerShdw>
              </a:effectLst>
              <a:cs typeface="B Titr" panose="00000700000000000000" pitchFamily="2" charset="-78"/>
            </a:endParaRPr>
          </a:p>
        </p:txBody>
      </p:sp>
      <p:sp>
        <p:nvSpPr>
          <p:cNvPr id="4" name="Slide Number Placeholder 3">
            <a:extLst>
              <a:ext uri="{FF2B5EF4-FFF2-40B4-BE49-F238E27FC236}">
                <a16:creationId xmlns:a16="http://schemas.microsoft.com/office/drawing/2014/main" xmlns="" id="{D9B3FAC6-A1BD-781C-5B8C-41C368863333}"/>
              </a:ext>
            </a:extLst>
          </p:cNvPr>
          <p:cNvSpPr>
            <a:spLocks noGrp="1"/>
          </p:cNvSpPr>
          <p:nvPr>
            <p:ph type="sldNum" sz="quarter" idx="12"/>
          </p:nvPr>
        </p:nvSpPr>
        <p:spPr/>
        <p:txBody>
          <a:bodyPr/>
          <a:lstStyle/>
          <a:p>
            <a:fld id="{294A09A9-5501-47C1-A89A-A340965A2BE2}" type="slidenum">
              <a:rPr lang="en-US" smtClean="0"/>
              <a:pPr/>
              <a:t>219</a:t>
            </a:fld>
            <a:endParaRPr lang="en-US" dirty="0"/>
          </a:p>
        </p:txBody>
      </p:sp>
      <p:pic>
        <p:nvPicPr>
          <p:cNvPr id="3" name="Picture 2">
            <a:extLst>
              <a:ext uri="{FF2B5EF4-FFF2-40B4-BE49-F238E27FC236}">
                <a16:creationId xmlns:a16="http://schemas.microsoft.com/office/drawing/2014/main" xmlns="" id="{52869AD4-AD8C-94DD-6DF6-2F132DF812E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D447BE96-DA54-86D2-5339-81CC58EA6B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91548"/>
            <a:ext cx="1193399" cy="1228357"/>
          </a:xfrm>
          <a:prstGeom prst="rect">
            <a:avLst/>
          </a:prstGeom>
          <a:noFill/>
        </p:spPr>
      </p:pic>
    </p:spTree>
    <p:extLst>
      <p:ext uri="{BB962C8B-B14F-4D97-AF65-F5344CB8AC3E}">
        <p14:creationId xmlns:p14="http://schemas.microsoft.com/office/powerpoint/2010/main" val="182562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28586-7B27-F011-426F-F921518D7EDD}"/>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6BF55C16-EB85-DAEA-07D0-E382AAAA655D}"/>
              </a:ext>
            </a:extLst>
          </p:cNvPr>
          <p:cNvSpPr>
            <a:spLocks noGrp="1"/>
          </p:cNvSpPr>
          <p:nvPr>
            <p:ph idx="1"/>
          </p:nvPr>
        </p:nvSpPr>
        <p:spPr/>
        <p:txBody>
          <a:bodyPr/>
          <a:lstStyle/>
          <a:p>
            <a:pPr marL="0" indent="0" algn="r" rtl="1">
              <a:buNone/>
            </a:pPr>
            <a:r>
              <a:rPr lang="en-US" dirty="0">
                <a:cs typeface="B Nazanin" panose="00000400000000000000" pitchFamily="2" charset="-78"/>
              </a:rPr>
              <a:t>o	</a:t>
            </a:r>
            <a:r>
              <a:rPr lang="ar-SA" dirty="0">
                <a:cs typeface="B Nazanin" panose="00000400000000000000" pitchFamily="2" charset="-78"/>
              </a:rPr>
              <a:t>دوره‌های تاریخی مهم و مؤثر در پزشکی ایران را نام ببریم.</a:t>
            </a:r>
          </a:p>
          <a:p>
            <a:pPr marL="0" indent="0" algn="r" rtl="1">
              <a:buNone/>
            </a:pPr>
            <a:r>
              <a:rPr lang="en-US" dirty="0">
                <a:cs typeface="B Nazanin" panose="00000400000000000000" pitchFamily="2" charset="-78"/>
              </a:rPr>
              <a:t>o	</a:t>
            </a:r>
            <a:r>
              <a:rPr lang="ar-SA" dirty="0">
                <a:cs typeface="B Nazanin" panose="00000400000000000000" pitchFamily="2" charset="-78"/>
              </a:rPr>
              <a:t>یکی از ویژگی‌های شاخص هر کدام از دوره‌های تاریخی را در زمینه پزشکی بیان کنیم.</a:t>
            </a:r>
          </a:p>
          <a:p>
            <a:pPr marL="0" indent="0" algn="r" rtl="1">
              <a:buNone/>
            </a:pPr>
            <a:endParaRPr lang="en-US" dirty="0">
              <a:cs typeface="B Nazanin" panose="00000400000000000000" pitchFamily="2" charset="-78"/>
            </a:endParaRPr>
          </a:p>
        </p:txBody>
      </p:sp>
      <p:pic>
        <p:nvPicPr>
          <p:cNvPr id="6" name="Picture 5">
            <a:extLst>
              <a:ext uri="{FF2B5EF4-FFF2-40B4-BE49-F238E27FC236}">
                <a16:creationId xmlns:a16="http://schemas.microsoft.com/office/drawing/2014/main" xmlns="" id="{00D070A7-DED7-D31E-5042-17DAAEE5934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B5A8810C-E9A4-23A3-56ED-10CFF21A25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183160558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8F5E9-8072-FE31-6232-3E79741AA3DD}"/>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EE563820-DAD1-4F30-B2D9-E3807DDFE7C7}"/>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موارد تجویز و عدم تجویز فصد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انواع حجامت را تعریف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موارد تجویز و عدم تجویز حجامت را</a:t>
            </a:r>
            <a:r>
              <a:rPr lang="ar-SA" sz="20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t>
            </a: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شرح دهیم.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موارد تجویز و عدم تجویز زالودرمانی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اعمال یداوی آموخته شده در این فصل را در شرایط مناسب تجویز کنیم</a:t>
            </a:r>
            <a:endParaRPr lang="en-US" sz="2000" dirty="0"/>
          </a:p>
        </p:txBody>
      </p:sp>
      <p:pic>
        <p:nvPicPr>
          <p:cNvPr id="5" name="Picture 4">
            <a:extLst>
              <a:ext uri="{FF2B5EF4-FFF2-40B4-BE49-F238E27FC236}">
                <a16:creationId xmlns:a16="http://schemas.microsoft.com/office/drawing/2014/main" xmlns="" id="{4908BE0E-3E62-09C5-51A4-E1AA179C636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78A65A3-FD74-C88A-55B2-4CC60C54E1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93802"/>
            <a:ext cx="1033911" cy="1064198"/>
          </a:xfrm>
          <a:prstGeom prst="rect">
            <a:avLst/>
          </a:prstGeom>
          <a:noFill/>
        </p:spPr>
      </p:pic>
    </p:spTree>
    <p:extLst>
      <p:ext uri="{BB962C8B-B14F-4D97-AF65-F5344CB8AC3E}">
        <p14:creationId xmlns:p14="http://schemas.microsoft.com/office/powerpoint/2010/main" val="62905733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FB926-DA4D-A9FF-B5AC-5519752592BB}"/>
              </a:ext>
            </a:extLst>
          </p:cNvPr>
          <p:cNvSpPr>
            <a:spLocks noGrp="1"/>
          </p:cNvSpPr>
          <p:nvPr>
            <p:ph type="title"/>
          </p:nvPr>
        </p:nvSpPr>
        <p:spPr>
          <a:xfrm>
            <a:off x="694224" y="297986"/>
            <a:ext cx="9784080" cy="1508760"/>
          </a:xfrm>
        </p:spPr>
        <p:txBody>
          <a:bodyPr/>
          <a:lstStyle/>
          <a:p>
            <a:pPr algn="ctr"/>
            <a:r>
              <a:rPr lang="fa-IR" sz="4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Titr" panose="00000700000000000000" pitchFamily="2" charset="-78"/>
              </a:rPr>
              <a:t>روش‌های ایجاد استفراغ (</a:t>
            </a:r>
            <a:r>
              <a:rPr lang="ar-SA" sz="4000" dirty="0">
                <a:solidFill>
                  <a:schemeClr val="bg1"/>
                </a:solidFill>
                <a:effectLst>
                  <a:outerShdw blurRad="38100" dist="38100" dir="2700000" algn="tl">
                    <a:srgbClr val="000000">
                      <a:alpha val="43137"/>
                    </a:srgbClr>
                  </a:outerShdw>
                </a:effectLst>
                <a:latin typeface="time new romans"/>
                <a:ea typeface="time new romans"/>
                <a:cs typeface="B Titr" panose="00000700000000000000" pitchFamily="2" charset="-78"/>
              </a:rPr>
              <a:t>پاکسازی مواد زائد و سموم</a:t>
            </a:r>
            <a:r>
              <a:rPr lang="fa-IR" sz="4000" dirty="0">
                <a:solidFill>
                  <a:schemeClr val="bg1"/>
                </a:solidFill>
                <a:effectLst>
                  <a:outerShdw blurRad="38100" dist="38100" dir="2700000" algn="tl">
                    <a:srgbClr val="000000">
                      <a:alpha val="43137"/>
                    </a:srgbClr>
                  </a:outerShdw>
                </a:effectLst>
                <a:latin typeface="time new romans"/>
                <a:ea typeface="time new romans"/>
                <a:cs typeface="B Titr" panose="00000700000000000000" pitchFamily="2" charset="-78"/>
              </a:rPr>
              <a:t>)</a:t>
            </a:r>
            <a:endParaRPr lang="en-US"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430373B7-06A2-CE33-4212-D14902F7652C}"/>
              </a:ext>
            </a:extLst>
          </p:cNvPr>
          <p:cNvSpPr>
            <a:spLocks noGrp="1"/>
          </p:cNvSpPr>
          <p:nvPr>
            <p:ph idx="1"/>
          </p:nvPr>
        </p:nvSpPr>
        <p:spPr>
          <a:xfrm>
            <a:off x="185530" y="2011680"/>
            <a:ext cx="11277600" cy="4206240"/>
          </a:xfrm>
        </p:spPr>
        <p:txBody>
          <a:bodyPr/>
          <a:lstStyle/>
          <a:p>
            <a:pPr marL="0" marR="0" indent="0" algn="r" rtl="1">
              <a:lnSpc>
                <a:spcPct val="107000"/>
              </a:lnSpc>
              <a:spcBef>
                <a:spcPts val="0"/>
              </a:spcBef>
              <a:spcAft>
                <a:spcPts val="0"/>
              </a:spcAft>
              <a:buNone/>
            </a:pPr>
            <a:r>
              <a:rPr lang="fa-IR" sz="24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1. ایجاد قی </a:t>
            </a:r>
            <a:r>
              <a:rPr lang="fa-IR" sz="2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en-US" sz="2000" b="1" dirty="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Emesis</a:t>
            </a:r>
            <a:r>
              <a:rPr lang="fa-IR" sz="2000" b="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به خارج کردن محتویات معده (چه با تحریک و چه با استفاده از مواد قی‌‌آور) گفته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می‌شود</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و یکی از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راه‌های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پاکسازی دستگاه گوارش فوقانی و اعضای مجاور محسوب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می‌شود</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امروزه کاربرد این روش در درمان بسیاری از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مسمومیت‌های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خوراکی و دارویی ـ با تجویز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شارکول</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و... ـ متداول است. </a:t>
            </a:r>
            <a:endParaRPr lang="en-US"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fa-IR" sz="24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2. افزایش ادرار (</a:t>
            </a:r>
            <a:r>
              <a:rPr lang="en-US" sz="2000" b="1" dirty="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Diuresis</a:t>
            </a:r>
            <a:r>
              <a:rPr lang="fa-IR" sz="24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دفع مواد زاید ناشی از بخشی از فرآیند هضم، از طریق ادرار است. افزایش دادن ادرار با استفاده از داروهای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مدرّ</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بول، در کاهش درد مفاصل و احساس خستگی و درمان بیشتر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بیماری‌هایی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که رطوبت در آن نقش دارد از تدابیر مهم به شمار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می‌آید</a:t>
            </a:r>
            <a:endParaRPr lang="en-US" dirty="0"/>
          </a:p>
        </p:txBody>
      </p:sp>
      <p:sp>
        <p:nvSpPr>
          <p:cNvPr id="4" name="Slide Number Placeholder 3">
            <a:extLst>
              <a:ext uri="{FF2B5EF4-FFF2-40B4-BE49-F238E27FC236}">
                <a16:creationId xmlns:a16="http://schemas.microsoft.com/office/drawing/2014/main" xmlns="" id="{3555862E-2CB2-15D8-DB10-B7F76A123DED}"/>
              </a:ext>
            </a:extLst>
          </p:cNvPr>
          <p:cNvSpPr>
            <a:spLocks noGrp="1"/>
          </p:cNvSpPr>
          <p:nvPr>
            <p:ph type="sldNum" sz="quarter" idx="12"/>
          </p:nvPr>
        </p:nvSpPr>
        <p:spPr/>
        <p:txBody>
          <a:bodyPr/>
          <a:lstStyle/>
          <a:p>
            <a:fld id="{294A09A9-5501-47C1-A89A-A340965A2BE2}" type="slidenum">
              <a:rPr lang="en-US" smtClean="0"/>
              <a:pPr/>
              <a:t>221</a:t>
            </a:fld>
            <a:endParaRPr lang="en-US" dirty="0"/>
          </a:p>
        </p:txBody>
      </p:sp>
      <p:pic>
        <p:nvPicPr>
          <p:cNvPr id="5" name="Picture 4">
            <a:extLst>
              <a:ext uri="{FF2B5EF4-FFF2-40B4-BE49-F238E27FC236}">
                <a16:creationId xmlns:a16="http://schemas.microsoft.com/office/drawing/2014/main" xmlns="" id="{CE40D4E5-2F4A-2AD0-7CCF-ADBF7E5FA27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9145B58-05DC-E1F8-1492-AB7CDB477A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9067413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A4AE6-BAA0-0F51-8043-6B64F0C0CB83}"/>
              </a:ext>
            </a:extLst>
          </p:cNvPr>
          <p:cNvSpPr>
            <a:spLocks noGrp="1"/>
          </p:cNvSpPr>
          <p:nvPr>
            <p:ph type="title"/>
          </p:nvPr>
        </p:nvSpPr>
        <p:spPr>
          <a:xfrm>
            <a:off x="725841" y="284176"/>
            <a:ext cx="9784080" cy="1508760"/>
          </a:xfrm>
        </p:spPr>
        <p:txBody>
          <a:bodyPr/>
          <a:lstStyle/>
          <a:p>
            <a:pPr algn="ctr" rtl="1"/>
            <a:r>
              <a:rPr kumimoji="0" lang="fa-IR" sz="4000" b="0"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B Titr" panose="00000700000000000000" pitchFamily="2" charset="-78"/>
              </a:rPr>
              <a:t>روش‌های ایجاد استفراغ (</a:t>
            </a:r>
            <a:r>
              <a:rPr kumimoji="0" lang="ar-SA" sz="4000" b="0"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time new romans"/>
                <a:ea typeface="time new romans"/>
                <a:cs typeface="B Titr" panose="00000700000000000000" pitchFamily="2" charset="-78"/>
              </a:rPr>
              <a:t>پاکسازی مواد زائد و سموم</a:t>
            </a:r>
            <a:r>
              <a:rPr kumimoji="0" lang="fa-IR" sz="4000" b="0"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time new romans"/>
                <a:ea typeface="time new romans"/>
                <a:cs typeface="B Titr" panose="00000700000000000000" pitchFamily="2" charset="-78"/>
              </a:rPr>
              <a:t>)</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07A289E-7DA6-7E5C-5B52-BF39C77343A9}"/>
              </a:ext>
            </a:extLst>
          </p:cNvPr>
          <p:cNvSpPr>
            <a:spLocks noGrp="1"/>
          </p:cNvSpPr>
          <p:nvPr>
            <p:ph idx="1"/>
          </p:nvPr>
        </p:nvSpPr>
        <p:spPr>
          <a:xfrm>
            <a:off x="0" y="1792936"/>
            <a:ext cx="11847443" cy="4206240"/>
          </a:xfrm>
        </p:spPr>
        <p:txBody>
          <a:bodyPr>
            <a:normAutofit/>
          </a:bodyPr>
          <a:lstStyle/>
          <a:p>
            <a:pPr marL="0" marR="0" indent="0" algn="just" rtl="1">
              <a:lnSpc>
                <a:spcPct val="107000"/>
              </a:lnSpc>
              <a:spcBef>
                <a:spcPts val="0"/>
              </a:spcBef>
              <a:spcAft>
                <a:spcPts val="0"/>
              </a:spcAft>
              <a:buNone/>
            </a:pPr>
            <a:r>
              <a:rPr lang="fa-IR" sz="24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3. تعریق </a:t>
            </a:r>
            <a:r>
              <a:rPr lang="en-US" sz="2000" b="1" dirty="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(Sweating)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به‌علت</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کاهش فعالیت‌های جسمی،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به‌خوبی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انجام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نمی‌شود</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تعریق به دو شکل کلی ایجاد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می‌شود</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t>
            </a:r>
            <a:r>
              <a:rPr lang="fa-IR"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Nazanin" panose="00000400000000000000" pitchFamily="2" charset="-78"/>
              </a:rPr>
              <a:t>تعریق طبیعی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به دنبال فعالیت بدنی یا در فرآیند حمام و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سونا</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و </a:t>
            </a:r>
            <a:r>
              <a:rPr lang="fa-IR" sz="2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B Nazanin" panose="00000400000000000000" pitchFamily="2" charset="-78"/>
              </a:rPr>
              <a:t>تعریق با استفاده از دارو</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باید توجه داشت که در حال تندرستی ایجاد تعریق پیشگیرانه از طریق دارو،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زیان‌آور</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است،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درحالی‌که</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ورزش یا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سونا</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روش­های قابل کنترل و بهتری هستند.</a:t>
            </a:r>
            <a:endParaRPr lang="en-US"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fa-IR" sz="24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4. ایجاد و دفع ترشحات مخاطی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به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رطوبت‌های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سینوس­های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ناحیه سر که از طریق حلق و بینی و گوش دفع می­شوند، مخاط گفته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می‌شود</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اگر این مخاط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به‌طور</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طبیعی و با قوام مناسب خارج نشود باید با تدابیر خاص </a:t>
            </a:r>
            <a:r>
              <a:rPr lang="fa-IR" sz="24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طبّی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به دفع آنها کمک کرد</a:t>
            </a:r>
            <a:endParaRPr lang="en-US" dirty="0"/>
          </a:p>
        </p:txBody>
      </p:sp>
      <p:sp>
        <p:nvSpPr>
          <p:cNvPr id="4" name="Slide Number Placeholder 3">
            <a:extLst>
              <a:ext uri="{FF2B5EF4-FFF2-40B4-BE49-F238E27FC236}">
                <a16:creationId xmlns:a16="http://schemas.microsoft.com/office/drawing/2014/main" xmlns="" id="{F5F8B8A3-FCD4-EDC3-E0FA-7BEC3ABCD7B4}"/>
              </a:ext>
            </a:extLst>
          </p:cNvPr>
          <p:cNvSpPr>
            <a:spLocks noGrp="1"/>
          </p:cNvSpPr>
          <p:nvPr>
            <p:ph type="sldNum" sz="quarter" idx="12"/>
          </p:nvPr>
        </p:nvSpPr>
        <p:spPr/>
        <p:txBody>
          <a:bodyPr/>
          <a:lstStyle/>
          <a:p>
            <a:fld id="{294A09A9-5501-47C1-A89A-A340965A2BE2}" type="slidenum">
              <a:rPr lang="en-US" smtClean="0"/>
              <a:pPr/>
              <a:t>222</a:t>
            </a:fld>
            <a:endParaRPr lang="en-US" dirty="0"/>
          </a:p>
        </p:txBody>
      </p:sp>
      <p:pic>
        <p:nvPicPr>
          <p:cNvPr id="5" name="Picture 4">
            <a:extLst>
              <a:ext uri="{FF2B5EF4-FFF2-40B4-BE49-F238E27FC236}">
                <a16:creationId xmlns:a16="http://schemas.microsoft.com/office/drawing/2014/main" xmlns="" id="{7A772D28-F484-5952-941C-A935897A724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E8704FC7-CE12-8DAA-D1E6-D69C4E93DE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9979604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230E0D-D79B-EF8C-31A0-6103E6AA05E3}"/>
              </a:ext>
            </a:extLst>
          </p:cNvPr>
          <p:cNvSpPr>
            <a:spLocks noGrp="1"/>
          </p:cNvSpPr>
          <p:nvPr>
            <p:ph type="title"/>
          </p:nvPr>
        </p:nvSpPr>
        <p:spPr/>
        <p:txBody>
          <a:bodyPr/>
          <a:lstStyle/>
          <a:p>
            <a:pPr algn="ctr"/>
            <a:r>
              <a:rPr kumimoji="0" lang="fa-IR" sz="4000" b="0" i="0" u="none" strike="noStrike" kern="1200" cap="all" spc="0" normalizeH="0" baseline="0" noProof="0" dirty="0">
                <a:ln>
                  <a:noFill/>
                </a:ln>
                <a:solidFill>
                  <a:srgbClr val="2C2C2C"/>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B Titr" panose="00000700000000000000" pitchFamily="2" charset="-78"/>
              </a:rPr>
              <a:t>روش‌های ایجاد استفراغ (</a:t>
            </a:r>
            <a:r>
              <a:rPr kumimoji="0" lang="ar-SA" sz="4000" b="0" i="0" u="none" strike="noStrike" kern="1200" cap="all" spc="0" normalizeH="0" baseline="0" noProof="0" dirty="0">
                <a:ln>
                  <a:noFill/>
                </a:ln>
                <a:solidFill>
                  <a:srgbClr val="2C2C2C"/>
                </a:solidFill>
                <a:effectLst>
                  <a:outerShdw blurRad="38100" dist="38100" dir="2700000" algn="tl">
                    <a:srgbClr val="000000">
                      <a:alpha val="43137"/>
                    </a:srgbClr>
                  </a:outerShdw>
                </a:effectLst>
                <a:uLnTx/>
                <a:uFillTx/>
                <a:latin typeface="time new romans"/>
                <a:ea typeface="time new romans"/>
                <a:cs typeface="B Titr" panose="00000700000000000000" pitchFamily="2" charset="-78"/>
              </a:rPr>
              <a:t>پاکسازی مواد زائد و سموم</a:t>
            </a:r>
            <a:r>
              <a:rPr kumimoji="0" lang="fa-IR" sz="4000" b="0" i="0" u="none" strike="noStrike" kern="1200" cap="all" spc="0" normalizeH="0" baseline="0" noProof="0" dirty="0">
                <a:ln>
                  <a:noFill/>
                </a:ln>
                <a:solidFill>
                  <a:srgbClr val="2C2C2C"/>
                </a:solidFill>
                <a:effectLst>
                  <a:outerShdw blurRad="38100" dist="38100" dir="2700000" algn="tl">
                    <a:srgbClr val="000000">
                      <a:alpha val="43137"/>
                    </a:srgbClr>
                  </a:outerShdw>
                </a:effectLst>
                <a:uLnTx/>
                <a:uFillTx/>
                <a:latin typeface="time new romans"/>
                <a:ea typeface="time new romans"/>
                <a:cs typeface="B Titr" panose="00000700000000000000" pitchFamily="2" charset="-78"/>
              </a:rPr>
              <a:t>)</a:t>
            </a:r>
            <a:endParaRPr lang="en-US" dirty="0"/>
          </a:p>
        </p:txBody>
      </p:sp>
      <p:sp>
        <p:nvSpPr>
          <p:cNvPr id="3" name="Content Placeholder 2">
            <a:extLst>
              <a:ext uri="{FF2B5EF4-FFF2-40B4-BE49-F238E27FC236}">
                <a16:creationId xmlns:a16="http://schemas.microsoft.com/office/drawing/2014/main" xmlns="" id="{58EEE240-B364-783E-C92B-FC899A31223C}"/>
              </a:ext>
            </a:extLst>
          </p:cNvPr>
          <p:cNvSpPr>
            <a:spLocks noGrp="1"/>
          </p:cNvSpPr>
          <p:nvPr>
            <p:ph idx="1"/>
          </p:nvPr>
        </p:nvSpPr>
        <p:spPr>
          <a:xfrm>
            <a:off x="0" y="2011680"/>
            <a:ext cx="11476383" cy="4206240"/>
          </a:xfrm>
        </p:spPr>
        <p:txBody>
          <a:bodyPr/>
          <a:lstStyle/>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5. </a:t>
            </a:r>
            <a:r>
              <a:rPr kumimoji="0" lang="fa-IR" sz="2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حقنه</a:t>
            </a:r>
            <a:r>
              <a:rPr kumimoji="0" lang="fa-IR"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یا تنقیه </a:t>
            </a:r>
            <a:r>
              <a:rPr kumimoji="0" lang="fa-IR" sz="20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Arial" panose="020B0604020202020204" pitchFamily="34" charset="0"/>
              </a:rPr>
              <a:t>Enema</a:t>
            </a:r>
            <a:r>
              <a:rPr kumimoji="0" lang="fa-IR" sz="20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اگر لازم باشد روده بزرگ از طریق مقعد مورد شستشو قرار گیرد یا داروی خاصی وارد روده شود این روش به‌کار می‌رود.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حقنه</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در دفع مواد اضافی چسبنده یا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تجمع‌یافته</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در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روده‌ها</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کاربرد دارد. در مطالعات جدید نیز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حقنه</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در درمان بیماری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التهابی</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ناحیه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رکتوم</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و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سیگموئید</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و همچنین تجمع و </a:t>
            </a:r>
            <a:r>
              <a:rPr kumimoji="0" lang="fa-IR"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سخت‌شدگی</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مدفوع </a:t>
            </a:r>
            <a:r>
              <a:rPr kumimoji="0" lang="fa-IR" sz="2000" b="0" i="0" u="none" strike="noStrike" kern="1200" cap="none" spc="0" normalizeH="0" baseline="0" noProof="0" dirty="0">
                <a:ln>
                  <a:noFill/>
                </a:ln>
                <a:solidFill>
                  <a:srgbClr val="000000"/>
                </a:solidFill>
                <a:effectLst/>
                <a:uLnTx/>
                <a:uFillTx/>
                <a:latin typeface="Corbel" panose="020B0503020204020204"/>
                <a:ea typeface="Cambria" panose="02040503050406030204" pitchFamily="18" charset="0"/>
                <a:cs typeface="Times New Roman" panose="02020603050405020304" pitchFamily="18" charset="0"/>
              </a:rPr>
              <a:t>(</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mn-cs"/>
              </a:rPr>
              <a:t>Fecal Impaction</a:t>
            </a:r>
            <a:r>
              <a:rPr kumimoji="0" lang="fa-IR" sz="2000" b="0" i="0" u="none" strike="noStrike" kern="1200" cap="none" spc="0" normalizeH="0" baseline="0" noProof="0" dirty="0">
                <a:ln>
                  <a:noFill/>
                </a:ln>
                <a:solidFill>
                  <a:srgbClr val="000000"/>
                </a:solidFill>
                <a:effectLst/>
                <a:uLnTx/>
                <a:uFillTx/>
                <a:latin typeface="Corbel" panose="020B0503020204020204"/>
                <a:ea typeface="Cambria" panose="02040503050406030204" pitchFamily="18" charset="0"/>
                <a:cs typeface="Times New Roman" panose="02020603050405020304" pitchFamily="18" charset="0"/>
              </a:rPr>
              <a:t>)</a:t>
            </a:r>
            <a:r>
              <a:rPr kumimoji="0" lang="fa-IR"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Nazanin" panose="00000400000000000000" pitchFamily="2" charset="-78"/>
              </a:rPr>
              <a:t> اثرات درمانی قابل قبولی دارد</a:t>
            </a:r>
            <a:endParaRPr kumimoji="0" lang="en-US" sz="2200" b="0" i="0" u="none" strike="noStrike" kern="1200" cap="none" spc="0" normalizeH="0" baseline="0" noProof="0" dirty="0">
              <a:ln>
                <a:noFill/>
              </a:ln>
              <a:solidFill>
                <a:srgbClr val="FFFFFF"/>
              </a:solidFill>
              <a:effectLst/>
              <a:uLnTx/>
              <a:uFillTx/>
              <a:latin typeface="Corbel" panose="020B0503020204020204"/>
              <a:ea typeface="+mn-ea"/>
              <a:cs typeface="+mn-cs"/>
            </a:endParaRPr>
          </a:p>
          <a:p>
            <a:endParaRPr lang="en-US" dirty="0"/>
          </a:p>
        </p:txBody>
      </p:sp>
      <p:sp>
        <p:nvSpPr>
          <p:cNvPr id="4" name="Slide Number Placeholder 3">
            <a:extLst>
              <a:ext uri="{FF2B5EF4-FFF2-40B4-BE49-F238E27FC236}">
                <a16:creationId xmlns:a16="http://schemas.microsoft.com/office/drawing/2014/main" xmlns="" id="{542148A9-7354-0562-26A0-76A433EBA14C}"/>
              </a:ext>
            </a:extLst>
          </p:cNvPr>
          <p:cNvSpPr>
            <a:spLocks noGrp="1"/>
          </p:cNvSpPr>
          <p:nvPr>
            <p:ph type="sldNum" sz="quarter" idx="12"/>
          </p:nvPr>
        </p:nvSpPr>
        <p:spPr/>
        <p:txBody>
          <a:bodyPr/>
          <a:lstStyle/>
          <a:p>
            <a:fld id="{294A09A9-5501-47C1-A89A-A340965A2BE2}" type="slidenum">
              <a:rPr lang="en-US" smtClean="0"/>
              <a:pPr/>
              <a:t>223</a:t>
            </a:fld>
            <a:endParaRPr lang="en-US" dirty="0"/>
          </a:p>
        </p:txBody>
      </p:sp>
      <p:pic>
        <p:nvPicPr>
          <p:cNvPr id="5" name="Picture 4">
            <a:extLst>
              <a:ext uri="{FF2B5EF4-FFF2-40B4-BE49-F238E27FC236}">
                <a16:creationId xmlns:a16="http://schemas.microsoft.com/office/drawing/2014/main" xmlns="" id="{CACAB09C-C402-FBFE-1202-D71DC1FC4E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27182480-208F-EAF9-4653-AE2C2E2B600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52731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173AB-7E15-A13D-0743-A716B129417C}"/>
              </a:ext>
            </a:extLst>
          </p:cNvPr>
          <p:cNvSpPr>
            <a:spLocks noGrp="1"/>
          </p:cNvSpPr>
          <p:nvPr>
            <p:ph type="title"/>
          </p:nvPr>
        </p:nvSpPr>
        <p:spPr>
          <a:xfrm>
            <a:off x="768626" y="284176"/>
            <a:ext cx="9784080" cy="1508760"/>
          </a:xfrm>
        </p:spPr>
        <p:txBody>
          <a:bodyPr/>
          <a:lstStyle/>
          <a:p>
            <a:pPr algn="ctr" rtl="1"/>
            <a:r>
              <a:rPr kumimoji="0" lang="fa-IR" sz="4000" b="0"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B Titr" panose="00000700000000000000" pitchFamily="2" charset="-78"/>
              </a:rPr>
              <a:t>روش‌های ایجاد استفراغ (</a:t>
            </a:r>
            <a:r>
              <a:rPr kumimoji="0" lang="ar-SA" sz="4000" b="0"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time new romans"/>
                <a:ea typeface="time new romans"/>
                <a:cs typeface="B Titr" panose="00000700000000000000" pitchFamily="2" charset="-78"/>
              </a:rPr>
              <a:t>پاکسازی مواد زائد و سموم</a:t>
            </a:r>
            <a:r>
              <a:rPr kumimoji="0" lang="fa-IR" sz="4000" b="0" i="0" u="none" strike="noStrike" kern="1200" cap="all" spc="0" normalizeH="0" baseline="0" noProof="0" dirty="0">
                <a:ln>
                  <a:noFill/>
                </a:ln>
                <a:solidFill>
                  <a:schemeClr val="bg1"/>
                </a:solidFill>
                <a:effectLst>
                  <a:outerShdw blurRad="38100" dist="38100" dir="2700000" algn="tl">
                    <a:srgbClr val="000000">
                      <a:alpha val="43137"/>
                    </a:srgbClr>
                  </a:outerShdw>
                </a:effectLst>
                <a:uLnTx/>
                <a:uFillTx/>
                <a:latin typeface="time new romans"/>
                <a:ea typeface="time new romans"/>
                <a:cs typeface="B Titr" panose="00000700000000000000" pitchFamily="2" charset="-78"/>
              </a:rPr>
              <a:t>)</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7BA1107-3FB3-0EC5-1967-3F4E76E1FA16}"/>
              </a:ext>
            </a:extLst>
          </p:cNvPr>
          <p:cNvSpPr>
            <a:spLocks noGrp="1"/>
          </p:cNvSpPr>
          <p:nvPr>
            <p:ph idx="1"/>
          </p:nvPr>
        </p:nvSpPr>
        <p:spPr>
          <a:xfrm>
            <a:off x="0" y="1792936"/>
            <a:ext cx="11423374" cy="4206240"/>
          </a:xfrm>
        </p:spPr>
        <p:txBody>
          <a:bodyPr>
            <a:normAutofit/>
          </a:bodyPr>
          <a:lstStyle/>
          <a:p>
            <a:pPr marL="0" indent="0" algn="r" rtl="1">
              <a:lnSpc>
                <a:spcPct val="107000"/>
              </a:lnSpc>
              <a:spcBef>
                <a:spcPts val="0"/>
              </a:spcBef>
              <a:spcAft>
                <a:spcPts val="0"/>
              </a:spcAft>
              <a:buNone/>
            </a:pPr>
            <a:r>
              <a:rPr lang="fa-IR" sz="2400" b="1" dirty="0">
                <a:solidFill>
                  <a:schemeClr val="bg1"/>
                </a:solidFill>
                <a:effectLst/>
                <a:latin typeface="Cambria" panose="02040503050406030204" pitchFamily="18" charset="0"/>
                <a:ea typeface="Cambria" panose="02040503050406030204" pitchFamily="18" charset="0"/>
                <a:cs typeface="B Nazanin" panose="00000400000000000000" pitchFamily="2" charset="-78"/>
              </a:rPr>
              <a:t>6. فصد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07000"/>
              </a:lnSpc>
              <a:spcBef>
                <a:spcPts val="0"/>
              </a:spcBef>
              <a:spcAft>
                <a:spcPts val="0"/>
              </a:spcAft>
              <a:buNone/>
            </a:pPr>
            <a:r>
              <a:rPr lang="ar-SA"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فصد در مقالات</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a:t>
            </a: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Phlebotomy</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یا </a:t>
            </a: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Blood</a:t>
            </a:r>
            <a:r>
              <a:rPr lang="en-US"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a:t>
            </a:r>
            <a:r>
              <a:rPr lang="en-US" sz="20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letting</a:t>
            </a:r>
            <a:r>
              <a:rPr lang="en-US" sz="2400" dirty="0">
                <a:solidFill>
                  <a:schemeClr val="bg1"/>
                </a:solidFill>
                <a:effectLst/>
                <a:latin typeface="B Nazanin" panose="00000400000000000000" pitchFamily="2" charset="-78"/>
                <a:ea typeface="Calibri" panose="020F0502020204030204" pitchFamily="34" charset="0"/>
                <a:cs typeface="Arial" panose="020B0604020202020204" pitchFamily="34" charset="0"/>
              </a:rPr>
              <a:t> </a:t>
            </a:r>
            <a:r>
              <a:rPr lang="fa-IR" sz="2400" dirty="0">
                <a:solidFill>
                  <a:schemeClr val="bg1"/>
                </a:solidFill>
                <a:effectLst/>
                <a:latin typeface="B Nazanin" panose="00000400000000000000" pitchFamily="2" charset="-78"/>
                <a:ea typeface="Calibri" panose="020F0502020204030204" pitchFamily="34" charset="0"/>
                <a:cs typeface="Arial" panose="020B0604020202020204" pitchFamily="34" charset="0"/>
              </a:rPr>
              <a:t>)</a:t>
            </a:r>
          </a:p>
          <a:p>
            <a:pPr marL="0" marR="0" lvl="0" indent="0" algn="just" rtl="1">
              <a:lnSpc>
                <a:spcPct val="107000"/>
              </a:lnSpc>
              <a:spcBef>
                <a:spcPts val="0"/>
              </a:spcBef>
              <a:spcAft>
                <a:spcPts val="0"/>
              </a:spcAft>
              <a:buNone/>
            </a:pPr>
            <a:r>
              <a:rPr lang="fa-IR" sz="2400" dirty="0" err="1">
                <a:solidFill>
                  <a:schemeClr val="bg1"/>
                </a:solidFill>
                <a:effectLst/>
                <a:latin typeface="B Nazanin" panose="00000400000000000000" pitchFamily="2" charset="-78"/>
                <a:ea typeface="Calibri" panose="020F0502020204030204" pitchFamily="34" charset="0"/>
                <a:cs typeface="B Nazanin" panose="00000400000000000000" pitchFamily="2" charset="-78"/>
              </a:rPr>
              <a:t>فرایندی</a:t>
            </a:r>
            <a:r>
              <a:rPr lang="fa-IR" sz="2400" dirty="0">
                <a:solidFill>
                  <a:schemeClr val="bg1"/>
                </a:solidFill>
                <a:effectLst/>
                <a:latin typeface="B Nazanin" panose="00000400000000000000" pitchFamily="2" charset="-78"/>
                <a:ea typeface="Calibri" panose="020F0502020204030204" pitchFamily="34" charset="0"/>
                <a:cs typeface="B Nazanin" panose="00000400000000000000" pitchFamily="2" charset="-78"/>
              </a:rPr>
              <a:t> است که در آن ورید بریده </a:t>
            </a:r>
            <a:r>
              <a:rPr lang="fa-IR" sz="2400" dirty="0" err="1">
                <a:solidFill>
                  <a:schemeClr val="bg1"/>
                </a:solidFill>
                <a:effectLst/>
                <a:latin typeface="B Nazanin" panose="00000400000000000000" pitchFamily="2" charset="-78"/>
                <a:ea typeface="Calibri" panose="020F0502020204030204" pitchFamily="34" charset="0"/>
                <a:cs typeface="B Nazanin" panose="00000400000000000000" pitchFamily="2" charset="-78"/>
              </a:rPr>
              <a:t>می‌شود</a:t>
            </a:r>
            <a:r>
              <a:rPr lang="fa-IR" sz="2400" dirty="0">
                <a:solidFill>
                  <a:schemeClr val="bg1"/>
                </a:solidFill>
                <a:effectLst/>
                <a:latin typeface="B Nazanin" panose="00000400000000000000" pitchFamily="2" charset="-78"/>
                <a:ea typeface="Calibri" panose="020F0502020204030204" pitchFamily="34" charset="0"/>
                <a:cs typeface="B Nazanin" panose="00000400000000000000" pitchFamily="2" charset="-78"/>
              </a:rPr>
              <a:t> تا به دنبال خونریزی </a:t>
            </a:r>
            <a:r>
              <a:rPr lang="fa-IR" sz="2400" dirty="0" err="1">
                <a:solidFill>
                  <a:schemeClr val="bg1"/>
                </a:solidFill>
                <a:effectLst/>
                <a:latin typeface="B Nazanin" panose="00000400000000000000" pitchFamily="2" charset="-78"/>
                <a:ea typeface="Calibri" panose="020F0502020204030204" pitchFamily="34" charset="0"/>
                <a:cs typeface="B Nazanin" panose="00000400000000000000" pitchFamily="2" charset="-78"/>
              </a:rPr>
              <a:t>ایجادشده</a:t>
            </a:r>
            <a:r>
              <a:rPr lang="fa-IR" sz="2400" dirty="0">
                <a:solidFill>
                  <a:schemeClr val="bg1"/>
                </a:solidFill>
                <a:effectLst/>
                <a:latin typeface="B Nazanin" panose="00000400000000000000" pitchFamily="2" charset="-78"/>
                <a:ea typeface="Calibri" panose="020F0502020204030204" pitchFamily="34" charset="0"/>
                <a:cs typeface="B Nazanin" panose="00000400000000000000" pitchFamily="2" charset="-78"/>
              </a:rPr>
              <a:t>، حجم خون کم شده یا مواد موجود در خون مانند </a:t>
            </a:r>
            <a:r>
              <a:rPr lang="fa-IR" sz="2400" dirty="0" err="1">
                <a:solidFill>
                  <a:schemeClr val="bg1"/>
                </a:solidFill>
                <a:effectLst/>
                <a:latin typeface="B Nazanin" panose="00000400000000000000" pitchFamily="2" charset="-78"/>
                <a:ea typeface="Calibri" panose="020F0502020204030204" pitchFamily="34" charset="0"/>
                <a:cs typeface="B Nazanin" panose="00000400000000000000" pitchFamily="2" charset="-78"/>
              </a:rPr>
              <a:t>گلبول‌های</a:t>
            </a:r>
            <a:r>
              <a:rPr lang="fa-IR" sz="2400" dirty="0">
                <a:solidFill>
                  <a:schemeClr val="bg1"/>
                </a:solidFill>
                <a:effectLst/>
                <a:latin typeface="B Nazanin" panose="00000400000000000000" pitchFamily="2" charset="-78"/>
                <a:ea typeface="Calibri" panose="020F0502020204030204" pitchFamily="34" charset="0"/>
                <a:cs typeface="B Nazanin" panose="00000400000000000000" pitchFamily="2" charset="-78"/>
              </a:rPr>
              <a:t> قرمز یا آهن اضافی خارج شود که این با فصد طب ایرانی مطابقت دارد</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فلبوتومی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در اکثر مطالعات انجام شده برای درمان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بیماری‌های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خونی از جمله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هموکروماتوز</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یا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پلی‌سیتمی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استفاده شده است</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تأثیر مثبت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فلبوتومی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بر کاهش قند خون در بیماران دیابتی و نیز تنظیم پروفایل چربی در بیماران دچار چربی خون بالا و کاهش فشار خون در بیماران دچار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پرفشاری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خون نشان داده شده است. </a:t>
            </a:r>
            <a:endParaRPr lang="en-US" dirty="0">
              <a:solidFill>
                <a:schemeClr val="bg1"/>
              </a:solidFill>
              <a:cs typeface="B Nazanin" panose="00000400000000000000" pitchFamily="2" charset="-78"/>
            </a:endParaRPr>
          </a:p>
        </p:txBody>
      </p:sp>
      <p:sp>
        <p:nvSpPr>
          <p:cNvPr id="4" name="Slide Number Placeholder 3">
            <a:extLst>
              <a:ext uri="{FF2B5EF4-FFF2-40B4-BE49-F238E27FC236}">
                <a16:creationId xmlns:a16="http://schemas.microsoft.com/office/drawing/2014/main" xmlns="" id="{3E1D4562-B65B-A6C2-3FE6-8F7E138591A1}"/>
              </a:ext>
            </a:extLst>
          </p:cNvPr>
          <p:cNvSpPr>
            <a:spLocks noGrp="1"/>
          </p:cNvSpPr>
          <p:nvPr>
            <p:ph type="sldNum" sz="quarter" idx="12"/>
          </p:nvPr>
        </p:nvSpPr>
        <p:spPr/>
        <p:txBody>
          <a:bodyPr/>
          <a:lstStyle/>
          <a:p>
            <a:fld id="{294A09A9-5501-47C1-A89A-A340965A2BE2}" type="slidenum">
              <a:rPr lang="en-US" smtClean="0"/>
              <a:pPr/>
              <a:t>224</a:t>
            </a:fld>
            <a:endParaRPr lang="en-US" dirty="0"/>
          </a:p>
        </p:txBody>
      </p:sp>
      <p:pic>
        <p:nvPicPr>
          <p:cNvPr id="5" name="Picture 4">
            <a:extLst>
              <a:ext uri="{FF2B5EF4-FFF2-40B4-BE49-F238E27FC236}">
                <a16:creationId xmlns:a16="http://schemas.microsoft.com/office/drawing/2014/main" xmlns="" id="{BD0E9691-8389-3450-4B59-7B17A301A2C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E3C8DFA3-C0C9-6C70-74F7-873D071A2A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17862779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857EE-0EC8-FA12-EDE2-281FFFA32E9E}"/>
              </a:ext>
            </a:extLst>
          </p:cNvPr>
          <p:cNvSpPr>
            <a:spLocks noGrp="1"/>
          </p:cNvSpPr>
          <p:nvPr>
            <p:ph type="title"/>
          </p:nvPr>
        </p:nvSpPr>
        <p:spPr/>
        <p:txBody>
          <a:bodyPr>
            <a:normAutofit/>
          </a:bodyPr>
          <a:lstStyle/>
          <a:p>
            <a:pPr marL="0" marR="0" lvl="0" indent="0" algn="ctr" defTabSz="914400" rtl="1" eaLnBrk="1" fontAlgn="auto" latinLnBrk="0" hangingPunct="1">
              <a:lnSpc>
                <a:spcPct val="107000"/>
              </a:lnSpc>
              <a:spcBef>
                <a:spcPts val="0"/>
              </a:spcBef>
              <a:spcAft>
                <a:spcPts val="0"/>
              </a:spcAft>
              <a:tabLst/>
              <a:defRPr/>
            </a:pPr>
            <a:r>
              <a:rPr kumimoji="0" lang="ar-SA"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فصد در طب ایرانی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EDA48607-4FBB-AA7D-FD86-9D1C3A2E19FF}"/>
              </a:ext>
            </a:extLst>
          </p:cNvPr>
          <p:cNvSpPr>
            <a:spLocks noGrp="1"/>
          </p:cNvSpPr>
          <p:nvPr>
            <p:ph idx="1"/>
          </p:nvPr>
        </p:nvSpPr>
        <p:spPr>
          <a:xfrm>
            <a:off x="106016" y="2011680"/>
            <a:ext cx="11595653" cy="4206240"/>
          </a:xfrm>
        </p:spPr>
        <p:txBody>
          <a:bodyPr/>
          <a:lstStyle/>
          <a:p>
            <a:pPr marL="0" marR="0" indent="0" algn="r" rtl="1">
              <a:lnSpc>
                <a:spcPct val="107000"/>
              </a:lnSpc>
              <a:spcBef>
                <a:spcPts val="0"/>
              </a:spcBef>
              <a:spcAft>
                <a:spcPts val="0"/>
              </a:spcAft>
              <a:buNone/>
            </a:pP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اندیکاسیون انجام فصد در طب ایرانی را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می‌توان</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به دو دسته کلی اندیکاسیون </a:t>
            </a:r>
            <a:r>
              <a:rPr lang="fa-IR" sz="2400"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مطلق</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و نسبی تقسیم کرد.</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r>
              <a:rPr lang="fa-IR" sz="24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اندیکاسیون­های</a:t>
            </a: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4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مطلق</a:t>
            </a: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فصد :</a:t>
            </a:r>
            <a:endPar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538480" algn="l"/>
              </a:tabLst>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کسانی که دچار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بیماری‌های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دموی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(ناشی از افزایش غیرطبیعی کمی یا تغییر کیفی خون)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شده‌اند</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538480" algn="l"/>
              </a:tabLst>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کسانی که دچار تروما و یا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ضربه‌های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شدید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شده‌اند</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(برای پیشگیری از ایجاد تورم یا خونریزی و ...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xmlns="" id="{4C34A422-0DD8-33D7-F625-47DCD828655E}"/>
              </a:ext>
            </a:extLst>
          </p:cNvPr>
          <p:cNvSpPr>
            <a:spLocks noGrp="1"/>
          </p:cNvSpPr>
          <p:nvPr>
            <p:ph type="sldNum" sz="quarter" idx="12"/>
          </p:nvPr>
        </p:nvSpPr>
        <p:spPr/>
        <p:txBody>
          <a:bodyPr/>
          <a:lstStyle/>
          <a:p>
            <a:fld id="{294A09A9-5501-47C1-A89A-A340965A2BE2}" type="slidenum">
              <a:rPr lang="en-US" smtClean="0"/>
              <a:pPr/>
              <a:t>225</a:t>
            </a:fld>
            <a:endParaRPr lang="en-US" dirty="0"/>
          </a:p>
        </p:txBody>
      </p:sp>
      <p:pic>
        <p:nvPicPr>
          <p:cNvPr id="5" name="Picture 4">
            <a:extLst>
              <a:ext uri="{FF2B5EF4-FFF2-40B4-BE49-F238E27FC236}">
                <a16:creationId xmlns:a16="http://schemas.microsoft.com/office/drawing/2014/main" xmlns="" id="{BAA138F9-F610-36C0-4025-42437AECAFB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60029D3-C74F-84E3-086A-EAB366AEB9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5854967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4C736-30EE-F5A5-613F-A412C0586A68}"/>
              </a:ext>
            </a:extLst>
          </p:cNvPr>
          <p:cNvSpPr>
            <a:spLocks noGrp="1"/>
          </p:cNvSpPr>
          <p:nvPr>
            <p:ph type="title"/>
          </p:nvPr>
        </p:nvSpPr>
        <p:spPr/>
        <p:txBody>
          <a:bodyPr/>
          <a:lstStyle/>
          <a:p>
            <a:pPr algn="ctr" rtl="1"/>
            <a:r>
              <a:rPr kumimoji="0" lang="ar-SA" sz="4000" b="1"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فصد در طب ایرانی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17B7BF91-7635-C8B7-099F-897780F3DC44}"/>
              </a:ext>
            </a:extLst>
          </p:cNvPr>
          <p:cNvSpPr>
            <a:spLocks noGrp="1"/>
          </p:cNvSpPr>
          <p:nvPr>
            <p:ph idx="1"/>
          </p:nvPr>
        </p:nvSpPr>
        <p:spPr>
          <a:xfrm>
            <a:off x="0" y="1792936"/>
            <a:ext cx="11476383" cy="4206240"/>
          </a:xfrm>
        </p:spPr>
        <p:txBody>
          <a:bodyPr/>
          <a:lstStyle/>
          <a:p>
            <a:pPr marL="0" marR="0" indent="0" algn="r" rtl="1">
              <a:lnSpc>
                <a:spcPct val="107000"/>
              </a:lnSpc>
              <a:spcBef>
                <a:spcPts val="0"/>
              </a:spcBef>
              <a:spcAft>
                <a:spcPts val="0"/>
              </a:spcAft>
              <a:buNone/>
            </a:pP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برخی از </a:t>
            </a:r>
            <a:r>
              <a:rPr lang="fa-IR" sz="24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کنتراندیکاسیون‌های</a:t>
            </a: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فصد:</a:t>
            </a:r>
            <a:endPar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بیماری‌های ناشی از سوءمزاج سرد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هوای خیلی سرد و خیلی گرم</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سن کمتر از چهارده سال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در سنین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کهن‌سالی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خانم‌های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باردار و یا دوره قاعدگی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در سایر موارد مانند مستی، قی، اسهال،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بی‌خوابی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و خستگی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بیش‌ازحد</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نیز نباید فصد کرد.</a:t>
            </a:r>
            <a:r>
              <a:rPr lang="fa-IR" sz="2400" dirty="0">
                <a:solidFill>
                  <a:schemeClr val="bg1"/>
                </a:solidFill>
                <a:effectLst/>
                <a:latin typeface="Calibri" panose="020F0502020204030204" pitchFamily="34" charset="0"/>
                <a:ea typeface="Calibri" panose="020F0502020204030204" pitchFamily="34" charset="0"/>
                <a:cs typeface="Microsoft Uighur" panose="02000000000000000000" pitchFamily="2" charset="-78"/>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0"/>
              </a:spcAft>
              <a:tabLst>
                <a:tab pos="228600" algn="l"/>
                <a:tab pos="538480" algn="l"/>
                <a:tab pos="628650" algn="l"/>
              </a:tabLst>
            </a:pP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دربیماری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که دچار ضعف قوای شدید به هر دلیلی باشد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نمی‌توان</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فصد یا سایر روش‌های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خون‌گیری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را انجام داد.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solidFill>
                <a:schemeClr val="bg1"/>
              </a:solidFill>
            </a:endParaRPr>
          </a:p>
        </p:txBody>
      </p:sp>
      <p:sp>
        <p:nvSpPr>
          <p:cNvPr id="4" name="Slide Number Placeholder 3">
            <a:extLst>
              <a:ext uri="{FF2B5EF4-FFF2-40B4-BE49-F238E27FC236}">
                <a16:creationId xmlns:a16="http://schemas.microsoft.com/office/drawing/2014/main" xmlns="" id="{E57F4A7F-A446-0541-89D3-82CAF9F22784}"/>
              </a:ext>
            </a:extLst>
          </p:cNvPr>
          <p:cNvSpPr>
            <a:spLocks noGrp="1"/>
          </p:cNvSpPr>
          <p:nvPr>
            <p:ph type="sldNum" sz="quarter" idx="12"/>
          </p:nvPr>
        </p:nvSpPr>
        <p:spPr/>
        <p:txBody>
          <a:bodyPr/>
          <a:lstStyle/>
          <a:p>
            <a:fld id="{294A09A9-5501-47C1-A89A-A340965A2BE2}" type="slidenum">
              <a:rPr lang="en-US" smtClean="0"/>
              <a:pPr/>
              <a:t>226</a:t>
            </a:fld>
            <a:endParaRPr lang="en-US" dirty="0"/>
          </a:p>
        </p:txBody>
      </p:sp>
      <p:pic>
        <p:nvPicPr>
          <p:cNvPr id="5" name="Picture 4">
            <a:extLst>
              <a:ext uri="{FF2B5EF4-FFF2-40B4-BE49-F238E27FC236}">
                <a16:creationId xmlns:a16="http://schemas.microsoft.com/office/drawing/2014/main" xmlns="" id="{4C509A40-6C8C-B3DC-A4A7-DE28185CB0A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CBB6F3F-FB8F-E66F-997A-04A1031998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7867636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37921-6638-EAD9-A052-1027D1761DA1}"/>
              </a:ext>
            </a:extLst>
          </p:cNvPr>
          <p:cNvSpPr>
            <a:spLocks noGrp="1"/>
          </p:cNvSpPr>
          <p:nvPr>
            <p:ph type="title"/>
          </p:nvPr>
        </p:nvSpPr>
        <p:spPr/>
        <p:txBody>
          <a:bodyPr/>
          <a:lstStyle/>
          <a:p>
            <a:pPr algn="ctr" rtl="1"/>
            <a:r>
              <a:rPr lang="fa-IR" sz="40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حجامت و </a:t>
            </a:r>
            <a:r>
              <a:rPr lang="fa-IR" sz="4000" b="1" dirty="0" err="1">
                <a:solidFill>
                  <a:srgbClr val="000000"/>
                </a:solidFill>
                <a:effectLst/>
                <a:latin typeface="Cambria" panose="02040503050406030204" pitchFamily="18" charset="0"/>
                <a:ea typeface="Cambria" panose="02040503050406030204" pitchFamily="18" charset="0"/>
                <a:cs typeface="B Titr" panose="00000700000000000000" pitchFamily="2" charset="-78"/>
              </a:rPr>
              <a:t>بادکش</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39EBE818-3A2F-C3DA-4D10-EDE7B41F0D7A}"/>
              </a:ext>
            </a:extLst>
          </p:cNvPr>
          <p:cNvSpPr>
            <a:spLocks noGrp="1"/>
          </p:cNvSpPr>
          <p:nvPr>
            <p:ph idx="1"/>
          </p:nvPr>
        </p:nvSpPr>
        <p:spPr>
          <a:xfrm>
            <a:off x="0" y="1905663"/>
            <a:ext cx="11790721" cy="4206240"/>
          </a:xfrm>
        </p:spPr>
        <p:txBody>
          <a:bodyPr>
            <a:normAutofit/>
          </a:bodyPr>
          <a:lstStyle/>
          <a:p>
            <a:pPr marL="0" marR="0" indent="0" algn="just" rtl="1">
              <a:lnSpc>
                <a:spcPct val="107000"/>
              </a:lnSpc>
              <a:spcBef>
                <a:spcPts val="0"/>
              </a:spcBef>
              <a:spcAft>
                <a:spcPts val="0"/>
              </a:spcAft>
              <a:buNone/>
            </a:pPr>
            <a:r>
              <a:rPr lang="fa-IR" sz="2400" dirty="0">
                <a:effectLst/>
                <a:latin typeface="Calibri" panose="020F0502020204030204" pitchFamily="34" charset="0"/>
                <a:ea typeface="Calibri" panose="020F0502020204030204" pitchFamily="34" charset="0"/>
                <a:cs typeface="B Nazanin" panose="00000400000000000000" pitchFamily="2" charset="-78"/>
              </a:rPr>
              <a:t>حجامت همراه با </a:t>
            </a:r>
            <a:r>
              <a:rPr lang="fa-IR" sz="2400" dirty="0" err="1">
                <a:effectLst/>
                <a:latin typeface="Calibri" panose="020F0502020204030204" pitchFamily="34" charset="0"/>
                <a:ea typeface="Calibri" panose="020F0502020204030204" pitchFamily="34" charset="0"/>
                <a:cs typeface="B Nazanin" panose="00000400000000000000" pitchFamily="2" charset="-78"/>
              </a:rPr>
              <a:t>خون‌گیری</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err="1">
                <a:effectLst/>
                <a:latin typeface="Calibri" panose="020F0502020204030204" pitchFamily="34" charset="0"/>
                <a:ea typeface="Calibri" panose="020F0502020204030204" pitchFamily="34" charset="0"/>
                <a:cs typeface="B Nazanin" panose="00000400000000000000" pitchFamily="2" charset="-78"/>
              </a:rPr>
              <a:t>حجامتِ</a:t>
            </a:r>
            <a:r>
              <a:rPr lang="fa-IR" sz="2400" dirty="0">
                <a:effectLst/>
                <a:latin typeface="Calibri" panose="020F0502020204030204" pitchFamily="34" charset="0"/>
                <a:ea typeface="Calibri" panose="020F0502020204030204" pitchFamily="34" charset="0"/>
                <a:cs typeface="B Nazanin" panose="00000400000000000000" pitchFamily="2" charset="-78"/>
              </a:rPr>
              <a:t> تر و به حجامت بدون </a:t>
            </a:r>
            <a:r>
              <a:rPr lang="fa-IR" sz="2400" dirty="0" err="1">
                <a:effectLst/>
                <a:latin typeface="Calibri" panose="020F0502020204030204" pitchFamily="34" charset="0"/>
                <a:ea typeface="Calibri" panose="020F0502020204030204" pitchFamily="34" charset="0"/>
                <a:cs typeface="B Nazanin" panose="00000400000000000000" pitchFamily="2" charset="-78"/>
              </a:rPr>
              <a:t>خون‌گیری</a:t>
            </a:r>
            <a:r>
              <a:rPr lang="fa-IR" sz="2400" dirty="0">
                <a:effectLst/>
                <a:latin typeface="Calibri" panose="020F0502020204030204" pitchFamily="34" charset="0"/>
                <a:ea typeface="Calibri" panose="020F0502020204030204" pitchFamily="34" charset="0"/>
                <a:cs typeface="B Nazanin" panose="00000400000000000000" pitchFamily="2" charset="-78"/>
              </a:rPr>
              <a:t>، حجامت خشک یا </a:t>
            </a:r>
            <a:r>
              <a:rPr lang="fa-IR" sz="2400" dirty="0" err="1">
                <a:effectLst/>
                <a:latin typeface="Calibri" panose="020F0502020204030204" pitchFamily="34" charset="0"/>
                <a:ea typeface="Calibri" panose="020F0502020204030204" pitchFamily="34" charset="0"/>
                <a:cs typeface="B Nazanin" panose="00000400000000000000" pitchFamily="2" charset="-78"/>
              </a:rPr>
              <a:t>بادکش</a:t>
            </a:r>
            <a:r>
              <a:rPr lang="fa-IR" sz="2400" dirty="0">
                <a:effectLst/>
                <a:latin typeface="Calibri" panose="020F0502020204030204" pitchFamily="34" charset="0"/>
                <a:ea typeface="Calibri" panose="020F0502020204030204" pitchFamily="34" charset="0"/>
                <a:cs typeface="B Nazanin" panose="00000400000000000000" pitchFamily="2" charset="-78"/>
              </a:rPr>
              <a:t> گفته </a:t>
            </a:r>
            <a:r>
              <a:rPr lang="fa-IR" sz="2400" dirty="0" err="1">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07000"/>
              </a:lnSpc>
              <a:spcBef>
                <a:spcPts val="0"/>
              </a:spcBef>
              <a:spcAft>
                <a:spcPts val="0"/>
              </a:spcAft>
              <a:buNone/>
            </a:pPr>
            <a:r>
              <a:rPr lang="fa-IR"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حجامت و </a:t>
            </a:r>
            <a:r>
              <a:rPr lang="fa-IR" sz="24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بادکش</a:t>
            </a:r>
            <a:r>
              <a:rPr lang="fa-IR"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در مقالات:</a:t>
            </a: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حجامت و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بادکش</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در درمان درد، برخی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بیماری‌های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قلبی ـ عروقی، سیستم ایمنی و متابولیک کاربرد دارند.</a:t>
            </a:r>
          </a:p>
          <a:p>
            <a:pPr marL="0" marR="0" indent="0" algn="just" rtl="1">
              <a:lnSpc>
                <a:spcPct val="107000"/>
              </a:lnSpc>
              <a:spcBef>
                <a:spcPts val="0"/>
              </a:spcBef>
              <a:spcAft>
                <a:spcPts val="0"/>
              </a:spcAft>
              <a:buNone/>
            </a:pPr>
            <a:endParaRPr lang="en-US"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بادکش</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در درمان بیماری­هایی مانند میگرن، کمردرد،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فیبرومیالژی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درد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شانه‌ها</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درد مزمن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غیراختصاصی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گردن، آنژین، آرتریت،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پرفشاری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خون،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ایسکمی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و التهاب میوکارد،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هرپس</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زوستر</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بیماری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بهجت</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آمنوره ثانویه، اضطراب، افسردگی، خستگی، سندرم متابولیک و آکنه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ولگاریس</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کاربرد دارد.</a:t>
            </a:r>
            <a:r>
              <a:rPr lang="en-US" sz="1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A84F3D75-7519-28E3-3E46-F465D41BDCAF}"/>
              </a:ext>
            </a:extLst>
          </p:cNvPr>
          <p:cNvSpPr>
            <a:spLocks noGrp="1"/>
          </p:cNvSpPr>
          <p:nvPr>
            <p:ph type="sldNum" sz="quarter" idx="12"/>
          </p:nvPr>
        </p:nvSpPr>
        <p:spPr/>
        <p:txBody>
          <a:bodyPr/>
          <a:lstStyle/>
          <a:p>
            <a:fld id="{294A09A9-5501-47C1-A89A-A340965A2BE2}" type="slidenum">
              <a:rPr lang="en-US" smtClean="0"/>
              <a:pPr/>
              <a:t>227</a:t>
            </a:fld>
            <a:endParaRPr lang="en-US" dirty="0"/>
          </a:p>
        </p:txBody>
      </p:sp>
      <p:pic>
        <p:nvPicPr>
          <p:cNvPr id="5" name="Picture 4">
            <a:extLst>
              <a:ext uri="{FF2B5EF4-FFF2-40B4-BE49-F238E27FC236}">
                <a16:creationId xmlns:a16="http://schemas.microsoft.com/office/drawing/2014/main" xmlns="" id="{0EAF0F1C-AA58-58D5-8D27-AFDA9562F66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D38776F-563D-3385-E479-912AFCF9B3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3787322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FC21D-8706-CBE4-DF88-EF45FD0AD907}"/>
              </a:ext>
            </a:extLst>
          </p:cNvPr>
          <p:cNvSpPr>
            <a:spLocks noGrp="1"/>
          </p:cNvSpPr>
          <p:nvPr>
            <p:ph type="title"/>
          </p:nvPr>
        </p:nvSpPr>
        <p:spPr/>
        <p:txBody>
          <a:bodyPr/>
          <a:lstStyle/>
          <a:p>
            <a:pPr algn="ctr"/>
            <a:r>
              <a:rPr kumimoji="0" lang="fa-IR" sz="4000" b="1" i="0" u="none" strike="noStrike" kern="1200" cap="all"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حجامت و </a:t>
            </a:r>
            <a:r>
              <a:rPr kumimoji="0" lang="fa-IR" sz="4000" b="1" i="0" u="none" strike="noStrike" kern="1200" cap="all"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بادکش</a:t>
            </a:r>
            <a:endParaRPr lang="en-US" dirty="0"/>
          </a:p>
        </p:txBody>
      </p:sp>
      <p:sp>
        <p:nvSpPr>
          <p:cNvPr id="3" name="Content Placeholder 2">
            <a:extLst>
              <a:ext uri="{FF2B5EF4-FFF2-40B4-BE49-F238E27FC236}">
                <a16:creationId xmlns:a16="http://schemas.microsoft.com/office/drawing/2014/main" xmlns="" id="{B65DCF49-8772-598B-09E6-5EBD352462C2}"/>
              </a:ext>
            </a:extLst>
          </p:cNvPr>
          <p:cNvSpPr>
            <a:spLocks noGrp="1"/>
          </p:cNvSpPr>
          <p:nvPr>
            <p:ph idx="1"/>
          </p:nvPr>
        </p:nvSpPr>
        <p:spPr>
          <a:xfrm>
            <a:off x="331304" y="2011680"/>
            <a:ext cx="10655695" cy="4206240"/>
          </a:xfrm>
        </p:spPr>
        <p:txBody>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 برخی از </a:t>
            </a:r>
            <a:r>
              <a:rPr kumimoji="0" lang="fa-IR" sz="2400" b="1" i="0" u="none" strike="noStrike" kern="1200" cap="none" spc="0" normalizeH="0" baseline="0" noProof="0" dirty="0" err="1">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مکانیسم‌های</a:t>
            </a: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 تأثیر حجامت و </a:t>
            </a:r>
            <a:r>
              <a:rPr kumimoji="0" lang="fa-IR" sz="2400" b="1" i="0" u="none" strike="noStrike" kern="1200" cap="none" spc="0" normalizeH="0" baseline="0" noProof="0" dirty="0" err="1">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بادکش</a:t>
            </a: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 : </a:t>
            </a:r>
            <a:endParaRPr kumimoji="0" lang="en-US"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18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400" b="1"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الف)</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با تغییر جریان خون محیطی، سیستم عصبی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اتونوم</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را تحریک و وضعیت بیوشیمیایی را تغییر می‌دهد.</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400" b="1"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ب)</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آستانه درد فشاری فوری را در برخی نقاط افزایش داده، ماده </a:t>
            </a: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Arial" panose="020B0604020202020204" pitchFamily="34" charset="0"/>
              </a:rPr>
              <a:t>P</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سرم را تنظیم کرده و التهاب را کاهش می‌دهد.</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400" b="1"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ج)</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در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فعال‌کردن</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سیستم کمپلمان و تنظیم ایمنی سلولی نقش دارد.</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400" b="1"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د)</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وضعیت بافت همبند را بهبود بخشیده و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چسبندگی‌ها</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را باز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می‌کند</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CAC37E65-F1FA-C6B7-7BB8-42403648937B}"/>
              </a:ext>
            </a:extLst>
          </p:cNvPr>
          <p:cNvSpPr>
            <a:spLocks noGrp="1"/>
          </p:cNvSpPr>
          <p:nvPr>
            <p:ph type="sldNum" sz="quarter" idx="12"/>
          </p:nvPr>
        </p:nvSpPr>
        <p:spPr/>
        <p:txBody>
          <a:bodyPr/>
          <a:lstStyle/>
          <a:p>
            <a:fld id="{294A09A9-5501-47C1-A89A-A340965A2BE2}" type="slidenum">
              <a:rPr lang="en-US" smtClean="0"/>
              <a:pPr/>
              <a:t>228</a:t>
            </a:fld>
            <a:endParaRPr lang="en-US" dirty="0"/>
          </a:p>
        </p:txBody>
      </p:sp>
      <p:pic>
        <p:nvPicPr>
          <p:cNvPr id="5" name="Picture 4">
            <a:extLst>
              <a:ext uri="{FF2B5EF4-FFF2-40B4-BE49-F238E27FC236}">
                <a16:creationId xmlns:a16="http://schemas.microsoft.com/office/drawing/2014/main" xmlns="" id="{9225E1FD-4099-B94B-E8BD-A985530ACC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8C601BA-4B9A-823D-B6F9-AB9A7A8D4C3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585302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C4590-679D-0744-0C83-3950F0F8B32D}"/>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حجامت و بادکش در طب ایرانی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1B89AB9D-A6AE-2D4D-863D-553F71C0E38F}"/>
              </a:ext>
            </a:extLst>
          </p:cNvPr>
          <p:cNvSpPr>
            <a:spLocks noGrp="1"/>
          </p:cNvSpPr>
          <p:nvPr>
            <p:ph idx="1"/>
          </p:nvPr>
        </p:nvSpPr>
        <p:spPr>
          <a:xfrm>
            <a:off x="0" y="2011680"/>
            <a:ext cx="11605191" cy="4206240"/>
          </a:xfrm>
        </p:spPr>
        <p:txBody>
          <a:bodyPr/>
          <a:lstStyle/>
          <a:p>
            <a:pPr algn="r" rtl="1"/>
            <a:r>
              <a:rPr lang="fa-IR" sz="2400" dirty="0">
                <a:effectLst/>
                <a:latin typeface="Calibri" panose="020F0502020204030204" pitchFamily="34" charset="0"/>
                <a:ea typeface="Calibri" panose="020F0502020204030204" pitchFamily="34" charset="0"/>
                <a:cs typeface="B Nazanin" panose="00000400000000000000" pitchFamily="2" charset="-78"/>
              </a:rPr>
              <a:t>در صورتی که از آتش برای ایجاد فشار منفی استفاده شود به آن حجامت یا </a:t>
            </a:r>
            <a:r>
              <a:rPr lang="fa-IR" sz="2400" dirty="0" err="1">
                <a:effectLst/>
                <a:latin typeface="Calibri" panose="020F0502020204030204" pitchFamily="34" charset="0"/>
                <a:ea typeface="Calibri" panose="020F0502020204030204" pitchFamily="34" charset="0"/>
                <a:cs typeface="B Nazanin" panose="00000400000000000000" pitchFamily="2" charset="-78"/>
              </a:rPr>
              <a:t>بادکش</a:t>
            </a:r>
            <a:r>
              <a:rPr lang="fa-IR" sz="2400" dirty="0">
                <a:effectLst/>
                <a:latin typeface="Calibri" panose="020F0502020204030204" pitchFamily="34" charset="0"/>
                <a:ea typeface="Calibri" panose="020F0502020204030204" pitchFamily="34" charset="0"/>
                <a:cs typeface="B Nazanin" panose="00000400000000000000" pitchFamily="2" charset="-78"/>
              </a:rPr>
              <a:t> گرم و اگر از </a:t>
            </a:r>
            <a:r>
              <a:rPr lang="fa-IR" sz="2400" dirty="0" err="1">
                <a:effectLst/>
                <a:latin typeface="Calibri" panose="020F0502020204030204" pitchFamily="34" charset="0"/>
                <a:ea typeface="Calibri" panose="020F0502020204030204" pitchFamily="34" charset="0"/>
                <a:cs typeface="B Nazanin" panose="00000400000000000000" pitchFamily="2" charset="-78"/>
              </a:rPr>
              <a:t>دستگاه‌های</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err="1">
                <a:effectLst/>
                <a:latin typeface="Calibri" panose="020F0502020204030204" pitchFamily="34" charset="0"/>
                <a:ea typeface="Calibri" panose="020F0502020204030204" pitchFamily="34" charset="0"/>
                <a:cs typeface="B Nazanin" panose="00000400000000000000" pitchFamily="2" charset="-78"/>
              </a:rPr>
              <a:t>ساکشن</a:t>
            </a:r>
            <a:r>
              <a:rPr lang="fa-IR" sz="2400" dirty="0">
                <a:effectLst/>
                <a:latin typeface="Calibri" panose="020F0502020204030204" pitchFamily="34" charset="0"/>
                <a:ea typeface="Calibri" panose="020F0502020204030204" pitchFamily="34" charset="0"/>
                <a:cs typeface="B Nazanin" panose="00000400000000000000" pitchFamily="2" charset="-78"/>
              </a:rPr>
              <a:t> استفاده شود حجامت یا </a:t>
            </a:r>
            <a:r>
              <a:rPr lang="fa-IR" sz="2400" dirty="0" err="1">
                <a:effectLst/>
                <a:latin typeface="Calibri" panose="020F0502020204030204" pitchFamily="34" charset="0"/>
                <a:ea typeface="Calibri" panose="020F0502020204030204" pitchFamily="34" charset="0"/>
                <a:cs typeface="B Nazanin" panose="00000400000000000000" pitchFamily="2" charset="-78"/>
              </a:rPr>
              <a:t>بادکش</a:t>
            </a:r>
            <a:r>
              <a:rPr lang="fa-IR" sz="2400" dirty="0">
                <a:effectLst/>
                <a:latin typeface="Calibri" panose="020F0502020204030204" pitchFamily="34" charset="0"/>
                <a:ea typeface="Calibri" panose="020F0502020204030204" pitchFamily="34" charset="0"/>
                <a:cs typeface="B Nazanin" panose="00000400000000000000" pitchFamily="2" charset="-78"/>
              </a:rPr>
              <a:t> سرد </a:t>
            </a:r>
            <a:r>
              <a:rPr lang="fa-IR" sz="2400" dirty="0" err="1">
                <a:effectLst/>
                <a:latin typeface="Calibri" panose="020F0502020204030204" pitchFamily="34" charset="0"/>
                <a:ea typeface="Calibri" panose="020F0502020204030204" pitchFamily="34" charset="0"/>
                <a:cs typeface="B Nazanin" panose="00000400000000000000" pitchFamily="2" charset="-78"/>
              </a:rPr>
              <a:t>می‌گویند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p>
          <a:p>
            <a:pPr marL="0" marR="0" algn="just" rtl="1">
              <a:lnSpc>
                <a:spcPct val="107000"/>
              </a:lnSpc>
              <a:spcBef>
                <a:spcPts val="0"/>
              </a:spcBef>
              <a:spcAft>
                <a:spcPts val="0"/>
              </a:spcAft>
            </a:pPr>
            <a:r>
              <a:rPr lang="fa-IR" sz="24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مزیت‌های</a:t>
            </a:r>
            <a:r>
              <a:rPr lang="fa-IR"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حجامت نسبت به فصد عبارتند از:</a:t>
            </a: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tabLst>
                <a:tab pos="628650" algn="l"/>
              </a:tabLst>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خون حجامت از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مویرگ‌ها</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خارج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می‌شود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لذا نیرو و انرژی بدن را کم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نمی‌کند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برخلاف فصد که خون را از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وریدهای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نسبتاً بزرگ خارج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می‌کند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و ضعف ایجاد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می‌کند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tabLst>
                <a:tab pos="628650" algn="l"/>
              </a:tabLst>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حجامت هر عضو باعث اثر بر همان عضو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می‌شود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پس برای پاکسازی موضعی مفید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tabLst>
                <a:tab pos="628650" algn="l"/>
              </a:tabLst>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حجامت را در اکثر سنین و در اکثر اوقات سال برحسب ضرورت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می‌توان</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انجام داد، (ممنوعیت انجام فصد در سن زیر ۱۴ سال است و حجامت زیر ۲ سال ممنوع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186A9D35-4AA8-098C-0E30-451805469816}"/>
              </a:ext>
            </a:extLst>
          </p:cNvPr>
          <p:cNvSpPr>
            <a:spLocks noGrp="1"/>
          </p:cNvSpPr>
          <p:nvPr>
            <p:ph type="sldNum" sz="quarter" idx="12"/>
          </p:nvPr>
        </p:nvSpPr>
        <p:spPr/>
        <p:txBody>
          <a:bodyPr/>
          <a:lstStyle/>
          <a:p>
            <a:fld id="{294A09A9-5501-47C1-A89A-A340965A2BE2}" type="slidenum">
              <a:rPr lang="en-US" smtClean="0"/>
              <a:pPr/>
              <a:t>229</a:t>
            </a:fld>
            <a:endParaRPr lang="en-US" dirty="0"/>
          </a:p>
        </p:txBody>
      </p:sp>
      <p:pic>
        <p:nvPicPr>
          <p:cNvPr id="5" name="Picture 4">
            <a:extLst>
              <a:ext uri="{FF2B5EF4-FFF2-40B4-BE49-F238E27FC236}">
                <a16:creationId xmlns:a16="http://schemas.microsoft.com/office/drawing/2014/main" xmlns="" id="{BA42D356-8DE6-8015-76C9-939598F3358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0AED6E7-D5EC-D073-16B4-41DE46DAB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525976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6506BE-3D0C-365F-C69E-CAA03650BF02}"/>
              </a:ext>
            </a:extLst>
          </p:cNvPr>
          <p:cNvSpPr>
            <a:spLocks noGrp="1"/>
          </p:cNvSpPr>
          <p:nvPr>
            <p:ph type="body" sz="half" idx="2"/>
          </p:nvPr>
        </p:nvSpPr>
        <p:spPr>
          <a:xfrm>
            <a:off x="7790687" y="2150621"/>
            <a:ext cx="3814504" cy="3993004"/>
          </a:xfrm>
        </p:spPr>
        <p:txBody>
          <a:bodyPr>
            <a:noAutofit/>
          </a:bodyPr>
          <a:lstStyle/>
          <a:p>
            <a:pPr marL="0" marR="0" algn="just" rtl="1">
              <a:lnSpc>
                <a:spcPct val="107000"/>
              </a:lnSpc>
              <a:spcBef>
                <a:spcPts val="0"/>
              </a:spcBef>
              <a:spcAft>
                <a:spcPts val="0"/>
              </a:spcAft>
            </a:pP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سمت چپ </a:t>
            </a:r>
            <a:r>
              <a:rPr lang="fa-IR"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a:t>
            </a:r>
            <a:r>
              <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A</a:t>
            </a:r>
            <a:r>
              <a:rPr lang="fa-IR"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جمجمه دارای محل عمل </a:t>
            </a:r>
            <a:r>
              <a:rPr lang="fa-IR" sz="2400" b="1"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ترفیناسیون</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یافت شده در شهر سوخته، با قدمت 4000 ساله، محل </a:t>
            </a:r>
            <a:r>
              <a:rPr lang="fa-IR" sz="2400" b="1"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ستاره‌ها</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قسمت‌های</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جوش خورده را نشان می‌دهد که دلیلی بر زنده ماندن و ادامه حیات بیمار پس از جراحی است. سمت راست </a:t>
            </a:r>
            <a:r>
              <a:rPr lang="fa-IR"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a:t>
            </a:r>
            <a:r>
              <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B</a:t>
            </a:r>
            <a:r>
              <a:rPr lang="fa-IR"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چشم مصنوعی یافت شده در جمجمه بدست آمده در شهر سوخته</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fa-IR" sz="2400" dirty="0">
                <a:solidFill>
                  <a:schemeClr val="bg1"/>
                </a:solidFill>
                <a:effectLst/>
                <a:latin typeface="Calibri" panose="020F0502020204030204" pitchFamily="34" charset="0"/>
                <a:ea typeface="Calibri" panose="020F0502020204030204" pitchFamily="34" charset="0"/>
                <a:cs typeface="2  Nazanin" panose="00000400000000000000" pitchFamily="2" charset="-78"/>
              </a:rPr>
              <a:t> </a:t>
            </a:r>
            <a:endParaRPr lang="en-US" sz="2400" dirty="0">
              <a:solidFill>
                <a:schemeClr val="bg1"/>
              </a:solidFill>
              <a:effectLst/>
              <a:latin typeface="Calibri" panose="020F0502020204030204" pitchFamily="34" charset="0"/>
              <a:ea typeface="Calibri" panose="020F0502020204030204" pitchFamily="34" charset="0"/>
              <a:cs typeface="2  Nazanin" panose="00000400000000000000" pitchFamily="2" charset="-78"/>
            </a:endParaRPr>
          </a:p>
          <a:p>
            <a:endParaRPr lang="en-US" sz="2400" dirty="0"/>
          </a:p>
        </p:txBody>
      </p:sp>
      <p:sp>
        <p:nvSpPr>
          <p:cNvPr id="5" name="Slide Number Placeholder 4">
            <a:extLst>
              <a:ext uri="{FF2B5EF4-FFF2-40B4-BE49-F238E27FC236}">
                <a16:creationId xmlns:a16="http://schemas.microsoft.com/office/drawing/2014/main" xmlns="" id="{66C52C70-3420-03E6-5A9B-5374227E1F4E}"/>
              </a:ext>
            </a:extLst>
          </p:cNvPr>
          <p:cNvSpPr>
            <a:spLocks noGrp="1"/>
          </p:cNvSpPr>
          <p:nvPr>
            <p:ph type="sldNum" sz="quarter" idx="12"/>
          </p:nvPr>
        </p:nvSpPr>
        <p:spPr/>
        <p:txBody>
          <a:bodyPr/>
          <a:lstStyle/>
          <a:p>
            <a:fld id="{294A09A9-5501-47C1-A89A-A340965A2BE2}" type="slidenum">
              <a:rPr lang="en-US" smtClean="0"/>
              <a:pPr/>
              <a:t>23</a:t>
            </a:fld>
            <a:endParaRPr lang="en-US" dirty="0"/>
          </a:p>
        </p:txBody>
      </p:sp>
      <p:pic>
        <p:nvPicPr>
          <p:cNvPr id="6" name="Picture Placeholder 15">
            <a:extLst>
              <a:ext uri="{FF2B5EF4-FFF2-40B4-BE49-F238E27FC236}">
                <a16:creationId xmlns:a16="http://schemas.microsoft.com/office/drawing/2014/main" xmlns="" id="{EF4C2DCE-7AE0-23EF-7F0B-5265C7A7366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467" r="17467"/>
          <a:stretch>
            <a:fillRect/>
          </a:stretch>
        </p:blipFill>
        <p:spPr bwMode="auto">
          <a:xfrm>
            <a:off x="1279525" y="2211388"/>
            <a:ext cx="6127750" cy="3932237"/>
          </a:xfrm>
          <a:prstGeom prst="rect">
            <a:avLst/>
          </a:prstGeom>
          <a:noFill/>
          <a:ln w="28575">
            <a:solidFill>
              <a:sysClr val="windowText" lastClr="000000"/>
            </a:solidFill>
          </a:ln>
        </p:spPr>
      </p:pic>
      <p:pic>
        <p:nvPicPr>
          <p:cNvPr id="7" name="Picture 6">
            <a:extLst>
              <a:ext uri="{FF2B5EF4-FFF2-40B4-BE49-F238E27FC236}">
                <a16:creationId xmlns:a16="http://schemas.microsoft.com/office/drawing/2014/main" xmlns="" id="{85277F4D-EB45-9C80-BF10-28A1B72A5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36093"/>
            <a:ext cx="1193399" cy="1228357"/>
          </a:xfrm>
          <a:prstGeom prst="rect">
            <a:avLst/>
          </a:prstGeom>
          <a:noFill/>
        </p:spPr>
      </p:pic>
      <p:pic>
        <p:nvPicPr>
          <p:cNvPr id="8" name="Picture 7">
            <a:extLst>
              <a:ext uri="{FF2B5EF4-FFF2-40B4-BE49-F238E27FC236}">
                <a16:creationId xmlns:a16="http://schemas.microsoft.com/office/drawing/2014/main" xmlns="" id="{003D0475-D411-6772-EC56-692D281D862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259390" y="366600"/>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267193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03E1C-69A9-0239-7993-783FDE1701D3}"/>
              </a:ext>
            </a:extLst>
          </p:cNvPr>
          <p:cNvSpPr>
            <a:spLocks noGrp="1"/>
          </p:cNvSpPr>
          <p:nvPr>
            <p:ph type="title"/>
          </p:nvPr>
        </p:nvSpPr>
        <p:spPr>
          <a:xfrm>
            <a:off x="553562" y="297986"/>
            <a:ext cx="9784080" cy="1508760"/>
          </a:xfrm>
        </p:spPr>
        <p:txBody>
          <a:bodyPr/>
          <a:lstStyle/>
          <a:p>
            <a:pPr marL="0" marR="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انواع حجامت</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70F86D1-4EB4-E5BF-D183-E7C68FB265A2}"/>
              </a:ext>
            </a:extLst>
          </p:cNvPr>
          <p:cNvSpPr>
            <a:spLocks noGrp="1"/>
          </p:cNvSpPr>
          <p:nvPr>
            <p:ph idx="1"/>
          </p:nvPr>
        </p:nvSpPr>
        <p:spPr>
          <a:xfrm>
            <a:off x="0" y="2011680"/>
            <a:ext cx="11502887" cy="4206240"/>
          </a:xfrm>
        </p:spPr>
        <p:txBody>
          <a:bodyPr/>
          <a:lstStyle/>
          <a:p>
            <a:pPr algn="just" rtl="1"/>
            <a:r>
              <a:rPr lang="fa-IR" sz="2400" dirty="0">
                <a:effectLst/>
                <a:latin typeface="Calibri" panose="020F0502020204030204" pitchFamily="34" charset="0"/>
                <a:ea typeface="Calibri" panose="020F0502020204030204" pitchFamily="34" charset="0"/>
                <a:cs typeface="B Nazanin" panose="00000400000000000000" pitchFamily="2" charset="-78"/>
              </a:rPr>
              <a:t>براساس محل انجام آن </a:t>
            </a:r>
            <a:r>
              <a:rPr lang="fa-IR" sz="2400" dirty="0" err="1">
                <a:effectLst/>
                <a:latin typeface="Calibri" panose="020F0502020204030204" pitchFamily="34" charset="0"/>
                <a:ea typeface="Calibri" panose="020F0502020204030204" pitchFamily="34" charset="0"/>
                <a:cs typeface="B Nazanin" panose="00000400000000000000" pitchFamily="2" charset="-78"/>
              </a:rPr>
              <a:t>نام‌گذاری</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err="1">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شایع‌ترین</a:t>
            </a:r>
            <a:r>
              <a:rPr lang="fa-IR"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و </a:t>
            </a:r>
            <a:r>
              <a:rPr lang="fa-IR" sz="240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پرکاربردترین</a:t>
            </a:r>
            <a:r>
              <a:rPr lang="fa-IR"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حجامت، حجامت کاهل </a:t>
            </a:r>
            <a:r>
              <a:rPr lang="fa-IR" sz="2400" dirty="0">
                <a:effectLst/>
                <a:latin typeface="Calibri" panose="020F0502020204030204" pitchFamily="34" charset="0"/>
                <a:ea typeface="Calibri" panose="020F0502020204030204" pitchFamily="34" charset="0"/>
                <a:cs typeface="B Nazanin" panose="00000400000000000000" pitchFamily="2" charset="-78"/>
              </a:rPr>
              <a:t>یا بین دو کتف است که در ناحیه بین دو استخوان </a:t>
            </a:r>
            <a:r>
              <a:rPr lang="fa-IR" sz="2400" dirty="0" err="1">
                <a:effectLst/>
                <a:latin typeface="Calibri" panose="020F0502020204030204" pitchFamily="34" charset="0"/>
                <a:ea typeface="Calibri" panose="020F0502020204030204" pitchFamily="34" charset="0"/>
                <a:cs typeface="B Nazanin" panose="00000400000000000000" pitchFamily="2" charset="-78"/>
              </a:rPr>
              <a:t>اسکاپولا</a:t>
            </a:r>
            <a:r>
              <a:rPr lang="fa-IR" sz="2400" dirty="0">
                <a:effectLst/>
                <a:latin typeface="Calibri" panose="020F0502020204030204" pitchFamily="34" charset="0"/>
                <a:ea typeface="Calibri" panose="020F0502020204030204" pitchFamily="34" charset="0"/>
                <a:cs typeface="B Nazanin" panose="00000400000000000000" pitchFamily="2" charset="-78"/>
              </a:rPr>
              <a:t> و در </a:t>
            </a:r>
            <a:r>
              <a:rPr lang="fa-IR" sz="2400" dirty="0" err="1">
                <a:effectLst/>
                <a:latin typeface="Calibri" panose="020F0502020204030204" pitchFamily="34" charset="0"/>
                <a:ea typeface="Calibri" panose="020F0502020204030204" pitchFamily="34" charset="0"/>
                <a:cs typeface="B Nazanin" panose="00000400000000000000" pitchFamily="2" charset="-78"/>
              </a:rPr>
              <a:t>محاذات</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fa-IR" sz="2400" dirty="0" err="1">
                <a:effectLst/>
                <a:latin typeface="Calibri" panose="020F0502020204030204" pitchFamily="34" charset="0"/>
                <a:ea typeface="Calibri" panose="020F0502020204030204" pitchFamily="34" charset="0"/>
                <a:cs typeface="B Nazanin" panose="00000400000000000000" pitchFamily="2" charset="-78"/>
              </a:rPr>
              <a:t>مهره‌های</a:t>
            </a:r>
            <a:r>
              <a:rPr lang="fa-IR" sz="2400" dirty="0">
                <a:effectLst/>
                <a:latin typeface="Calibri" panose="020F0502020204030204" pitchFamily="34" charset="0"/>
                <a:ea typeface="Calibri" panose="020F0502020204030204" pitchFamily="34" charset="0"/>
                <a:cs typeface="B Nazanin" panose="00000400000000000000" pitchFamily="2" charset="-78"/>
              </a:rPr>
              <a:t> </a:t>
            </a:r>
            <a:r>
              <a:rPr lang="en-US" sz="2000" dirty="0">
                <a:effectLst/>
                <a:latin typeface="Times New Roman" panose="02020603050405020304" pitchFamily="18" charset="0"/>
                <a:ea typeface="Calibri" panose="020F0502020204030204" pitchFamily="34" charset="0"/>
                <a:cs typeface="B Nazanin" panose="00000400000000000000" pitchFamily="2" charset="-78"/>
              </a:rPr>
              <a:t>T2-T4</a:t>
            </a:r>
            <a:r>
              <a:rPr lang="fa-IR" sz="2400" dirty="0">
                <a:effectLst/>
                <a:latin typeface="Calibri" panose="020F0502020204030204" pitchFamily="34" charset="0"/>
                <a:ea typeface="Calibri" panose="020F0502020204030204" pitchFamily="34" charset="0"/>
                <a:cs typeface="B Nazanin" panose="00000400000000000000" pitchFamily="2" charset="-78"/>
              </a:rPr>
              <a:t> انجام </a:t>
            </a:r>
            <a:r>
              <a:rPr lang="fa-IR" sz="2400" dirty="0" err="1">
                <a:effectLst/>
                <a:latin typeface="Calibri" panose="020F0502020204030204" pitchFamily="34" charset="0"/>
                <a:ea typeface="Calibri" panose="020F0502020204030204" pitchFamily="34" charset="0"/>
                <a:cs typeface="B Nazanin" panose="00000400000000000000" pitchFamily="2" charset="-78"/>
              </a:rPr>
              <a:t>می‌شود</a:t>
            </a:r>
            <a:r>
              <a:rPr lang="fa-IR"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160020" marR="0" indent="-342900" algn="just" rtl="1">
              <a:lnSpc>
                <a:spcPct val="107000"/>
              </a:lnSpc>
              <a:spcBef>
                <a:spcPts val="0"/>
              </a:spcBef>
              <a:spcAft>
                <a:spcPts val="0"/>
              </a:spcAft>
              <a:buFont typeface="Wingdings" panose="05000000000000000000" pitchFamily="2" charset="2"/>
              <a:buChar char="v"/>
            </a:pPr>
            <a:r>
              <a:rPr lang="fa-IR" sz="24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کنتراندیکاسیون‌های</a:t>
            </a:r>
            <a:r>
              <a:rPr lang="fa-IR"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حجامت:</a:t>
            </a: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07000"/>
              </a:lnSpc>
              <a:spcBef>
                <a:spcPts val="0"/>
              </a:spcBef>
              <a:spcAft>
                <a:spcPts val="0"/>
              </a:spcAft>
              <a:buFont typeface="Arial" panose="020B0604020202020204" pitchFamily="34" charset="0"/>
              <a:buChar char="•"/>
              <a:tabLst>
                <a:tab pos="228600" algn="l"/>
                <a:tab pos="538480" algn="l"/>
                <a:tab pos="628650" algn="l"/>
              </a:tabLst>
            </a:pP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سوءمزاج</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سرد و غلبه خلط بلغم</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07000"/>
              </a:lnSpc>
              <a:spcBef>
                <a:spcPts val="0"/>
              </a:spcBef>
              <a:spcAft>
                <a:spcPts val="0"/>
              </a:spcAft>
              <a:buFont typeface="Arial" panose="020B0604020202020204" pitchFamily="34" charset="0"/>
              <a:buChar char="•"/>
              <a:tabLst>
                <a:tab pos="228600" algn="l"/>
                <a:tab pos="538480" algn="l"/>
                <a:tab pos="628650" algn="l"/>
              </a:tabLst>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بعد از حمام محلّل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حمام‌های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قدیمی و یا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سونا</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یا سایر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استفراغات</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مانند قی، اسهال،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بی‌خوابی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خستگی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بیش‌ازحد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و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07000"/>
              </a:lnSpc>
              <a:spcBef>
                <a:spcPts val="0"/>
              </a:spcBef>
              <a:spcAft>
                <a:spcPts val="0"/>
              </a:spcAft>
              <a:buFont typeface="Arial" panose="020B0604020202020204" pitchFamily="34" charset="0"/>
              <a:buChar char="•"/>
              <a:tabLst>
                <a:tab pos="228600" algn="l"/>
                <a:tab pos="538480" algn="l"/>
                <a:tab pos="628650" algn="l"/>
              </a:tabLst>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سن کمتر از ۲ سال و بالای ۶۰ سال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07000"/>
              </a:lnSpc>
              <a:spcBef>
                <a:spcPts val="0"/>
              </a:spcBef>
              <a:spcAft>
                <a:spcPts val="0"/>
              </a:spcAft>
              <a:buFont typeface="Arial" panose="020B0604020202020204" pitchFamily="34" charset="0"/>
              <a:buChar char="•"/>
              <a:tabLst>
                <a:tab pos="228600" algn="l"/>
                <a:tab pos="538480" algn="l"/>
                <a:tab pos="628650" algn="l"/>
              </a:tabLst>
            </a:pP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خانم‌های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باردار و یا دوره قاعدگی</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marR="0" algn="just" rtl="1">
              <a:lnSpc>
                <a:spcPct val="107000"/>
              </a:lnSpc>
              <a:spcBef>
                <a:spcPts val="0"/>
              </a:spcBef>
              <a:spcAft>
                <a:spcPts val="0"/>
              </a:spcAft>
              <a:buFont typeface="Arial" panose="020B0604020202020204" pitchFamily="34" charset="0"/>
              <a:buChar char="•"/>
              <a:tabLst>
                <a:tab pos="228600" algn="l"/>
                <a:tab pos="538480" algn="l"/>
                <a:tab pos="628650" algn="l"/>
              </a:tabLst>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در صورت ضعف بدنی از انجام آن پرهیز شود. </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
        <p:nvSpPr>
          <p:cNvPr id="4" name="Slide Number Placeholder 3">
            <a:extLst>
              <a:ext uri="{FF2B5EF4-FFF2-40B4-BE49-F238E27FC236}">
                <a16:creationId xmlns:a16="http://schemas.microsoft.com/office/drawing/2014/main" xmlns="" id="{8C1B658A-81ED-55EE-9B77-8B8DB7202E7A}"/>
              </a:ext>
            </a:extLst>
          </p:cNvPr>
          <p:cNvSpPr>
            <a:spLocks noGrp="1"/>
          </p:cNvSpPr>
          <p:nvPr>
            <p:ph type="sldNum" sz="quarter" idx="12"/>
          </p:nvPr>
        </p:nvSpPr>
        <p:spPr/>
        <p:txBody>
          <a:bodyPr/>
          <a:lstStyle/>
          <a:p>
            <a:fld id="{294A09A9-5501-47C1-A89A-A340965A2BE2}" type="slidenum">
              <a:rPr lang="en-US" smtClean="0"/>
              <a:pPr/>
              <a:t>230</a:t>
            </a:fld>
            <a:endParaRPr lang="en-US" dirty="0"/>
          </a:p>
        </p:txBody>
      </p:sp>
      <p:pic>
        <p:nvPicPr>
          <p:cNvPr id="5" name="Picture 4">
            <a:extLst>
              <a:ext uri="{FF2B5EF4-FFF2-40B4-BE49-F238E27FC236}">
                <a16:creationId xmlns:a16="http://schemas.microsoft.com/office/drawing/2014/main" xmlns="" id="{86C9BC99-7098-0261-D4F7-D9978DCFD9E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2A745B4-0A80-A0C1-090A-20F8DFE8DE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870463739"/>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270F4-50FE-F4F0-8133-C7D84B5022A8}"/>
              </a:ext>
            </a:extLst>
          </p:cNvPr>
          <p:cNvSpPr>
            <a:spLocks noGrp="1"/>
          </p:cNvSpPr>
          <p:nvPr>
            <p:ph type="title"/>
          </p:nvPr>
        </p:nvSpPr>
        <p:spPr/>
        <p:txBody>
          <a:bodyPr/>
          <a:lstStyle/>
          <a:p>
            <a:pPr marL="0" marR="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زالو</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F3191C2A-AA53-E7BA-7C42-5AD83743F21D}"/>
              </a:ext>
            </a:extLst>
          </p:cNvPr>
          <p:cNvSpPr>
            <a:spLocks noGrp="1"/>
          </p:cNvSpPr>
          <p:nvPr>
            <p:ph idx="1"/>
          </p:nvPr>
        </p:nvSpPr>
        <p:spPr>
          <a:xfrm>
            <a:off x="172278" y="1905663"/>
            <a:ext cx="11317357" cy="4206240"/>
          </a:xfrm>
        </p:spPr>
        <p:txBody>
          <a:bodyPr/>
          <a:lstStyle/>
          <a:p>
            <a:pPr marL="0" indent="0" algn="just" rtl="1">
              <a:buNone/>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ابوعلی سینا در قانون، استفاده از زالو را برای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بیماری‎های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پوستی مطرح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می‎کند</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a:t>
            </a:r>
          </a:p>
          <a:p>
            <a:pPr marL="0" indent="0" algn="just" rtl="1">
              <a:buNone/>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در قرن 12 هجری قمری،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عبدالطیف</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بغدادی مطرح کرد که زالو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می‎تواند</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برای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پاک‎سازی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بافت‎ها</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بعد از جراحی استفاده شود </a:t>
            </a:r>
          </a:p>
          <a:p>
            <a:pPr marL="0" indent="0" algn="just" rtl="1">
              <a:buNone/>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در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سال‌های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اخیر استفاده از زالو (</a:t>
            </a:r>
            <a:r>
              <a:rPr lang="en-US" sz="2000" dirty="0" err="1">
                <a:solidFill>
                  <a:schemeClr val="bg1"/>
                </a:solidFill>
                <a:effectLst/>
                <a:latin typeface="Times New Roman" panose="02020603050405020304" pitchFamily="18" charset="0"/>
                <a:ea typeface="Calibri" panose="020F0502020204030204" pitchFamily="34" charset="0"/>
              </a:rPr>
              <a:t>Hirudotherapy</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پس از جراحی پلاستیک و زیبایی، پیوند اعضا، ترمیم محل جراحی پستان توصیه شده است </a:t>
            </a:r>
          </a:p>
          <a:p>
            <a:pPr marL="0" indent="0" algn="just" rtl="1">
              <a:buNone/>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زالو از سال 2004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به‌عنوان</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ابزار پزشکی توسط سازمان غذا و داروی آمریکا </a:t>
            </a:r>
            <a:r>
              <a:rPr lang="en-US" sz="2000" dirty="0">
                <a:solidFill>
                  <a:schemeClr val="bg1"/>
                </a:solidFill>
                <a:effectLst/>
                <a:latin typeface="Times New Roman" panose="02020603050405020304" pitchFamily="18" charset="0"/>
                <a:ea typeface="Calibri" panose="020F0502020204030204" pitchFamily="34" charset="0"/>
              </a:rPr>
              <a:t>(FDA)</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و سپس توسط وزارت بهداشت آلمان،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به‌عنوان</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دارو مورد تأیید قرار گرفت. </a:t>
            </a:r>
          </a:p>
          <a:p>
            <a:pPr marL="0" indent="0" algn="just" rtl="1">
              <a:buNone/>
            </a:pP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امروزه مراکز پرورش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زالوی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طبی در کشورهایی مانند آمریکا، فرانسه، آلمان، انگلیس، استرالیا، لهستان و مالزی گسترش فراوان یافته است و این حیوان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طبّی</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را به صورت استاندارد به بازار عرضه </a:t>
            </a:r>
            <a:r>
              <a:rPr lang="fa-IR" sz="2400"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می‌کنند</a:t>
            </a:r>
            <a:r>
              <a:rPr lang="fa-IR" sz="2400" dirty="0">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D414D5BB-715C-81F0-743B-CB3C78AD22F3}"/>
              </a:ext>
            </a:extLst>
          </p:cNvPr>
          <p:cNvSpPr>
            <a:spLocks noGrp="1"/>
          </p:cNvSpPr>
          <p:nvPr>
            <p:ph type="sldNum" sz="quarter" idx="12"/>
          </p:nvPr>
        </p:nvSpPr>
        <p:spPr/>
        <p:txBody>
          <a:bodyPr/>
          <a:lstStyle/>
          <a:p>
            <a:fld id="{294A09A9-5501-47C1-A89A-A340965A2BE2}" type="slidenum">
              <a:rPr lang="en-US" smtClean="0"/>
              <a:pPr/>
              <a:t>231</a:t>
            </a:fld>
            <a:endParaRPr lang="en-US" dirty="0"/>
          </a:p>
        </p:txBody>
      </p:sp>
      <p:pic>
        <p:nvPicPr>
          <p:cNvPr id="5" name="Picture 4">
            <a:extLst>
              <a:ext uri="{FF2B5EF4-FFF2-40B4-BE49-F238E27FC236}">
                <a16:creationId xmlns:a16="http://schemas.microsoft.com/office/drawing/2014/main" xmlns="" id="{7F4876C4-56ED-A852-1D6D-E35C13CE41D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69C1CF6-EF22-2102-0DF3-ED280AD18C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3263178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70C2B-A445-148A-3E01-9380BCA03881}"/>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زالو در مقالات</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67F2080-3ED2-96FA-FB40-E7E3871FC001}"/>
              </a:ext>
            </a:extLst>
          </p:cNvPr>
          <p:cNvSpPr>
            <a:spLocks noGrp="1"/>
          </p:cNvSpPr>
          <p:nvPr>
            <p:ph idx="1"/>
          </p:nvPr>
        </p:nvSpPr>
        <p:spPr>
          <a:xfrm>
            <a:off x="0" y="1792936"/>
            <a:ext cx="11807687" cy="4206240"/>
          </a:xfrm>
        </p:spPr>
        <p:txBody>
          <a:bodyPr>
            <a:normAutofit/>
          </a:bodyPr>
          <a:lstStyle/>
          <a:p>
            <a:pPr marL="0" marR="0" algn="just" rtl="1">
              <a:lnSpc>
                <a:spcPct val="107000"/>
              </a:lnSpc>
              <a:spcBef>
                <a:spcPts val="0"/>
              </a:spcBef>
              <a:spcAft>
                <a:spcPts val="0"/>
              </a:spcAft>
            </a:pPr>
            <a:r>
              <a:rPr lang="fa-IR" sz="24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زالو در جراحی: </a:t>
            </a:r>
            <a:r>
              <a:rPr lang="fa-IR" sz="2400" dirty="0">
                <a:effectLst/>
                <a:latin typeface="Microsoft Uighur" panose="02000000000000000000" pitchFamily="2" charset="-78"/>
                <a:ea typeface="Calibri" panose="020F0502020204030204" pitchFamily="34" charset="0"/>
                <a:cs typeface="B Nazanin" panose="00000400000000000000" pitchFamily="2" charset="-78"/>
              </a:rPr>
              <a:t>کاربرد زالو بعد از جراحی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میکروواسکولار</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باعث کاهش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احتقان</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عروقی ناشی از پیوند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می‌شود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a:t>
            </a:r>
            <a:endParaRPr lang="en-US" sz="2400" dirty="0">
              <a:effectLst/>
              <a:latin typeface="Microsoft Uighur" panose="02000000000000000000" pitchFamily="2" charset="-78"/>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fa-IR" sz="24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زالو و التهابات:</a:t>
            </a:r>
            <a:r>
              <a:rPr lang="fa-IR" sz="2400"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a:effectLst/>
                <a:latin typeface="Microsoft Uighur" panose="02000000000000000000" pitchFamily="2" charset="-78"/>
                <a:ea typeface="Calibri" panose="020F0502020204030204" pitchFamily="34" charset="0"/>
                <a:cs typeface="B Nazanin" panose="00000400000000000000" pitchFamily="2" charset="-78"/>
              </a:rPr>
              <a:t>در کاهش علائم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استئوآرترویت</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زانو و فاکتورهای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التهابی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کاهش التهاب بافت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سینوویال</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در بیماران مبتلا به آرتریت روماتوئید؛ بهبود محدودیت حرکتی ناشی از آرتروز مفصل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کارپومتاکارپال</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موثر بوده است </a:t>
            </a:r>
            <a:endParaRPr lang="en-US" sz="2400" dirty="0">
              <a:effectLst/>
              <a:latin typeface="Microsoft Uighur" panose="02000000000000000000" pitchFamily="2" charset="-78"/>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endParaRPr lang="fa-IR" sz="2400" dirty="0">
              <a:effectLst/>
              <a:latin typeface="Microsoft Uighur" panose="02000000000000000000" pitchFamily="2" charset="-78"/>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fa-IR" sz="24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زالو و </a:t>
            </a:r>
            <a:r>
              <a:rPr lang="fa-IR" sz="2400" b="1" dirty="0" err="1">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بیماری‌های</a:t>
            </a:r>
            <a:r>
              <a:rPr lang="fa-IR" sz="24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 قلبی عروقی: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پلی‌پپتید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هیرودین</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شناخته‌شده‌ترین</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ماده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ضدانعقاد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طبیعی محسوب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می‌شود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و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می‌تواند</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خواص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ضدانعقادی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در بیماران مبتلا به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ترومبوفلبیت</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از خود نشان دهد و به صورت موقت سیستم جریان خون را بهبود ‌بخشد </a:t>
            </a:r>
          </a:p>
        </p:txBody>
      </p:sp>
      <p:sp>
        <p:nvSpPr>
          <p:cNvPr id="4" name="Slide Number Placeholder 3">
            <a:extLst>
              <a:ext uri="{FF2B5EF4-FFF2-40B4-BE49-F238E27FC236}">
                <a16:creationId xmlns:a16="http://schemas.microsoft.com/office/drawing/2014/main" xmlns="" id="{CFCB9E18-C85D-2F86-6DEB-2810777468CB}"/>
              </a:ext>
            </a:extLst>
          </p:cNvPr>
          <p:cNvSpPr>
            <a:spLocks noGrp="1"/>
          </p:cNvSpPr>
          <p:nvPr>
            <p:ph type="sldNum" sz="quarter" idx="12"/>
          </p:nvPr>
        </p:nvSpPr>
        <p:spPr/>
        <p:txBody>
          <a:bodyPr/>
          <a:lstStyle/>
          <a:p>
            <a:fld id="{294A09A9-5501-47C1-A89A-A340965A2BE2}" type="slidenum">
              <a:rPr lang="en-US" smtClean="0"/>
              <a:pPr/>
              <a:t>232</a:t>
            </a:fld>
            <a:endParaRPr lang="en-US" dirty="0"/>
          </a:p>
        </p:txBody>
      </p:sp>
      <p:pic>
        <p:nvPicPr>
          <p:cNvPr id="5" name="Picture 4">
            <a:extLst>
              <a:ext uri="{FF2B5EF4-FFF2-40B4-BE49-F238E27FC236}">
                <a16:creationId xmlns:a16="http://schemas.microsoft.com/office/drawing/2014/main" xmlns="" id="{4D9BACEE-2A12-A0F0-4483-BE71F034878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A513BE1-6FD2-62AF-B0F6-66B342E62A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28255586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6F9E7-5DF3-9580-7AC0-328EBE1DD9ED}"/>
              </a:ext>
            </a:extLst>
          </p:cNvPr>
          <p:cNvSpPr>
            <a:spLocks noGrp="1"/>
          </p:cNvSpPr>
          <p:nvPr>
            <p:ph type="title"/>
          </p:nvPr>
        </p:nvSpPr>
        <p:spPr/>
        <p:txBody>
          <a:bodyPr/>
          <a:lstStyle/>
          <a:p>
            <a:pPr algn="ctr"/>
            <a:r>
              <a:rPr kumimoji="0" lang="fa-IR"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زالو در مقالات</a:t>
            </a:r>
            <a:endParaRPr lang="en-US" dirty="0"/>
          </a:p>
        </p:txBody>
      </p:sp>
      <p:sp>
        <p:nvSpPr>
          <p:cNvPr id="3" name="Content Placeholder 2">
            <a:extLst>
              <a:ext uri="{FF2B5EF4-FFF2-40B4-BE49-F238E27FC236}">
                <a16:creationId xmlns:a16="http://schemas.microsoft.com/office/drawing/2014/main" xmlns="" id="{16B48E81-3C89-6FB8-71A6-C3026D119BAE}"/>
              </a:ext>
            </a:extLst>
          </p:cNvPr>
          <p:cNvSpPr>
            <a:spLocks noGrp="1"/>
          </p:cNvSpPr>
          <p:nvPr>
            <p:ph idx="1"/>
          </p:nvPr>
        </p:nvSpPr>
        <p:spPr>
          <a:xfrm>
            <a:off x="340843" y="2004775"/>
            <a:ext cx="11264348" cy="4206240"/>
          </a:xfrm>
        </p:spPr>
        <p:txBody>
          <a:bodyPr>
            <a:normAutofit/>
          </a:bodyPr>
          <a:lstStyle/>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a:t>
            </a: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زالو و سرطان: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مادۀ</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پروتئینی به نام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B Nazanin" panose="00000400000000000000" pitchFamily="2" charset="-78"/>
              </a:rPr>
              <a:t>Ghilanten</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که هم خواص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ضدانعقادی</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و هم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ضدمتاستاتیک</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دارد در بزاق زالو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می‌تواند</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متاستاز</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ملانوما</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سرطان پستان، ریه، پروستات، مثانه، کولون،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سارکوم</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بافت نرم،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لوکمی</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و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لنفوم‌ها</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را مهار کند. همچنین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مادۀ</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پروتئینی به نام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B Nazanin" panose="00000400000000000000" pitchFamily="2" charset="-78"/>
              </a:rPr>
              <a:t>Antistasin</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می‌تواند</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از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کلونیزه</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شدن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سلول‌های</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سرطان ریه جلوگیری کند </a:t>
            </a:r>
            <a:endParaRPr kumimoji="0" lang="en-US"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زالو و بیماری­های دهان: </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استفاده از زالو در بزرگی یا تورم زبان ناشی از بر اثر تروما یا جراحی،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هماتوم</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زبان یا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زیرزبانی</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گزارش شده است </a:t>
            </a:r>
            <a:endParaRPr kumimoji="0" lang="en-US"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زالو و </a:t>
            </a:r>
            <a:r>
              <a:rPr kumimoji="0" lang="fa-IR" sz="2400" b="1" i="0" u="none" strike="noStrike" kern="1200" cap="none" spc="0" normalizeH="0" baseline="0" noProof="0" dirty="0" err="1">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بیماری‌های</a:t>
            </a:r>
            <a:r>
              <a:rPr kumimoji="0" lang="fa-IR" sz="24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 گوش:</a:t>
            </a:r>
            <a:r>
              <a:rPr kumimoji="0" lang="fa-IR" sz="2400" b="0"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Microsoft Uighur" panose="02000000000000000000" pitchFamily="2" charset="-78"/>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استفاده از زالو در درمان </a:t>
            </a:r>
            <a:r>
              <a:rPr kumimoji="0" lang="fa-IR" sz="2400" b="0" i="0" u="none" strike="noStrike" kern="1200" cap="none" spc="0" normalizeH="0" baseline="0" noProof="0" dirty="0" err="1">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وزوز</a:t>
            </a:r>
            <a:r>
              <a:rPr kumimoji="0" lang="fa-IR" sz="2400" b="0" i="0" u="none" strike="noStrike" kern="1200" cap="none" spc="0" normalizeH="0" baseline="0" noProof="0" dirty="0">
                <a:ln>
                  <a:noFill/>
                </a:ln>
                <a:solidFill>
                  <a:srgbClr val="FFFFFF"/>
                </a:solidFill>
                <a:effectLst/>
                <a:uLnTx/>
                <a:uFillTx/>
                <a:latin typeface="Microsoft Uighur" panose="02000000000000000000" pitchFamily="2" charset="-78"/>
                <a:ea typeface="Calibri" panose="020F0502020204030204" pitchFamily="34" charset="0"/>
                <a:cs typeface="B Nazanin" panose="00000400000000000000" pitchFamily="2" charset="-78"/>
              </a:rPr>
              <a:t> گوش، اوتیت حاد و مزمن و کاهش شنوایی ناگهانی مفید گزارش شده است </a:t>
            </a:r>
            <a:endParaRPr kumimoji="0" lang="en-US" sz="2400" b="0" i="0" u="none" strike="noStrike" kern="1200" cap="none" spc="0" normalizeH="0" baseline="0" noProof="0" dirty="0">
              <a:ln>
                <a:noFill/>
              </a:ln>
              <a:solidFill>
                <a:srgbClr val="FFFFFF"/>
              </a:solidFill>
              <a:effectLst/>
              <a:uLnTx/>
              <a:uFillTx/>
              <a:latin typeface="Corbel" panose="020B0503020204020204"/>
              <a:cs typeface="B Nazanin" panose="00000400000000000000" pitchFamily="2" charset="-78"/>
            </a:endParaRPr>
          </a:p>
          <a:p>
            <a:endParaRPr lang="en-US" sz="2400" dirty="0"/>
          </a:p>
        </p:txBody>
      </p:sp>
      <p:sp>
        <p:nvSpPr>
          <p:cNvPr id="4" name="Slide Number Placeholder 3">
            <a:extLst>
              <a:ext uri="{FF2B5EF4-FFF2-40B4-BE49-F238E27FC236}">
                <a16:creationId xmlns:a16="http://schemas.microsoft.com/office/drawing/2014/main" xmlns="" id="{B180013A-263A-8F31-CC31-4982EFD6E8CD}"/>
              </a:ext>
            </a:extLst>
          </p:cNvPr>
          <p:cNvSpPr>
            <a:spLocks noGrp="1"/>
          </p:cNvSpPr>
          <p:nvPr>
            <p:ph type="sldNum" sz="quarter" idx="12"/>
          </p:nvPr>
        </p:nvSpPr>
        <p:spPr/>
        <p:txBody>
          <a:bodyPr/>
          <a:lstStyle/>
          <a:p>
            <a:fld id="{294A09A9-5501-47C1-A89A-A340965A2BE2}" type="slidenum">
              <a:rPr lang="en-US" smtClean="0"/>
              <a:pPr/>
              <a:t>233</a:t>
            </a:fld>
            <a:endParaRPr lang="en-US" dirty="0"/>
          </a:p>
        </p:txBody>
      </p:sp>
      <p:pic>
        <p:nvPicPr>
          <p:cNvPr id="5" name="Picture 4">
            <a:extLst>
              <a:ext uri="{FF2B5EF4-FFF2-40B4-BE49-F238E27FC236}">
                <a16:creationId xmlns:a16="http://schemas.microsoft.com/office/drawing/2014/main" xmlns="" id="{0547A5DD-C997-904C-316B-418649AA2C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459C206-4F70-1B60-5D0F-1820FCAD387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594586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42E3B7-3E02-F227-52D7-9F7FA12D43DC}"/>
              </a:ext>
            </a:extLst>
          </p:cNvPr>
          <p:cNvSpPr>
            <a:spLocks noGrp="1"/>
          </p:cNvSpPr>
          <p:nvPr>
            <p:ph type="title"/>
          </p:nvPr>
        </p:nvSpPr>
        <p:spPr/>
        <p:txBody>
          <a:bodyPr/>
          <a:lstStyle/>
          <a:p>
            <a:pPr algn="ctr" rtl="1"/>
            <a:r>
              <a:rPr kumimoji="0" lang="fa-IR"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زالو در مقالات</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A018347-67BD-43C8-66B5-73AB49E1C0F6}"/>
              </a:ext>
            </a:extLst>
          </p:cNvPr>
          <p:cNvSpPr>
            <a:spLocks noGrp="1"/>
          </p:cNvSpPr>
          <p:nvPr>
            <p:ph idx="1"/>
          </p:nvPr>
        </p:nvSpPr>
        <p:spPr>
          <a:xfrm>
            <a:off x="92765" y="2011680"/>
            <a:ext cx="11512426" cy="4206240"/>
          </a:xfrm>
        </p:spPr>
        <p:txBody>
          <a:bodyPr>
            <a:normAutofit/>
          </a:bodyPr>
          <a:lstStyle/>
          <a:p>
            <a:pPr marL="0" marR="0" indent="0" algn="r" rtl="1">
              <a:lnSpc>
                <a:spcPct val="107000"/>
              </a:lnSpc>
              <a:spcBef>
                <a:spcPts val="0"/>
              </a:spcBef>
              <a:spcAft>
                <a:spcPts val="0"/>
              </a:spcAft>
              <a:buNone/>
            </a:pPr>
            <a:r>
              <a:rPr lang="fa-IR" sz="24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عوارض</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buFont typeface="Arial" panose="020B0604020202020204" pitchFamily="34" charset="0"/>
              <a:buChar char="•"/>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جلوگیری کرد </a:t>
            </a:r>
            <a:r>
              <a:rPr lang="fa-IR" sz="2400" dirty="0" err="1">
                <a:latin typeface="Microsoft Uighur" panose="02000000000000000000" pitchFamily="2" charset="-78"/>
                <a:ea typeface="Calibri" panose="020F0502020204030204" pitchFamily="34" charset="0"/>
                <a:cs typeface="B Nazanin" panose="00000400000000000000" pitchFamily="2" charset="-78"/>
              </a:rPr>
              <a:t>کم‌خونی</a:t>
            </a:r>
            <a:r>
              <a:rPr lang="fa-IR" sz="2400" dirty="0">
                <a:latin typeface="Microsoft Uighur" panose="02000000000000000000" pitchFamily="2" charset="-78"/>
                <a:ea typeface="Calibri" panose="020F0502020204030204" pitchFamily="34" charset="0"/>
                <a:cs typeface="B Nazanin" panose="00000400000000000000" pitchFamily="2" charset="-78"/>
              </a:rPr>
              <a:t> به دلیل خونریزی و اسکار ناشی از محل گزش زالو</a:t>
            </a:r>
          </a:p>
          <a:p>
            <a:pPr algn="r" rtl="1">
              <a:buFont typeface="Arial" panose="020B0604020202020204" pitchFamily="34" charset="0"/>
              <a:buChar char="•"/>
            </a:pPr>
            <a:r>
              <a:rPr lang="fa-IR" sz="2400" dirty="0">
                <a:latin typeface="Microsoft Uighur" panose="02000000000000000000" pitchFamily="2" charset="-78"/>
                <a:ea typeface="Calibri" panose="020F0502020204030204" pitchFamily="34" charset="0"/>
                <a:cs typeface="B Nazanin" panose="00000400000000000000" pitchFamily="2" charset="-78"/>
              </a:rPr>
              <a:t> حساسیت پوستی و خارش، تاول، نکروز </a:t>
            </a:r>
            <a:r>
              <a:rPr lang="fa-IR" sz="2400" dirty="0" err="1">
                <a:latin typeface="Microsoft Uighur" panose="02000000000000000000" pitchFamily="2" charset="-78"/>
                <a:ea typeface="Calibri" panose="020F0502020204030204" pitchFamily="34" charset="0"/>
                <a:cs typeface="B Nazanin" panose="00000400000000000000" pitchFamily="2" charset="-78"/>
              </a:rPr>
              <a:t>اولسراتیو</a:t>
            </a:r>
            <a:r>
              <a:rPr lang="fa-IR" sz="2400" dirty="0">
                <a:latin typeface="Microsoft Uighur" panose="02000000000000000000" pitchFamily="2" charset="-78"/>
                <a:ea typeface="Calibri" panose="020F0502020204030204" pitchFamily="34" charset="0"/>
                <a:cs typeface="B Nazanin" panose="00000400000000000000" pitchFamily="2" charset="-78"/>
              </a:rPr>
              <a:t> و آسیب بافتی در اثر استفاده از </a:t>
            </a:r>
            <a:r>
              <a:rPr lang="fa-IR" sz="2400" dirty="0" err="1">
                <a:latin typeface="Microsoft Uighur" panose="02000000000000000000" pitchFamily="2" charset="-78"/>
                <a:ea typeface="Calibri" panose="020F0502020204030204" pitchFamily="34" charset="0"/>
                <a:cs typeface="B Nazanin" panose="00000400000000000000" pitchFamily="2" charset="-78"/>
              </a:rPr>
              <a:t>زالوهای</a:t>
            </a:r>
            <a:r>
              <a:rPr lang="fa-IR" sz="2400" dirty="0">
                <a:latin typeface="Microsoft Uighur" panose="02000000000000000000" pitchFamily="2" charset="-78"/>
                <a:ea typeface="Calibri" panose="020F0502020204030204" pitchFamily="34" charset="0"/>
                <a:cs typeface="B Nazanin" panose="00000400000000000000" pitchFamily="2" charset="-78"/>
              </a:rPr>
              <a:t> غیر طبی یا آلوده </a:t>
            </a:r>
          </a:p>
          <a:p>
            <a:pPr algn="r" rtl="1">
              <a:buFont typeface="Arial" panose="020B0604020202020204" pitchFamily="34" charset="0"/>
              <a:buChar char="•"/>
            </a:pPr>
            <a:r>
              <a:rPr lang="fa-IR" sz="2400" dirty="0">
                <a:latin typeface="Microsoft Uighur" panose="02000000000000000000" pitchFamily="2" charset="-78"/>
                <a:ea typeface="Calibri" panose="020F0502020204030204" pitchFamily="34" charset="0"/>
                <a:cs typeface="B Nazanin" panose="00000400000000000000" pitchFamily="2" charset="-78"/>
              </a:rPr>
              <a:t>ریسک بروز عفونت وجود دارد زیرا گونه</a:t>
            </a:r>
            <a:r>
              <a:rPr lang="en-US" sz="2400" dirty="0" err="1">
                <a:latin typeface="Times New Roman" panose="02020603050405020304" pitchFamily="18" charset="0"/>
                <a:ea typeface="Calibri" panose="020F0502020204030204" pitchFamily="34" charset="0"/>
              </a:rPr>
              <a:t>Hirudo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Medicinalis</a:t>
            </a:r>
            <a:r>
              <a:rPr lang="en-US" sz="2400" dirty="0">
                <a:latin typeface="Times New Roman" panose="02020603050405020304" pitchFamily="18" charset="0"/>
                <a:ea typeface="Calibri" panose="020F0502020204030204" pitchFamily="34" charset="0"/>
              </a:rPr>
              <a:t>  </a:t>
            </a:r>
            <a:r>
              <a:rPr lang="fa-IR" sz="2400" dirty="0">
                <a:latin typeface="Microsoft Uighur" panose="02000000000000000000" pitchFamily="2" charset="-78"/>
                <a:ea typeface="Calibri" panose="020F0502020204030204" pitchFamily="34" charset="0"/>
                <a:cs typeface="B Nazanin" panose="00000400000000000000" pitchFamily="2" charset="-78"/>
              </a:rPr>
              <a:t>ناقل باکتری </a:t>
            </a:r>
            <a:r>
              <a:rPr lang="en-US" sz="2400" dirty="0">
                <a:latin typeface="Times New Roman" panose="02020603050405020304" pitchFamily="18" charset="0"/>
                <a:ea typeface="Calibri" panose="020F0502020204030204" pitchFamily="34" charset="0"/>
              </a:rPr>
              <a:t>Aeromonas </a:t>
            </a:r>
            <a:r>
              <a:rPr lang="en-US" sz="2400" dirty="0" err="1">
                <a:latin typeface="Times New Roman" panose="02020603050405020304" pitchFamily="18" charset="0"/>
                <a:ea typeface="Calibri" panose="020F0502020204030204" pitchFamily="34" charset="0"/>
              </a:rPr>
              <a:t>hydrophila</a:t>
            </a:r>
            <a:r>
              <a:rPr lang="en-US" sz="2400" dirty="0">
                <a:latin typeface="Times New Roman" panose="02020603050405020304" pitchFamily="18" charset="0"/>
                <a:ea typeface="Calibri" panose="020F0502020204030204" pitchFamily="34" charset="0"/>
              </a:rPr>
              <a:t> </a:t>
            </a:r>
            <a:r>
              <a:rPr lang="fa-IR" sz="2400" dirty="0">
                <a:latin typeface="Microsoft Uighur" panose="02000000000000000000" pitchFamily="2" charset="-78"/>
                <a:ea typeface="Calibri" panose="020F0502020204030204" pitchFamily="34" charset="0"/>
                <a:cs typeface="B Nazanin" panose="00000400000000000000" pitchFamily="2" charset="-78"/>
              </a:rPr>
              <a:t>است. و حتی در پیوند پوست، باعث رد پیوند شود. </a:t>
            </a:r>
          </a:p>
          <a:p>
            <a:pPr algn="r" rtl="1">
              <a:buFont typeface="Arial" panose="020B0604020202020204" pitchFamily="34" charset="0"/>
              <a:buChar char="•"/>
            </a:pPr>
            <a:r>
              <a:rPr lang="fa-IR" sz="2400" dirty="0">
                <a:latin typeface="Microsoft Uighur" panose="02000000000000000000" pitchFamily="2" charset="-78"/>
                <a:ea typeface="Calibri" panose="020F0502020204030204" pitchFamily="34" charset="0"/>
                <a:cs typeface="B Nazanin" panose="00000400000000000000" pitchFamily="2" charset="-78"/>
              </a:rPr>
              <a:t>20 درصد افراد عفونت باکتریایی </a:t>
            </a:r>
            <a:r>
              <a:rPr lang="fa-IR" sz="2400" dirty="0" err="1">
                <a:latin typeface="Microsoft Uighur" panose="02000000000000000000" pitchFamily="2" charset="-78"/>
                <a:ea typeface="Calibri" panose="020F0502020204030204" pitchFamily="34" charset="0"/>
                <a:cs typeface="B Nazanin" panose="00000400000000000000" pitchFamily="2" charset="-78"/>
              </a:rPr>
              <a:t>آئروموناز</a:t>
            </a:r>
            <a:r>
              <a:rPr lang="fa-IR" sz="2400" dirty="0">
                <a:latin typeface="Microsoft Uighur" panose="02000000000000000000" pitchFamily="2" charset="-78"/>
                <a:ea typeface="Calibri" panose="020F0502020204030204" pitchFamily="34" charset="0"/>
                <a:cs typeface="B Nazanin" panose="00000400000000000000" pitchFamily="2" charset="-78"/>
              </a:rPr>
              <a:t> را نشان </a:t>
            </a:r>
            <a:r>
              <a:rPr lang="fa-IR" sz="2400" dirty="0" err="1">
                <a:latin typeface="Microsoft Uighur" panose="02000000000000000000" pitchFamily="2" charset="-78"/>
                <a:ea typeface="Calibri" panose="020F0502020204030204" pitchFamily="34" charset="0"/>
                <a:cs typeface="B Nazanin" panose="00000400000000000000" pitchFamily="2" charset="-78"/>
              </a:rPr>
              <a:t>داده‌اند</a:t>
            </a:r>
            <a:r>
              <a:rPr lang="fa-IR" sz="2400" dirty="0">
                <a:latin typeface="Microsoft Uighur" panose="02000000000000000000" pitchFamily="2" charset="-78"/>
                <a:ea typeface="Calibri" panose="020F0502020204030204" pitchFamily="34" charset="0"/>
                <a:cs typeface="B Nazanin" panose="00000400000000000000" pitchFamily="2" charset="-78"/>
              </a:rPr>
              <a:t>. البته با استفاده از </a:t>
            </a:r>
            <a:r>
              <a:rPr lang="fa-IR" sz="2400" dirty="0" err="1">
                <a:latin typeface="Microsoft Uighur" panose="02000000000000000000" pitchFamily="2" charset="-78"/>
                <a:ea typeface="Calibri" panose="020F0502020204030204" pitchFamily="34" charset="0"/>
                <a:cs typeface="B Nazanin" panose="00000400000000000000" pitchFamily="2" charset="-78"/>
              </a:rPr>
              <a:t>آنتی‌بیوتیک</a:t>
            </a:r>
            <a:r>
              <a:rPr lang="fa-IR" sz="2400" dirty="0">
                <a:latin typeface="Microsoft Uighur" panose="02000000000000000000" pitchFamily="2" charset="-78"/>
                <a:ea typeface="Calibri" panose="020F0502020204030204" pitchFamily="34" charset="0"/>
                <a:cs typeface="B Nazanin" panose="00000400000000000000" pitchFamily="2" charset="-78"/>
              </a:rPr>
              <a:t> </a:t>
            </a:r>
            <a:r>
              <a:rPr lang="fa-IR" sz="2400" dirty="0" err="1">
                <a:latin typeface="Microsoft Uighur" panose="02000000000000000000" pitchFamily="2" charset="-78"/>
                <a:ea typeface="Calibri" panose="020F0502020204030204" pitchFamily="34" charset="0"/>
                <a:cs typeface="B Nazanin" panose="00000400000000000000" pitchFamily="2" charset="-78"/>
              </a:rPr>
              <a:t>سیپروفلوکساسین</a:t>
            </a:r>
            <a:r>
              <a:rPr lang="fa-IR" sz="2400" dirty="0">
                <a:latin typeface="Microsoft Uighur" panose="02000000000000000000" pitchFamily="2" charset="-78"/>
                <a:ea typeface="Calibri" panose="020F0502020204030204" pitchFamily="34" charset="0"/>
                <a:cs typeface="B Nazanin" panose="00000400000000000000" pitchFamily="2" charset="-78"/>
              </a:rPr>
              <a:t> </a:t>
            </a:r>
            <a:r>
              <a:rPr lang="fa-IR" sz="2400" dirty="0" err="1">
                <a:latin typeface="Microsoft Uighur" panose="02000000000000000000" pitchFamily="2" charset="-78"/>
                <a:ea typeface="Calibri" panose="020F0502020204030204" pitchFamily="34" charset="0"/>
                <a:cs typeface="B Nazanin" panose="00000400000000000000" pitchFamily="2" charset="-78"/>
              </a:rPr>
              <a:t>می‌توان</a:t>
            </a:r>
            <a:r>
              <a:rPr lang="fa-IR" sz="2400" dirty="0">
                <a:latin typeface="Microsoft Uighur" panose="02000000000000000000" pitchFamily="2" charset="-78"/>
                <a:ea typeface="Calibri" panose="020F0502020204030204" pitchFamily="34" charset="0"/>
                <a:cs typeface="B Nazanin" panose="00000400000000000000" pitchFamily="2" charset="-78"/>
              </a:rPr>
              <a:t> از بروز عفونت </a:t>
            </a:r>
            <a:endParaRPr lang="en-US" sz="2400" dirty="0"/>
          </a:p>
        </p:txBody>
      </p:sp>
      <p:sp>
        <p:nvSpPr>
          <p:cNvPr id="4" name="Slide Number Placeholder 3">
            <a:extLst>
              <a:ext uri="{FF2B5EF4-FFF2-40B4-BE49-F238E27FC236}">
                <a16:creationId xmlns:a16="http://schemas.microsoft.com/office/drawing/2014/main" xmlns="" id="{5F9890B6-1AB1-F4D6-A2C5-9B8F9C2D59C9}"/>
              </a:ext>
            </a:extLst>
          </p:cNvPr>
          <p:cNvSpPr>
            <a:spLocks noGrp="1"/>
          </p:cNvSpPr>
          <p:nvPr>
            <p:ph type="sldNum" sz="quarter" idx="12"/>
          </p:nvPr>
        </p:nvSpPr>
        <p:spPr/>
        <p:txBody>
          <a:bodyPr/>
          <a:lstStyle/>
          <a:p>
            <a:fld id="{294A09A9-5501-47C1-A89A-A340965A2BE2}" type="slidenum">
              <a:rPr lang="en-US" smtClean="0"/>
              <a:pPr/>
              <a:t>234</a:t>
            </a:fld>
            <a:endParaRPr lang="en-US" dirty="0"/>
          </a:p>
        </p:txBody>
      </p:sp>
      <p:pic>
        <p:nvPicPr>
          <p:cNvPr id="5" name="Picture 4">
            <a:extLst>
              <a:ext uri="{FF2B5EF4-FFF2-40B4-BE49-F238E27FC236}">
                <a16:creationId xmlns:a16="http://schemas.microsoft.com/office/drawing/2014/main" xmlns="" id="{1A0BFE90-E8D5-5DD1-68D7-72E7EE49628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AD270F4-0ED6-4604-D970-FB9B2EA91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18118937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D9BA8-ED61-4DAF-579D-45BFFCAB5F57}"/>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زالو در طب ایرانی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842998F-E210-6799-D6E4-EC336E442808}"/>
              </a:ext>
            </a:extLst>
          </p:cNvPr>
          <p:cNvSpPr>
            <a:spLocks noGrp="1"/>
          </p:cNvSpPr>
          <p:nvPr>
            <p:ph idx="1"/>
          </p:nvPr>
        </p:nvSpPr>
        <p:spPr>
          <a:xfrm>
            <a:off x="0" y="2011680"/>
            <a:ext cx="11714921" cy="4206240"/>
          </a:xfrm>
        </p:spPr>
        <p:txBody>
          <a:bodyPr/>
          <a:lstStyle/>
          <a:p>
            <a:pPr marL="0" marR="0" indent="0" algn="r" rtl="1">
              <a:lnSpc>
                <a:spcPct val="107000"/>
              </a:lnSpc>
              <a:spcBef>
                <a:spcPts val="0"/>
              </a:spcBef>
              <a:spcAft>
                <a:spcPts val="0"/>
              </a:spcAft>
              <a:buNone/>
            </a:pPr>
            <a:r>
              <a:rPr lang="fa-IR" sz="2400" dirty="0">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در </a:t>
            </a:r>
            <a:r>
              <a:rPr lang="fa-IR" sz="2400" dirty="0" err="1">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مواردی</a:t>
            </a:r>
            <a:r>
              <a:rPr lang="fa-IR" sz="2400" dirty="0">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 که بیماری در نقطه خاصی لوکالیزه ولی </a:t>
            </a:r>
            <a:r>
              <a:rPr lang="fa-IR" sz="2400" dirty="0" err="1">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عمقی‌تر</a:t>
            </a:r>
            <a:r>
              <a:rPr lang="fa-IR" sz="2400" dirty="0">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 باشد و </a:t>
            </a:r>
            <a:r>
              <a:rPr lang="fa-IR" sz="2400" dirty="0" err="1">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بافت‌های</a:t>
            </a:r>
            <a:r>
              <a:rPr lang="fa-IR" sz="2400" dirty="0">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 زیر جلد و عضلات و عروق و اعصاب سطحی را درگیر کرده باشد مانند </a:t>
            </a:r>
            <a:r>
              <a:rPr lang="fa-IR" sz="2400" dirty="0" err="1">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آبسه‌ها</a:t>
            </a:r>
            <a:r>
              <a:rPr lang="fa-IR" sz="2400" dirty="0">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 سندرم پای دیابتی و ... </a:t>
            </a:r>
            <a:r>
              <a:rPr lang="fa-IR" sz="2400" dirty="0" err="1">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می‌توان</a:t>
            </a:r>
            <a:r>
              <a:rPr lang="fa-IR" sz="2400" dirty="0">
                <a:solidFill>
                  <a:srgbClr val="C00000"/>
                </a:solidFill>
                <a:effectLst/>
                <a:latin typeface="Microsoft Uighur" panose="02000000000000000000" pitchFamily="2" charset="-78"/>
                <a:ea typeface="Calibri" panose="020F0502020204030204" pitchFamily="34" charset="0"/>
                <a:cs typeface="B Nazanin" panose="00000400000000000000" pitchFamily="2" charset="-78"/>
              </a:rPr>
              <a:t> از زالو برای پاکسازی استفاده کرد</a:t>
            </a:r>
            <a:endParaRPr lang="en-US" sz="1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0"/>
              </a:spcAft>
              <a:buNone/>
            </a:pPr>
            <a:r>
              <a:rPr lang="fa-IR" sz="2000" b="1" dirty="0" err="1">
                <a:solidFill>
                  <a:schemeClr val="bg1"/>
                </a:solidFill>
                <a:effectLst/>
                <a:latin typeface="Microsoft Uighur" panose="02000000000000000000" pitchFamily="2" charset="-78"/>
                <a:ea typeface="Calibri" panose="020F0502020204030204" pitchFamily="34" charset="0"/>
                <a:cs typeface="B Nazanin" panose="00000400000000000000" pitchFamily="2" charset="-78"/>
              </a:rPr>
              <a:t>ا</a:t>
            </a:r>
            <a:r>
              <a:rPr lang="fa-IR" sz="2000" b="1" dirty="0" err="1">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ندیکاسیون‌های</a:t>
            </a:r>
            <a:r>
              <a:rPr lang="fa-IR" sz="20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 زالو:</a:t>
            </a: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07000"/>
              </a:lnSpc>
              <a:spcBef>
                <a:spcPts val="0"/>
              </a:spcBef>
              <a:spcAft>
                <a:spcPts val="0"/>
              </a:spcAft>
              <a:buNone/>
            </a:pPr>
            <a:r>
              <a:rPr lang="fa-IR" sz="2400" dirty="0">
                <a:effectLst/>
                <a:latin typeface="Microsoft Uighur" panose="02000000000000000000" pitchFamily="2" charset="-78"/>
                <a:ea typeface="Calibri" panose="020F0502020204030204" pitchFamily="34" charset="0"/>
                <a:cs typeface="B Nazanin" panose="00000400000000000000" pitchFamily="2" charset="-78"/>
              </a:rPr>
              <a:t>کودکان یا افرادی که استفاده از حجامت و فصد در آنها محدودیت 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r" rtl="1">
              <a:lnSpc>
                <a:spcPct val="107000"/>
              </a:lnSpc>
              <a:spcBef>
                <a:spcPts val="0"/>
              </a:spcBef>
              <a:spcAft>
                <a:spcPts val="0"/>
              </a:spcAft>
              <a:buNone/>
            </a:pP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عضوهای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کوچک و حساس که انجام حجامت در آنها مقدور نیست مانند پلک، لب، انگشتان و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0"/>
              </a:spcAft>
              <a:buNone/>
            </a:pPr>
            <a:r>
              <a:rPr lang="fa-IR" sz="2000" b="1" dirty="0" err="1">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کنتراندیکاسیون</a:t>
            </a:r>
            <a:r>
              <a:rPr lang="fa-IR" sz="2000" b="1" dirty="0">
                <a:solidFill>
                  <a:schemeClr val="bg1"/>
                </a:solidFill>
                <a:effectLst>
                  <a:outerShdw blurRad="38100" dist="38100" dir="2700000" algn="tl">
                    <a:srgbClr val="000000">
                      <a:alpha val="43137"/>
                    </a:srgbClr>
                  </a:outerShdw>
                </a:effectLst>
                <a:latin typeface="Microsoft Uighur" panose="02000000000000000000" pitchFamily="2" charset="-78"/>
                <a:ea typeface="Calibri" panose="020F0502020204030204" pitchFamily="34" charset="0"/>
                <a:cs typeface="B Nazanin" panose="00000400000000000000" pitchFamily="2" charset="-78"/>
              </a:rPr>
              <a:t> زالو:</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fa-IR" sz="2400" dirty="0">
                <a:effectLst/>
                <a:latin typeface="Microsoft Uighur" panose="02000000000000000000" pitchFamily="2" charset="-78"/>
                <a:ea typeface="Calibri" panose="020F0502020204030204" pitchFamily="34" charset="0"/>
                <a:cs typeface="B Nazanin" panose="00000400000000000000" pitchFamily="2" charset="-78"/>
              </a:rPr>
              <a:t>در صورت وجود هریک از علایم آنمی، کاهش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فشارخون</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و حملات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وازوواگال</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بیماری‌های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انعقادی، هموفیلی، بارداری،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سپتی‌سمی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آلرژی و اسکار از انجام </a:t>
            </a:r>
            <a:r>
              <a:rPr lang="fa-IR" sz="2400" dirty="0" err="1">
                <a:effectLst/>
                <a:latin typeface="Microsoft Uighur" panose="02000000000000000000" pitchFamily="2" charset="-78"/>
                <a:ea typeface="Calibri" panose="020F0502020204030204" pitchFamily="34" charset="0"/>
                <a:cs typeface="B Nazanin" panose="00000400000000000000" pitchFamily="2" charset="-78"/>
              </a:rPr>
              <a:t>زالودرمانی</a:t>
            </a:r>
            <a:r>
              <a:rPr lang="fa-IR" sz="2400" dirty="0">
                <a:effectLst/>
                <a:latin typeface="Microsoft Uighur" panose="02000000000000000000" pitchFamily="2" charset="-78"/>
                <a:ea typeface="Calibri" panose="020F0502020204030204" pitchFamily="34" charset="0"/>
                <a:cs typeface="B Nazanin" panose="00000400000000000000" pitchFamily="2" charset="-78"/>
              </a:rPr>
              <a:t> باید اجتناب شود </a:t>
            </a:r>
            <a:endParaRPr lang="en-US" dirty="0"/>
          </a:p>
        </p:txBody>
      </p:sp>
      <p:sp>
        <p:nvSpPr>
          <p:cNvPr id="4" name="Slide Number Placeholder 3">
            <a:extLst>
              <a:ext uri="{FF2B5EF4-FFF2-40B4-BE49-F238E27FC236}">
                <a16:creationId xmlns:a16="http://schemas.microsoft.com/office/drawing/2014/main" xmlns="" id="{BC033D88-DA26-16C3-B470-CFA739304289}"/>
              </a:ext>
            </a:extLst>
          </p:cNvPr>
          <p:cNvSpPr>
            <a:spLocks noGrp="1"/>
          </p:cNvSpPr>
          <p:nvPr>
            <p:ph type="sldNum" sz="quarter" idx="12"/>
          </p:nvPr>
        </p:nvSpPr>
        <p:spPr/>
        <p:txBody>
          <a:bodyPr/>
          <a:lstStyle/>
          <a:p>
            <a:fld id="{294A09A9-5501-47C1-A89A-A340965A2BE2}" type="slidenum">
              <a:rPr lang="en-US" smtClean="0"/>
              <a:pPr/>
              <a:t>235</a:t>
            </a:fld>
            <a:endParaRPr lang="en-US" dirty="0"/>
          </a:p>
        </p:txBody>
      </p:sp>
      <p:pic>
        <p:nvPicPr>
          <p:cNvPr id="5" name="Picture 4">
            <a:extLst>
              <a:ext uri="{FF2B5EF4-FFF2-40B4-BE49-F238E27FC236}">
                <a16:creationId xmlns:a16="http://schemas.microsoft.com/office/drawing/2014/main" xmlns="" id="{6CAE2FBD-5EB9-AABA-910F-825F3F927B9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A62E731-079E-8C59-E499-7A9496AB71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79654423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ACCFC-4B1D-D749-1BEA-2BEDDCF13224}"/>
              </a:ext>
            </a:extLst>
          </p:cNvPr>
          <p:cNvSpPr>
            <a:spLocks noGrp="1"/>
          </p:cNvSpPr>
          <p:nvPr>
            <p:ph type="title"/>
          </p:nvPr>
        </p:nvSpPr>
        <p:spPr/>
        <p:txBody>
          <a:bodyPr/>
          <a:lstStyle/>
          <a:p>
            <a:r>
              <a:rPr lang="fa-IR" dirty="0">
                <a:solidFill>
                  <a:srgbClr val="0070C0"/>
                </a:solidFill>
                <a:cs typeface="B Titr" panose="00000700000000000000" pitchFamily="2" charset="-78"/>
              </a:rPr>
              <a:t>فصل سیزدهم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6295CFEB-4A87-8201-D58A-3DF7F26A6BD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E79FF9F1-37C0-8B87-053B-D63B84A50B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145070091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D9BD71-B9C7-795B-9ADC-DD968D8102AB}"/>
              </a:ext>
            </a:extLst>
          </p:cNvPr>
          <p:cNvSpPr>
            <a:spLocks noGrp="1"/>
          </p:cNvSpPr>
          <p:nvPr>
            <p:ph type="title"/>
          </p:nvPr>
        </p:nvSpPr>
        <p:spPr>
          <a:xfrm>
            <a:off x="816690" y="2103437"/>
            <a:ext cx="8401624" cy="1325563"/>
          </a:xfrm>
        </p:spPr>
        <p:txBody>
          <a:bodyPr/>
          <a:lstStyle/>
          <a:p>
            <a:pPr algn="ctr" rtl="1"/>
            <a:r>
              <a:rPr lang="fa-IR" sz="54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تدابیر </a:t>
            </a:r>
            <a:r>
              <a:rPr lang="ar-SA" sz="54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زنان و مامایی</a:t>
            </a:r>
            <a:r>
              <a:rPr lang="en-US" sz="54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
            </a:r>
            <a:br>
              <a:rPr lang="en-US" sz="54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br>
            <a:r>
              <a:rPr lang="ar-SA" sz="54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 در طب ایرانی</a:t>
            </a:r>
            <a:endParaRPr lang="en-US" sz="5400" dirty="0">
              <a:solidFill>
                <a:schemeClr val="tx1"/>
              </a:solidFill>
            </a:endParaRPr>
          </a:p>
        </p:txBody>
      </p:sp>
      <p:pic>
        <p:nvPicPr>
          <p:cNvPr id="3" name="Picture 2">
            <a:extLst>
              <a:ext uri="{FF2B5EF4-FFF2-40B4-BE49-F238E27FC236}">
                <a16:creationId xmlns:a16="http://schemas.microsoft.com/office/drawing/2014/main" xmlns="" id="{231DB3A0-579B-FDC4-5DDA-6774674FC05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75923" y="5042787"/>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0193FE0B-0677-D11D-ABAD-4A546E2E5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57809"/>
            <a:ext cx="1193399" cy="1228357"/>
          </a:xfrm>
          <a:prstGeom prst="rect">
            <a:avLst/>
          </a:prstGeom>
          <a:noFill/>
        </p:spPr>
      </p:pic>
      <p:sp>
        <p:nvSpPr>
          <p:cNvPr id="5" name="Slide Number Placeholder 4">
            <a:extLst>
              <a:ext uri="{FF2B5EF4-FFF2-40B4-BE49-F238E27FC236}">
                <a16:creationId xmlns:a16="http://schemas.microsoft.com/office/drawing/2014/main" xmlns="" id="{266CDAB6-DF77-A069-1092-8CD80A3402E8}"/>
              </a:ext>
            </a:extLst>
          </p:cNvPr>
          <p:cNvSpPr>
            <a:spLocks noGrp="1"/>
          </p:cNvSpPr>
          <p:nvPr>
            <p:ph type="sldNum" sz="quarter" idx="12"/>
          </p:nvPr>
        </p:nvSpPr>
        <p:spPr/>
        <p:txBody>
          <a:bodyPr/>
          <a:lstStyle/>
          <a:p>
            <a:fld id="{294A09A9-5501-47C1-A89A-A340965A2BE2}" type="slidenum">
              <a:rPr lang="en-US" smtClean="0"/>
              <a:pPr/>
              <a:t>237</a:t>
            </a:fld>
            <a:endParaRPr lang="en-US" dirty="0"/>
          </a:p>
        </p:txBody>
      </p:sp>
    </p:spTree>
    <p:extLst>
      <p:ext uri="{BB962C8B-B14F-4D97-AF65-F5344CB8AC3E}">
        <p14:creationId xmlns:p14="http://schemas.microsoft.com/office/powerpoint/2010/main" val="416720495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02B62-ED59-1CFC-B8ED-D7DFD6F917FE}"/>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A07B117E-1D98-10FF-6227-78DAFA631076}"/>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دوران بلوغ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و بهداشت برای دیسمنوره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مقاربت جنسی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پیش از بارداری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بارداری را با توجه به شرایط فرد تجویز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مناسب در شیردهی را شرح دهیم.</a:t>
            </a:r>
            <a:endParaRPr lang="en-US" sz="2000" dirty="0"/>
          </a:p>
        </p:txBody>
      </p:sp>
      <p:pic>
        <p:nvPicPr>
          <p:cNvPr id="6" name="Picture 5">
            <a:extLst>
              <a:ext uri="{FF2B5EF4-FFF2-40B4-BE49-F238E27FC236}">
                <a16:creationId xmlns:a16="http://schemas.microsoft.com/office/drawing/2014/main" xmlns="" id="{A98DDA37-816B-1F8A-521A-FD228A23898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EA05D1AB-8B02-5FAF-5090-333EB602B9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207259281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6D19B-F1F5-0FE1-DD7B-D0A9380BEFB5}"/>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تدابیر بلوغ</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BA5BDE99-13EA-7BC2-E622-F70896C848D2}"/>
              </a:ext>
            </a:extLst>
          </p:cNvPr>
          <p:cNvSpPr>
            <a:spLocks noGrp="1"/>
          </p:cNvSpPr>
          <p:nvPr>
            <p:ph idx="1"/>
          </p:nvPr>
        </p:nvSpPr>
        <p:spPr/>
        <p:txBody>
          <a:bodyPr/>
          <a:lstStyle/>
          <a:p>
            <a:pPr algn="just"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براساس تعريف سازمان جهاني بهداشت، نوجواني به گروه سني 10 تا 19 سال اطلاق مي‌شود.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به صورت کلی مزاج سنی دوره بلوغ گرم است و همه افراد با هر مزاجی، تا حدی علایم گرمی را نشان می‌دهند.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مزاج گرم مادرزادی، سکونت در اقلیم‌های گرمسیر و مصرف بیش از اندازه‌ خوراکی‌های گرمی‌بخش موجب می‌شود بلوغ، زودتر اتفاق بیفتد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B16D846F-9A20-D634-1AFF-CBDE93D449E3}"/>
              </a:ext>
            </a:extLst>
          </p:cNvPr>
          <p:cNvSpPr>
            <a:spLocks noGrp="1"/>
          </p:cNvSpPr>
          <p:nvPr>
            <p:ph type="sldNum" sz="quarter" idx="12"/>
          </p:nvPr>
        </p:nvSpPr>
        <p:spPr/>
        <p:txBody>
          <a:bodyPr/>
          <a:lstStyle/>
          <a:p>
            <a:fld id="{294A09A9-5501-47C1-A89A-A340965A2BE2}" type="slidenum">
              <a:rPr lang="en-US" smtClean="0"/>
              <a:pPr/>
              <a:t>239</a:t>
            </a:fld>
            <a:endParaRPr lang="en-US" dirty="0"/>
          </a:p>
        </p:txBody>
      </p:sp>
      <p:pic>
        <p:nvPicPr>
          <p:cNvPr id="5" name="Picture 4">
            <a:extLst>
              <a:ext uri="{FF2B5EF4-FFF2-40B4-BE49-F238E27FC236}">
                <a16:creationId xmlns:a16="http://schemas.microsoft.com/office/drawing/2014/main" xmlns="" id="{7D420D39-BC49-8326-37EB-4D5C2130520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4CA0F5A-846A-E3E1-27C2-94B6E8E4CC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64210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78566636-564B-A5F4-ABA6-60621930D730}"/>
              </a:ext>
            </a:extLst>
          </p:cNvPr>
          <p:cNvSpPr>
            <a:spLocks noGrp="1"/>
          </p:cNvSpPr>
          <p:nvPr>
            <p:ph type="body" sz="half" idx="2"/>
          </p:nvPr>
        </p:nvSpPr>
        <p:spPr>
          <a:xfrm>
            <a:off x="7790687" y="2150621"/>
            <a:ext cx="4149521" cy="4157414"/>
          </a:xfrm>
        </p:spPr>
        <p:txBody>
          <a:bodyPr>
            <a:noAutofit/>
          </a:bodyPr>
          <a:lstStyle/>
          <a:p>
            <a:pPr algn="just" rtl="1"/>
            <a:r>
              <a:rPr lang="en-US" sz="2400" b="1" dirty="0">
                <a:solidFill>
                  <a:schemeClr val="bg1"/>
                </a:solidFill>
                <a:effectLst/>
                <a:latin typeface="Times New Roman" panose="02020603050405020304" pitchFamily="18" charset="0"/>
                <a:ea typeface="Calibri" panose="020F0502020204030204" pitchFamily="34" charset="0"/>
                <a:cs typeface="2  Nazanin" panose="00000400000000000000" pitchFamily="2" charset="-78"/>
              </a:rPr>
              <a:t>(A</a:t>
            </a:r>
            <a:r>
              <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هاون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سنگي</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با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لوله‌ی</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ناوداني</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مكشوفه</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در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تول</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موزه‌ رشت،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دوره‌ی</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پيش</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از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تاريخ</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en-US"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a:t>
            </a:r>
            <a:r>
              <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B)</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صافي</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کشف‌شده</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در تپه‌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سيلك</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كاشان</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موزه‌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ملي</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ايران</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هزاره‌ اول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پيش</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از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ميلاد</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مسيح</a:t>
            </a:r>
            <a:endParaRPr lang="en-US" sz="2400" b="1" dirty="0">
              <a:solidFill>
                <a:schemeClr val="bg1"/>
              </a:solidFill>
              <a:latin typeface="Arial" panose="020B0604020202020204" pitchFamily="34" charset="0"/>
              <a:ea typeface="Calibri" panose="020F0502020204030204" pitchFamily="34" charset="0"/>
              <a:cs typeface="B Nazanin" panose="00000400000000000000" pitchFamily="2" charset="-78"/>
            </a:endParaRPr>
          </a:p>
          <a:p>
            <a:pPr algn="just" rtl="1"/>
            <a:r>
              <a:rPr lang="en-US"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a:t>
            </a:r>
            <a:r>
              <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C</a:t>
            </a:r>
            <a:r>
              <a:rPr lang="en-US"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en-US"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قسمت بالایی یک ظرف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تقطير</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مكشوفه</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در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كلورز</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گيلان</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موزه‌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ايران</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باستان، هزاره‌ اول </a:t>
            </a:r>
            <a:r>
              <a:rPr lang="fa-IR" sz="2400" b="1" dirty="0" err="1">
                <a:solidFill>
                  <a:schemeClr val="bg1"/>
                </a:solidFill>
                <a:effectLst/>
                <a:latin typeface="Arial" panose="020B0604020202020204" pitchFamily="34" charset="0"/>
                <a:ea typeface="Calibri" panose="020F0502020204030204" pitchFamily="34" charset="0"/>
                <a:cs typeface="B Nazanin" panose="00000400000000000000" pitchFamily="2" charset="-78"/>
              </a:rPr>
              <a:t>ق.م</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a:t>
            </a:r>
            <a:r>
              <a:rPr lang="en-US"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en-US" sz="2400" b="1" dirty="0">
                <a:solidFill>
                  <a:schemeClr val="bg1"/>
                </a:solidFill>
                <a:effectLst/>
                <a:latin typeface="Times New Roman" panose="02020603050405020304" pitchFamily="18" charset="0"/>
                <a:ea typeface="Calibri" panose="020F0502020204030204" pitchFamily="34" charset="0"/>
                <a:cs typeface="B Nazanin" panose="00000400000000000000" pitchFamily="2" charset="-78"/>
              </a:rPr>
              <a:t>D)</a:t>
            </a:r>
            <a:r>
              <a:rPr lang="fa-IR" sz="2400" b="1" dirty="0">
                <a:solidFill>
                  <a:schemeClr val="bg1"/>
                </a:solidFill>
                <a:effectLst/>
                <a:latin typeface="Arial" panose="020B0604020202020204" pitchFamily="34" charset="0"/>
                <a:ea typeface="Calibri" panose="020F0502020204030204" pitchFamily="34" charset="0"/>
                <a:cs typeface="B Nazanin" panose="00000400000000000000" pitchFamily="2" charset="-78"/>
              </a:rPr>
              <a:t>: </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بخشی از دستگاه </a:t>
            </a:r>
            <a:r>
              <a:rPr lang="fa-IR" sz="2400" b="1"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روغن‌گیری</a:t>
            </a:r>
            <a:r>
              <a:rPr lang="fa-IR" sz="24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دوران ساسانی، موزه‌ </a:t>
            </a:r>
            <a:r>
              <a:rPr lang="fa-IR" sz="2400" b="1" dirty="0" err="1">
                <a:solidFill>
                  <a:schemeClr val="bg1"/>
                </a:solidFill>
                <a:effectLst/>
                <a:latin typeface="Calibri" panose="020F0502020204030204" pitchFamily="34" charset="0"/>
                <a:ea typeface="Calibri" panose="020F0502020204030204" pitchFamily="34" charset="0"/>
                <a:cs typeface="B Nazanin" panose="00000400000000000000" pitchFamily="2" charset="-78"/>
              </a:rPr>
              <a:t>بیشاپور</a:t>
            </a:r>
            <a:endParaRPr lang="en-US" sz="2400" dirty="0">
              <a:solidFill>
                <a:schemeClr val="bg1"/>
              </a:solidFill>
              <a:cs typeface="B Nazanin" panose="00000400000000000000" pitchFamily="2" charset="-78"/>
            </a:endParaRPr>
          </a:p>
          <a:p>
            <a:endParaRPr lang="en-US" sz="2400" dirty="0"/>
          </a:p>
        </p:txBody>
      </p:sp>
      <p:sp>
        <p:nvSpPr>
          <p:cNvPr id="5" name="Slide Number Placeholder 4">
            <a:extLst>
              <a:ext uri="{FF2B5EF4-FFF2-40B4-BE49-F238E27FC236}">
                <a16:creationId xmlns:a16="http://schemas.microsoft.com/office/drawing/2014/main" xmlns="" id="{EBD93E41-3EE2-BC63-CAE1-3AAC169FD55A}"/>
              </a:ext>
            </a:extLst>
          </p:cNvPr>
          <p:cNvSpPr>
            <a:spLocks noGrp="1"/>
          </p:cNvSpPr>
          <p:nvPr>
            <p:ph type="sldNum" sz="quarter" idx="12"/>
          </p:nvPr>
        </p:nvSpPr>
        <p:spPr/>
        <p:txBody>
          <a:bodyPr/>
          <a:lstStyle/>
          <a:p>
            <a:fld id="{294A09A9-5501-47C1-A89A-A340965A2BE2}" type="slidenum">
              <a:rPr lang="en-US" smtClean="0"/>
              <a:pPr/>
              <a:t>24</a:t>
            </a:fld>
            <a:endParaRPr lang="en-US" dirty="0"/>
          </a:p>
        </p:txBody>
      </p:sp>
      <p:pic>
        <p:nvPicPr>
          <p:cNvPr id="6" name="Picture Placeholder 18">
            <a:extLst>
              <a:ext uri="{FF2B5EF4-FFF2-40B4-BE49-F238E27FC236}">
                <a16:creationId xmlns:a16="http://schemas.microsoft.com/office/drawing/2014/main" xmlns="" id="{96CF7FB6-B45A-70FB-A946-3C184F37931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186" b="7186"/>
          <a:stretch>
            <a:fillRect/>
          </a:stretch>
        </p:blipFill>
        <p:spPr bwMode="auto">
          <a:xfrm>
            <a:off x="1279525" y="2211388"/>
            <a:ext cx="6127750" cy="3932237"/>
          </a:xfrm>
          <a:prstGeom prst="rect">
            <a:avLst/>
          </a:prstGeom>
          <a:noFill/>
          <a:ln w="28575">
            <a:solidFill>
              <a:schemeClr val="tx1"/>
            </a:solidFill>
          </a:ln>
        </p:spPr>
      </p:pic>
      <p:pic>
        <p:nvPicPr>
          <p:cNvPr id="7" name="Picture 6">
            <a:extLst>
              <a:ext uri="{FF2B5EF4-FFF2-40B4-BE49-F238E27FC236}">
                <a16:creationId xmlns:a16="http://schemas.microsoft.com/office/drawing/2014/main" xmlns="" id="{C93CBDCC-6032-CFD2-5269-CF717618E2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36093"/>
            <a:ext cx="1193399" cy="1228357"/>
          </a:xfrm>
          <a:prstGeom prst="rect">
            <a:avLst/>
          </a:prstGeom>
          <a:noFill/>
        </p:spPr>
      </p:pic>
      <p:pic>
        <p:nvPicPr>
          <p:cNvPr id="8" name="Picture 7">
            <a:extLst>
              <a:ext uri="{FF2B5EF4-FFF2-40B4-BE49-F238E27FC236}">
                <a16:creationId xmlns:a16="http://schemas.microsoft.com/office/drawing/2014/main" xmlns="" id="{B9839BE2-8E01-B701-4E15-3DA3E7805B71}"/>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259390" y="393105"/>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70031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2BC3A3-24F5-8863-4BBD-59931678F18A}"/>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بلوغ</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AF041903-EE74-C2EC-682A-15CC49581CA9}"/>
              </a:ext>
            </a:extLst>
          </p:cNvPr>
          <p:cNvSpPr>
            <a:spLocks noGrp="1"/>
          </p:cNvSpPr>
          <p:nvPr>
            <p:ph idx="1"/>
          </p:nvPr>
        </p:nvSpPr>
        <p:spPr>
          <a:xfrm>
            <a:off x="0" y="2011680"/>
            <a:ext cx="11913704" cy="4206240"/>
          </a:xfrm>
        </p:spPr>
        <p:txBody>
          <a:bodyPr>
            <a:normAutofit/>
          </a:bodyPr>
          <a:lstStyle/>
          <a:p>
            <a:pPr marL="457200" marR="0" lvl="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آب و هوا:</a:t>
            </a:r>
            <a:r>
              <a:rPr lang="ar-SA" sz="2400" b="1" dirty="0">
                <a:effectLst>
                  <a:outerShdw blurRad="38100" dist="38100" dir="2700000" algn="tl">
                    <a:srgbClr val="000000">
                      <a:alpha val="43137"/>
                    </a:srgbClr>
                  </a:outerShdw>
                </a:effectLst>
                <a:latin typeface="Noto Sans Symbols"/>
                <a:ea typeface="Noto Sans Symbols"/>
                <a:cs typeface="B Nazanin" panose="00000400000000000000" pitchFamily="2" charset="-78"/>
              </a:rPr>
              <a:t>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از مواجهه بیش از حد با هوای گرم و آفتاب پرهیز کند و در صورت گرمازدگی و علایم حرارت، با مصرف شربت آبلیمو، استحمام با آب ولرم و سایر تدابیر به رفع علائم بپردازد.</a:t>
            </a:r>
            <a:endParaRPr lang="en-US" sz="1800" dirty="0">
              <a:solidFill>
                <a:schemeClr val="bg1"/>
              </a:solidFill>
              <a:effectLst/>
              <a:latin typeface="Noto Sans Symbols"/>
              <a:ea typeface="Noto Sans Symbols"/>
              <a:cs typeface="Noto Sans Symbols"/>
            </a:endParaRPr>
          </a:p>
          <a:p>
            <a:pPr marL="457200" marR="0" lvl="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خواب و بیداری:</a:t>
            </a:r>
            <a:r>
              <a:rPr lang="ar-SA" sz="2400" b="1" dirty="0">
                <a:effectLst>
                  <a:outerShdw blurRad="38100" dist="38100" dir="2700000" algn="tl">
                    <a:srgbClr val="000000">
                      <a:alpha val="43137"/>
                    </a:srgbClr>
                  </a:outerShdw>
                </a:effectLst>
                <a:latin typeface="Noto Sans Symbols"/>
                <a:ea typeface="Noto Sans Symbols"/>
                <a:cs typeface="B Nazanin" panose="00000400000000000000" pitchFamily="2" charset="-78"/>
              </a:rPr>
              <a:t>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داشتن خواب معتدل (پرهیز از کم خوابی و پرخوابی) در بهبود متابولیسم بدن، تنظیم هورمون‌ها، رفع تنش‌های روحی این دوران نقش اساسی دارد.</a:t>
            </a:r>
            <a:endParaRPr lang="en-US" sz="1800" dirty="0">
              <a:solidFill>
                <a:schemeClr val="bg1"/>
              </a:solidFill>
              <a:effectLst/>
              <a:latin typeface="Noto Sans Symbols"/>
              <a:ea typeface="Noto Sans Symbols"/>
              <a:cs typeface="Noto Sans Symbols"/>
            </a:endParaRPr>
          </a:p>
          <a:p>
            <a:pPr marL="457200" marR="0" lvl="0" indent="-457200" algn="just" rtl="1">
              <a:lnSpc>
                <a:spcPct val="107000"/>
              </a:lnSpc>
              <a:spcBef>
                <a:spcPts val="0"/>
              </a:spcBef>
              <a:spcAft>
                <a:spcPts val="0"/>
              </a:spcAft>
              <a:buFont typeface="+mj-lt"/>
              <a:buAutoNum type="arabicPeriod"/>
            </a:pPr>
            <a:r>
              <a:rPr lang="ar-SA"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حرکت و سکون:</a:t>
            </a:r>
            <a:r>
              <a:rPr lang="ar-SA" sz="2400" b="1" dirty="0">
                <a:effectLst>
                  <a:outerShdw blurRad="38100" dist="38100" dir="2700000" algn="tl">
                    <a:srgbClr val="000000">
                      <a:alpha val="43137"/>
                    </a:srgbClr>
                  </a:outerShdw>
                </a:effectLst>
                <a:latin typeface="Noto Sans Symbols"/>
                <a:ea typeface="Noto Sans Symbols"/>
                <a:cs typeface="B Nazanin" panose="00000400000000000000" pitchFamily="2" charset="-78"/>
              </a:rPr>
              <a:t>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فعالیت ‌بدنی منظم </a:t>
            </a:r>
            <a:r>
              <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زیرا افزایش وزن می‌تواند باعث بلوغ زودرس ‌شود. از طرفی ورزش معتدل، به پاکسازی بدن، تنظیم چرخه قاعدگی، افزایش اعتماد به نفس نوجوان کمک می‌کند.</a:t>
            </a:r>
            <a:endParaRPr lang="en-US" sz="1800" dirty="0">
              <a:solidFill>
                <a:schemeClr val="bg1"/>
              </a:solidFill>
              <a:effectLst/>
              <a:latin typeface="Noto Sans Symbols"/>
              <a:ea typeface="Noto Sans Symbols"/>
              <a:cs typeface="Noto Sans Symbols"/>
            </a:endParaRPr>
          </a:p>
          <a:p>
            <a:pPr marL="0" marR="0" indent="0" algn="just" rtl="1">
              <a:lnSpc>
                <a:spcPct val="107000"/>
              </a:lnSpc>
              <a:spcBef>
                <a:spcPts val="0"/>
              </a:spcBef>
              <a:spcAft>
                <a:spcPts val="0"/>
              </a:spcAft>
              <a:buNone/>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r" rtl="1">
              <a:buFont typeface="+mj-lt"/>
              <a:buAutoNum type="arabicPeriod"/>
            </a:pPr>
            <a:endParaRPr lang="en-US" dirty="0">
              <a:solidFill>
                <a:schemeClr val="bg1"/>
              </a:solidFill>
            </a:endParaRPr>
          </a:p>
        </p:txBody>
      </p:sp>
      <p:sp>
        <p:nvSpPr>
          <p:cNvPr id="4" name="Slide Number Placeholder 3">
            <a:extLst>
              <a:ext uri="{FF2B5EF4-FFF2-40B4-BE49-F238E27FC236}">
                <a16:creationId xmlns:a16="http://schemas.microsoft.com/office/drawing/2014/main" xmlns="" id="{5C0B918F-1997-AB9F-96F4-225F57E62AE9}"/>
              </a:ext>
            </a:extLst>
          </p:cNvPr>
          <p:cNvSpPr>
            <a:spLocks noGrp="1"/>
          </p:cNvSpPr>
          <p:nvPr>
            <p:ph type="sldNum" sz="quarter" idx="12"/>
          </p:nvPr>
        </p:nvSpPr>
        <p:spPr/>
        <p:txBody>
          <a:bodyPr/>
          <a:lstStyle/>
          <a:p>
            <a:fld id="{294A09A9-5501-47C1-A89A-A340965A2BE2}" type="slidenum">
              <a:rPr lang="en-US" smtClean="0"/>
              <a:pPr/>
              <a:t>240</a:t>
            </a:fld>
            <a:endParaRPr lang="en-US" dirty="0"/>
          </a:p>
        </p:txBody>
      </p:sp>
      <p:pic>
        <p:nvPicPr>
          <p:cNvPr id="5" name="Picture 4">
            <a:extLst>
              <a:ext uri="{FF2B5EF4-FFF2-40B4-BE49-F238E27FC236}">
                <a16:creationId xmlns:a16="http://schemas.microsoft.com/office/drawing/2014/main" xmlns="" id="{C01E2557-334F-BC3B-6E82-2862F8FF809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311896B-55F0-E92D-A485-9AA034541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00696617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5380A-344E-1553-36E9-FB6EC1EC0F27}"/>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بلوغ</a:t>
            </a:r>
            <a:endParaRPr lang="en-US" dirty="0"/>
          </a:p>
        </p:txBody>
      </p:sp>
      <p:sp>
        <p:nvSpPr>
          <p:cNvPr id="3" name="Content Placeholder 2">
            <a:extLst>
              <a:ext uri="{FF2B5EF4-FFF2-40B4-BE49-F238E27FC236}">
                <a16:creationId xmlns:a16="http://schemas.microsoft.com/office/drawing/2014/main" xmlns="" id="{0FA4CC65-5506-4988-7F70-1DD1F642280B}"/>
              </a:ext>
            </a:extLst>
          </p:cNvPr>
          <p:cNvSpPr>
            <a:spLocks noGrp="1"/>
          </p:cNvSpPr>
          <p:nvPr>
            <p:ph idx="1"/>
          </p:nvPr>
        </p:nvSpPr>
        <p:spPr>
          <a:xfrm>
            <a:off x="185530" y="2011680"/>
            <a:ext cx="11419661" cy="4206240"/>
          </a:xfrm>
        </p:spPr>
        <p:txBody>
          <a:bodyPr/>
          <a:lstStyle/>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eriod" startAt="4"/>
              <a:tabLst/>
              <a:defRPr/>
            </a:pPr>
            <a:r>
              <a:rPr kumimoji="0" lang="ar-SA"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احتباس و استفراغ:</a:t>
            </a:r>
            <a:r>
              <a:rPr kumimoji="0" lang="ar-SA"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oto Sans Symbols"/>
                <a:ea typeface="Noto Sans Symbols"/>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داشتن دفع طبیعی در تخفیف برخی از علایم دوران بلوغ مانند آکنه، دیسمنوره و ... کمک کننده است. در صورت یبوست، مصرف ملین‌های دارای طبع معتدل یا خنک مثل آلو، خاکشیر، اسفرزه مؤثر است.</a:t>
            </a:r>
            <a:r>
              <a:rPr kumimoji="0" lang="ar-SA" sz="2200" b="0" i="0" u="none" strike="noStrike" kern="1200" cap="none" spc="0" normalizeH="0" baseline="0" noProof="0" dirty="0">
                <a:ln>
                  <a:noFill/>
                </a:ln>
                <a:solidFill>
                  <a:srgbClr val="2C2C2C"/>
                </a:solidFill>
                <a:effectLst/>
                <a:uLnTx/>
                <a:uFillTx/>
                <a:latin typeface="Noto Sans Symbols"/>
                <a:ea typeface="Noto Sans Symbols"/>
                <a:cs typeface="B Nazanin" panose="00000400000000000000" pitchFamily="2" charset="-78"/>
              </a:rPr>
              <a:t> </a:t>
            </a:r>
            <a:endParaRPr kumimoji="0" lang="en-US" sz="1700" b="0" i="0" u="none" strike="noStrike" kern="1200" cap="none" spc="0" normalizeH="0" baseline="0" noProof="0" dirty="0">
              <a:ln>
                <a:noFill/>
              </a:ln>
              <a:solidFill>
                <a:srgbClr val="2C2C2C"/>
              </a:solidFill>
              <a:effectLst/>
              <a:uLnTx/>
              <a:uFillTx/>
              <a:latin typeface="Noto Sans Symbols"/>
              <a:ea typeface="Noto Sans Symbols"/>
              <a:cs typeface="Noto Sans Symbols"/>
            </a:endParaRPr>
          </a:p>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eriod" startAt="4"/>
              <a:tabLst/>
              <a:defRPr/>
            </a:pPr>
            <a:r>
              <a:rPr kumimoji="0" lang="ar-SA"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اعراض نفسانی</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a:t>
            </a:r>
            <a:r>
              <a:rPr kumimoji="0" lang="ar-SA" sz="2200" b="0" i="0" u="none" strike="noStrike" kern="1200" cap="none" spc="0" normalizeH="0" baseline="0" noProof="0" dirty="0">
                <a:ln>
                  <a:noFill/>
                </a:ln>
                <a:solidFill>
                  <a:srgbClr val="2C2C2C"/>
                </a:solidFill>
                <a:effectLst/>
                <a:uLnTx/>
                <a:uFillTx/>
                <a:latin typeface="Noto Sans Symbols"/>
                <a:ea typeface="Noto Sans Symbols"/>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گرمی مزاج افراد در سنین بلوغ گاهی نوسانات خلقی و تنش‌های روحی و روانی به همراه دارد. مدیریت افکار، ورزش، آموختن مهارت حل مسئله و تکنیک‌های تنفسی در این امر کمک کننده است.</a:t>
            </a:r>
            <a:endParaRPr kumimoji="0" lang="en-US" sz="1700" b="0" i="0" u="none" strike="noStrike" kern="1200" cap="none" spc="0" normalizeH="0" baseline="0" noProof="0" dirty="0">
              <a:ln>
                <a:noFill/>
              </a:ln>
              <a:solidFill>
                <a:srgbClr val="2C2C2C"/>
              </a:solidFill>
              <a:effectLst/>
              <a:uLnTx/>
              <a:uFillTx/>
              <a:latin typeface="Noto Sans Symbols"/>
              <a:ea typeface="Noto Sans Symbols"/>
              <a:cs typeface="Noto Sans Symbols"/>
            </a:endParaRPr>
          </a:p>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eriod" startAt="4"/>
              <a:tabLst/>
              <a:defRPr/>
            </a:pPr>
            <a:r>
              <a:rPr kumimoji="0" lang="ar-SA"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خوردن و آشامیدن:</a:t>
            </a:r>
            <a:r>
              <a:rPr kumimoji="0" lang="ar-SA"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Noto Sans Symbols"/>
                <a:ea typeface="Noto Sans Symbols"/>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مصرف بیش از حد خوراکی‌های با مزاج گرم یا دارای انواع مواد نگهدارنده و مصنوعی و... باید کمتر شود، مانند گوشت قرمز، انواع ادویه، سس‌های تند، انواع پفک و چیپس (خوراکی‌های شور)، فست فودها، شیرینی‌جات و غیره.</a:t>
            </a:r>
            <a:endParaRPr kumimoji="0" lang="en-US" sz="1700" b="0" i="0" u="none" strike="noStrike" kern="1200" cap="none" spc="0" normalizeH="0" baseline="0" noProof="0" dirty="0">
              <a:ln>
                <a:noFill/>
              </a:ln>
              <a:solidFill>
                <a:srgbClr val="2C2C2C"/>
              </a:solidFill>
              <a:effectLst/>
              <a:uLnTx/>
              <a:uFillTx/>
              <a:latin typeface="Noto Sans Symbols"/>
              <a:ea typeface="Noto Sans Symbols"/>
              <a:cs typeface="Noto Sans Symbols"/>
            </a:endParaRPr>
          </a:p>
          <a:p>
            <a:pPr marL="457200" indent="-457200">
              <a:buFont typeface="+mj-lt"/>
              <a:buAutoNum type="arabicPeriod" startAt="4"/>
            </a:pPr>
            <a:endParaRPr lang="en-US" dirty="0"/>
          </a:p>
        </p:txBody>
      </p:sp>
      <p:sp>
        <p:nvSpPr>
          <p:cNvPr id="4" name="Slide Number Placeholder 3">
            <a:extLst>
              <a:ext uri="{FF2B5EF4-FFF2-40B4-BE49-F238E27FC236}">
                <a16:creationId xmlns:a16="http://schemas.microsoft.com/office/drawing/2014/main" xmlns="" id="{98538BA1-0F07-87A1-0E3C-869C414DB159}"/>
              </a:ext>
            </a:extLst>
          </p:cNvPr>
          <p:cNvSpPr>
            <a:spLocks noGrp="1"/>
          </p:cNvSpPr>
          <p:nvPr>
            <p:ph type="sldNum" sz="quarter" idx="12"/>
          </p:nvPr>
        </p:nvSpPr>
        <p:spPr/>
        <p:txBody>
          <a:bodyPr/>
          <a:lstStyle/>
          <a:p>
            <a:fld id="{294A09A9-5501-47C1-A89A-A340965A2BE2}" type="slidenum">
              <a:rPr lang="en-US" smtClean="0"/>
              <a:pPr/>
              <a:t>241</a:t>
            </a:fld>
            <a:endParaRPr lang="en-US" dirty="0"/>
          </a:p>
        </p:txBody>
      </p:sp>
      <p:pic>
        <p:nvPicPr>
          <p:cNvPr id="5" name="Picture 4">
            <a:extLst>
              <a:ext uri="{FF2B5EF4-FFF2-40B4-BE49-F238E27FC236}">
                <a16:creationId xmlns:a16="http://schemas.microsoft.com/office/drawing/2014/main" xmlns="" id="{3E676BDF-B1B7-AAC6-38C1-8045EE59746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E476805-0AB9-B846-F570-9EFFDE2A11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98280531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C640DE-6098-E2FD-FF4C-0A4C800F7CCF}"/>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تدابیر دیسمنوره</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E00291A-84CA-A1F1-138C-9FE0A38A4651}"/>
              </a:ext>
            </a:extLst>
          </p:cNvPr>
          <p:cNvSpPr>
            <a:spLocks noGrp="1"/>
          </p:cNvSpPr>
          <p:nvPr>
            <p:ph idx="1"/>
          </p:nvPr>
        </p:nvSpPr>
        <p:spPr>
          <a:xfrm>
            <a:off x="119270" y="2011680"/>
            <a:ext cx="11714921" cy="4206240"/>
          </a:xfrm>
        </p:spPr>
        <p:txBody>
          <a:bodyPr/>
          <a:lstStyle/>
          <a:p>
            <a:pPr algn="just" rtl="1">
              <a:lnSpc>
                <a:spcPct val="107000"/>
              </a:lnSpc>
              <a:spcBef>
                <a:spcPts val="0"/>
              </a:spcBef>
              <a:spcAft>
                <a:spcPts val="0"/>
              </a:spcAft>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دردهای کرامپی در ناحیه سوپراپوبیک، لومبوساکرال و تیر کشنده به ران‌ها در حوالی قاعدگی که به دو دسته اولیه و ثانویه تقسیم می‌شود.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7000"/>
              </a:lnSpc>
              <a:spcBef>
                <a:spcPts val="0"/>
              </a:spcBef>
              <a:spcAft>
                <a:spcPts val="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دیسمنوره اولیه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طی یک تا دو سال بعد از قاعدگی، یعنی همزمان با تثبیت سیکل‌های تخمک گذاری و بدون وجود پاتولوژی لگنی رخ می‌دهد.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7000"/>
              </a:lnSpc>
              <a:spcBef>
                <a:spcPts val="0"/>
              </a:spcBef>
              <a:spcAft>
                <a:spcPts val="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دیسمنوره ثانویه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معمولا چند سال بعد از منارک و گاهی در سیکل‌های بدون تخمک‌گذاری و در زمینه پاتولوژی لگنی بروز می‌کند.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از دیدگاه طب ایرانی دیسمنوره یا درد قاعدگی با واژه </a:t>
            </a:r>
            <a:r>
              <a:rPr lang="ar-SA" sz="24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«عُسر طمث»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بیان می‌شود. علت دیسمنوره از دیدگاه طب ایرانی، تحریک اعصاب رحم ناشی از تنگی عروق است که این تنگی می­تواند ناشی از تنگی ذاتی عروق رحمی، غلظت خون (ناشی از سوءمزاج سوداوی یا بلغمی) و یا ورم صُلب (مانند توده‌های لگنی و ...) باشد.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049CE4BA-2E6A-DAB0-4927-1F8B9C5DAB6E}"/>
              </a:ext>
            </a:extLst>
          </p:cNvPr>
          <p:cNvSpPr>
            <a:spLocks noGrp="1"/>
          </p:cNvSpPr>
          <p:nvPr>
            <p:ph type="sldNum" sz="quarter" idx="12"/>
          </p:nvPr>
        </p:nvSpPr>
        <p:spPr/>
        <p:txBody>
          <a:bodyPr/>
          <a:lstStyle/>
          <a:p>
            <a:fld id="{294A09A9-5501-47C1-A89A-A340965A2BE2}" type="slidenum">
              <a:rPr lang="en-US" smtClean="0"/>
              <a:pPr/>
              <a:t>242</a:t>
            </a:fld>
            <a:endParaRPr lang="en-US" dirty="0"/>
          </a:p>
        </p:txBody>
      </p:sp>
      <p:pic>
        <p:nvPicPr>
          <p:cNvPr id="5" name="Picture 4">
            <a:extLst>
              <a:ext uri="{FF2B5EF4-FFF2-40B4-BE49-F238E27FC236}">
                <a16:creationId xmlns:a16="http://schemas.microsoft.com/office/drawing/2014/main" xmlns="" id="{37DE0100-7D78-8E3F-8A69-23C996C5215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DD302C5-FF4B-2B09-286C-448A2AE639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0433480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712337-0E2C-76EE-1F5A-0AC9D63DA515}"/>
              </a:ext>
            </a:extLst>
          </p:cNvPr>
          <p:cNvSpPr>
            <a:spLocks noGrp="1"/>
          </p:cNvSpPr>
          <p:nvPr>
            <p:ph type="title"/>
          </p:nvPr>
        </p:nvSpPr>
        <p:spPr>
          <a:xfrm>
            <a:off x="1070398" y="221548"/>
            <a:ext cx="9784080" cy="1508760"/>
          </a:xfrm>
        </p:spPr>
        <p:txBody>
          <a:bodyPr>
            <a:normAutofit/>
          </a:bodyPr>
          <a:lstStyle/>
          <a:p>
            <a:pPr marL="0" marR="0" algn="ctr" rtl="1">
              <a:lnSpc>
                <a:spcPct val="107000"/>
              </a:lnSpc>
              <a:spcBef>
                <a:spcPts val="0"/>
              </a:spcBef>
              <a:spcAft>
                <a:spcPts val="0"/>
              </a:spcAft>
            </a:pP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درمان</a:t>
            </a: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دیسمنوره</a:t>
            </a:r>
            <a:r>
              <a:rPr kumimoji="0" lang="en-US" sz="32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32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r>
              <a:rPr lang="ar-SA" sz="4000" b="1" dirty="0">
                <a:solidFill>
                  <a:schemeClr val="accent4"/>
                </a:solidFill>
                <a:effectLst/>
                <a:latin typeface="Times New Roman" panose="02020603050405020304" pitchFamily="18" charset="0"/>
                <a:ea typeface="Times New Roman" panose="02020603050405020304" pitchFamily="18" charset="0"/>
                <a:cs typeface="B Titr" panose="00000700000000000000" pitchFamily="2" charset="-78"/>
              </a:rPr>
              <a:t>تدابیر</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43104CF-DE73-826D-BB8F-CC1CC692366C}"/>
              </a:ext>
            </a:extLst>
          </p:cNvPr>
          <p:cNvSpPr>
            <a:spLocks noGrp="1"/>
          </p:cNvSpPr>
          <p:nvPr>
            <p:ph idx="1"/>
          </p:nvPr>
        </p:nvSpPr>
        <p:spPr>
          <a:xfrm>
            <a:off x="-106017" y="1892410"/>
            <a:ext cx="11913704" cy="4206240"/>
          </a:xfrm>
        </p:spPr>
        <p:txBody>
          <a:bodyPr>
            <a:normAutofit/>
          </a:bodyPr>
          <a:lstStyle/>
          <a:p>
            <a:pPr marL="342900" marR="0" lvl="0" indent="-342900" algn="just" rtl="1">
              <a:lnSpc>
                <a:spcPct val="107000"/>
              </a:lnSpc>
              <a:spcBef>
                <a:spcPts val="0"/>
              </a:spcBef>
              <a:spcAft>
                <a:spcPts val="0"/>
              </a:spcAft>
              <a:buFont typeface="+mj-lt"/>
              <a:buAutoNum type="arabicParenR"/>
            </a:pPr>
            <a:r>
              <a:rPr lang="ar-SA"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تدابیر خوراکی در دیسمنوره</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(به ویژه از یک هفته قبل از قاعدگی)</a:t>
            </a:r>
            <a:endParaRPr lang="en-US"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پرهیز از مصرف مواد غذایی افزایش دهندۀ خلط سودا، غلیظ و دیرهضم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مانند: گوشت گاو، سوسیس، کالباس، غذاهای کنسروی و مانده، ماکارونی، لازانیا، سالاد الویه، نوشابه، قارچ، عدس، بادمجان، کلم خام و ترشیجات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پرهیز از مصرف سردیجات (مواد غذایی مولد خلط بلغم)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مانند: خیار، گوجه فرنگی، ماست و انواع مواد با مزاج سرد و تر و غلیظ و چسبنده (مانند الویه، پنیر پیتزا، پاستا و...)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خودداری از مصرف غذاهای نفاخ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مثل حبوبات و سبزیجات نفاخ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C00000"/>
                </a:solidFill>
                <a:effectLst/>
                <a:latin typeface="Times New Roman" panose="02020603050405020304" pitchFamily="18" charset="0"/>
                <a:ea typeface="Times New Roman" panose="02020603050405020304" pitchFamily="18" charset="0"/>
                <a:cs typeface="B Nazanin" panose="00000400000000000000" pitchFamily="2" charset="-78"/>
              </a:rPr>
              <a:t>اجتناب از نوشیدن بیش از حد و غیرضروری آب سرد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(به‌ویژه در دوره قاعدگی)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0"/>
              </a:spcAft>
            </a:pPr>
            <a:r>
              <a:rPr lang="fa-IR" sz="1400" dirty="0">
                <a:effectLst/>
                <a:latin typeface="Calibri" panose="020F0502020204030204" pitchFamily="34" charset="0"/>
                <a:ea typeface="Calibri" panose="020F0502020204030204" pitchFamily="34"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B1144F01-D90E-11C9-7217-024CCADD0ADC}"/>
              </a:ext>
            </a:extLst>
          </p:cNvPr>
          <p:cNvSpPr>
            <a:spLocks noGrp="1"/>
          </p:cNvSpPr>
          <p:nvPr>
            <p:ph type="sldNum" sz="quarter" idx="12"/>
          </p:nvPr>
        </p:nvSpPr>
        <p:spPr/>
        <p:txBody>
          <a:bodyPr/>
          <a:lstStyle/>
          <a:p>
            <a:fld id="{294A09A9-5501-47C1-A89A-A340965A2BE2}" type="slidenum">
              <a:rPr lang="en-US" smtClean="0"/>
              <a:pPr/>
              <a:t>243</a:t>
            </a:fld>
            <a:endParaRPr lang="en-US" dirty="0"/>
          </a:p>
        </p:txBody>
      </p:sp>
      <p:pic>
        <p:nvPicPr>
          <p:cNvPr id="5" name="Picture 4">
            <a:extLst>
              <a:ext uri="{FF2B5EF4-FFF2-40B4-BE49-F238E27FC236}">
                <a16:creationId xmlns:a16="http://schemas.microsoft.com/office/drawing/2014/main" xmlns="" id="{0143CEA0-E383-E3E7-910C-4C60C59BA0A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EF02DCF1-BE0F-81C5-CF2E-95C731165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69752230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78F98-7BF3-80FD-00BB-7926EA181A7C}"/>
              </a:ext>
            </a:extLst>
          </p:cNvPr>
          <p:cNvSpPr>
            <a:spLocks noGrp="1"/>
          </p:cNvSpPr>
          <p:nvPr>
            <p:ph type="title"/>
          </p:nvPr>
        </p:nvSpPr>
        <p:spPr/>
        <p:txBody>
          <a:bodyPr/>
          <a:lstStyle/>
          <a:p>
            <a:pPr algn="ct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درمان</a:t>
            </a: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دیسمنوره</a:t>
            </a:r>
            <a:r>
              <a:rPr kumimoji="0" lang="en-US" sz="32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32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r>
              <a:rPr kumimoji="0" lang="ar-SA" sz="4000" b="1" i="0" u="none" strike="noStrike" kern="1200" cap="all" spc="0" normalizeH="0" baseline="0" noProof="0" dirty="0">
                <a:ln>
                  <a:noFill/>
                </a:ln>
                <a:solidFill>
                  <a:srgbClr val="F24099"/>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a:t>
            </a:r>
            <a:endParaRPr lang="en-US" dirty="0"/>
          </a:p>
        </p:txBody>
      </p:sp>
      <p:sp>
        <p:nvSpPr>
          <p:cNvPr id="3" name="Content Placeholder 2">
            <a:extLst>
              <a:ext uri="{FF2B5EF4-FFF2-40B4-BE49-F238E27FC236}">
                <a16:creationId xmlns:a16="http://schemas.microsoft.com/office/drawing/2014/main" xmlns="" id="{A753E80C-DC5D-6C45-27E7-B2A20B132618}"/>
              </a:ext>
            </a:extLst>
          </p:cNvPr>
          <p:cNvSpPr>
            <a:spLocks noGrp="1"/>
          </p:cNvSpPr>
          <p:nvPr>
            <p:ph idx="1"/>
          </p:nvPr>
        </p:nvSpPr>
        <p:spPr/>
        <p:txBody>
          <a:bodyPr/>
          <a:lstStyle/>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در صورت بالا بودن حجم خونریزی یا ابتلا به کم خونی، از یک هفته قبل از قاعدگی غذاهای لطیف و خونساز مثل زرده تخم مرغ عسلی، گوشت گوسفند بدون چربی، مغزها (بادام و پسته)، شیره انگور، مربای هویچ، کدوحلوایی بخارپز با زعفران و دارچین استفاده شود.</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Arial" panose="020B0604020202020204" pitchFamily="34" charset="0"/>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استفاده از دمنوش‌های گیاهان رازیانه و زعفران در ایام قاعدگی موجب تشدید خونریزی می‌شود.</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7737E744-7597-EAD0-51A8-FF52EB5561DB}"/>
              </a:ext>
            </a:extLst>
          </p:cNvPr>
          <p:cNvSpPr>
            <a:spLocks noGrp="1"/>
          </p:cNvSpPr>
          <p:nvPr>
            <p:ph type="sldNum" sz="quarter" idx="12"/>
          </p:nvPr>
        </p:nvSpPr>
        <p:spPr/>
        <p:txBody>
          <a:bodyPr/>
          <a:lstStyle/>
          <a:p>
            <a:fld id="{294A09A9-5501-47C1-A89A-A340965A2BE2}" type="slidenum">
              <a:rPr lang="en-US" smtClean="0"/>
              <a:pPr/>
              <a:t>244</a:t>
            </a:fld>
            <a:endParaRPr lang="en-US" dirty="0"/>
          </a:p>
        </p:txBody>
      </p:sp>
      <p:pic>
        <p:nvPicPr>
          <p:cNvPr id="5" name="Picture 4">
            <a:extLst>
              <a:ext uri="{FF2B5EF4-FFF2-40B4-BE49-F238E27FC236}">
                <a16:creationId xmlns:a16="http://schemas.microsoft.com/office/drawing/2014/main" xmlns="" id="{DC567AC1-42A8-F160-8463-436A2A2C6A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EAC891C-9336-677E-3029-F00A5E583F5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059901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755F8-6958-D066-75D4-E55C7C58BC81}"/>
              </a:ext>
            </a:extLst>
          </p:cNvPr>
          <p:cNvSpPr>
            <a:spLocks noGrp="1"/>
          </p:cNvSpPr>
          <p:nvPr>
            <p:ph type="title"/>
          </p:nvPr>
        </p:nvSpPr>
        <p:spPr/>
        <p:txBody>
          <a:bodyPr/>
          <a:lstStyle/>
          <a:p>
            <a:pPr algn="ctr" rtl="1"/>
            <a:r>
              <a:rPr kumimoji="0" lang="fa-IR"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درمان</a:t>
            </a:r>
            <a:r>
              <a:rPr kumimoji="0" lang="ar-SA"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دیسمنوره</a:t>
            </a:r>
            <a: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r>
              <a:rPr kumimoji="0" lang="ar-SA" sz="3600" b="1" i="0" u="none" strike="noStrike" kern="1200" cap="all" spc="0" normalizeH="0" baseline="0" noProof="0" dirty="0">
                <a:ln>
                  <a:noFill/>
                </a:ln>
                <a:solidFill>
                  <a:schemeClr val="accent4"/>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F74C5B7-EBE4-51EC-F7A3-027BA03E0719}"/>
              </a:ext>
            </a:extLst>
          </p:cNvPr>
          <p:cNvSpPr>
            <a:spLocks noGrp="1"/>
          </p:cNvSpPr>
          <p:nvPr>
            <p:ph idx="1"/>
          </p:nvPr>
        </p:nvSpPr>
        <p:spPr>
          <a:xfrm>
            <a:off x="0" y="2011680"/>
            <a:ext cx="11728174" cy="4206240"/>
          </a:xfrm>
        </p:spPr>
        <p:txBody>
          <a:bodyPr/>
          <a:lstStyle/>
          <a:p>
            <a:pPr marL="0" marR="0" lvl="0" indent="0" algn="just" rtl="1">
              <a:lnSpc>
                <a:spcPct val="107000"/>
              </a:lnSpc>
              <a:spcBef>
                <a:spcPts val="0"/>
              </a:spcBef>
              <a:spcAft>
                <a:spcPts val="0"/>
              </a:spcAft>
              <a:buNone/>
            </a:pP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تدابیر بهداشتی در دیسمنوره</a:t>
            </a:r>
            <a:endPar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برای شستشوی ناحیه تناسلی از آب گرم استفاده شود و از حمام بیش از حد در دوران قاعدگی خودداری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از پوشیدن شلوارها و لباس‌های تنگ خصوصا از جنس مصنوعی و پلاستیکی پرهیز شود (در تمام ایام به ویژه دوران قاعدگی رعایت شود)، زیرا موجب کاهش خون‌رسانی به تخمدان و رحم می‌شود.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از خوابیدن، نشستن و راه رفتن با پای برهنه بر روی کفپوش‌های سرد مثل سرامیک و سنگ پرهیز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36696E63-FECB-9624-BBCB-BF08C26155CD}"/>
              </a:ext>
            </a:extLst>
          </p:cNvPr>
          <p:cNvSpPr>
            <a:spLocks noGrp="1"/>
          </p:cNvSpPr>
          <p:nvPr>
            <p:ph type="sldNum" sz="quarter" idx="12"/>
          </p:nvPr>
        </p:nvSpPr>
        <p:spPr/>
        <p:txBody>
          <a:bodyPr/>
          <a:lstStyle/>
          <a:p>
            <a:fld id="{294A09A9-5501-47C1-A89A-A340965A2BE2}" type="slidenum">
              <a:rPr lang="en-US" smtClean="0"/>
              <a:pPr/>
              <a:t>245</a:t>
            </a:fld>
            <a:endParaRPr lang="en-US" dirty="0"/>
          </a:p>
        </p:txBody>
      </p:sp>
      <p:pic>
        <p:nvPicPr>
          <p:cNvPr id="5" name="Picture 4">
            <a:extLst>
              <a:ext uri="{FF2B5EF4-FFF2-40B4-BE49-F238E27FC236}">
                <a16:creationId xmlns:a16="http://schemas.microsoft.com/office/drawing/2014/main" xmlns="" id="{0E415960-F580-74DA-C92E-CC7083CD041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02B4E976-937E-A082-5F40-19F0B8F22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4404079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FBC5-C266-C25C-C5F8-A4971116C85F}"/>
              </a:ext>
            </a:extLst>
          </p:cNvPr>
          <p:cNvSpPr>
            <a:spLocks noGrp="1"/>
          </p:cNvSpPr>
          <p:nvPr>
            <p:ph type="title"/>
          </p:nvPr>
        </p:nvSpPr>
        <p:spPr/>
        <p:txBody>
          <a:bodyPr/>
          <a:lstStyle/>
          <a:p>
            <a:pPr algn="ctr" rtl="1"/>
            <a:r>
              <a:rPr kumimoji="0" lang="fa-IR"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درمان</a:t>
            </a:r>
            <a:r>
              <a:rPr kumimoji="0" lang="ar-SA"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دیسمنوره</a:t>
            </a:r>
            <a: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r>
              <a:rPr lang="ar-SA" sz="3600" b="1" dirty="0">
                <a:solidFill>
                  <a:schemeClr val="accent4"/>
                </a:solidFill>
                <a:effectLst/>
                <a:latin typeface="Times New Roman" panose="02020603050405020304" pitchFamily="18" charset="0"/>
                <a:ea typeface="Times New Roman" panose="02020603050405020304" pitchFamily="18" charset="0"/>
                <a:cs typeface="B Titr" panose="00000700000000000000" pitchFamily="2" charset="-78"/>
              </a:rPr>
              <a:t>درمان دارویی و اعمال یداوی </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F0438204-ED9B-D8AE-C4E3-7FD8799F71B3}"/>
              </a:ext>
            </a:extLst>
          </p:cNvPr>
          <p:cNvSpPr>
            <a:spLocks noGrp="1"/>
          </p:cNvSpPr>
          <p:nvPr>
            <p:ph idx="1"/>
          </p:nvPr>
        </p:nvSpPr>
        <p:spPr/>
        <p:txBody>
          <a:bodyPr/>
          <a:lstStyle/>
          <a:p>
            <a:pPr marL="0" marR="0" indent="0" algn="just" rtl="1">
              <a:lnSpc>
                <a:spcPct val="107000"/>
              </a:lnSpc>
              <a:spcBef>
                <a:spcPts val="0"/>
              </a:spcBef>
              <a:spcAft>
                <a:spcPts val="0"/>
              </a:spcAft>
              <a:buNone/>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استفاده از برخی داروهای مؤثر بر درد قاعدگی</a:t>
            </a:r>
            <a:r>
              <a:rPr lang="fa-IR" sz="2400" dirty="0">
                <a:solidFill>
                  <a:schemeClr val="bg1"/>
                </a:solidFill>
                <a:latin typeface="Times New Roman" panose="02020603050405020304" pitchFamily="18" charset="0"/>
                <a:ea typeface="Times New Roman" panose="02020603050405020304" pitchFamily="18" charset="0"/>
                <a:cs typeface="B Nazanin" panose="00000400000000000000" pitchFamily="2" charset="-78"/>
              </a:rPr>
              <a:t>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به دو صورت خوراکی و موضعی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مانند </a:t>
            </a:r>
            <a:r>
              <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خوردن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جوشانده رازیانه یا گل بابونه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و روغن­مالی ناحیۀ هایپوگاستر با روغن گل یا روغن زنجبیل</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 و </a:t>
            </a:r>
            <a:r>
              <a:rPr lang="ar-SA" sz="2400" dirty="0">
                <a:solidFill>
                  <a:schemeClr val="bg1"/>
                </a:solidFill>
                <a:effectLst/>
                <a:latin typeface="Tahoma" panose="020B0604030504040204" pitchFamily="34" charset="0"/>
                <a:ea typeface="Tahoma" panose="020B0604030504040204" pitchFamily="34" charset="0"/>
                <a:cs typeface="B Nazanin" panose="00000400000000000000" pitchFamily="2" charset="-78"/>
              </a:rPr>
              <a:t>در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صورت لزوم بادکش گرم زیر ناف است.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solidFill>
                <a:schemeClr val="bg1"/>
              </a:solidFill>
            </a:endParaRPr>
          </a:p>
        </p:txBody>
      </p:sp>
      <p:sp>
        <p:nvSpPr>
          <p:cNvPr id="4" name="Slide Number Placeholder 3">
            <a:extLst>
              <a:ext uri="{FF2B5EF4-FFF2-40B4-BE49-F238E27FC236}">
                <a16:creationId xmlns:a16="http://schemas.microsoft.com/office/drawing/2014/main" xmlns="" id="{6639D6B4-2D5F-6C22-6D86-BF291394035B}"/>
              </a:ext>
            </a:extLst>
          </p:cNvPr>
          <p:cNvSpPr>
            <a:spLocks noGrp="1"/>
          </p:cNvSpPr>
          <p:nvPr>
            <p:ph type="sldNum" sz="quarter" idx="12"/>
          </p:nvPr>
        </p:nvSpPr>
        <p:spPr/>
        <p:txBody>
          <a:bodyPr/>
          <a:lstStyle/>
          <a:p>
            <a:fld id="{294A09A9-5501-47C1-A89A-A340965A2BE2}" type="slidenum">
              <a:rPr lang="en-US" smtClean="0"/>
              <a:pPr/>
              <a:t>246</a:t>
            </a:fld>
            <a:endParaRPr lang="en-US" dirty="0"/>
          </a:p>
        </p:txBody>
      </p:sp>
      <p:pic>
        <p:nvPicPr>
          <p:cNvPr id="5" name="Picture 4">
            <a:extLst>
              <a:ext uri="{FF2B5EF4-FFF2-40B4-BE49-F238E27FC236}">
                <a16:creationId xmlns:a16="http://schemas.microsoft.com/office/drawing/2014/main" xmlns="" id="{05C47F2C-F6EA-1C15-684C-3399D0EE7D5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C560406-6475-BA3B-1ABC-BBC7942A7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80595119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9D9AA-CF72-216A-4ACD-48C2E26777F4}"/>
              </a:ext>
            </a:extLst>
          </p:cNvPr>
          <p:cNvSpPr>
            <a:spLocks noGrp="1"/>
          </p:cNvSpPr>
          <p:nvPr>
            <p:ph type="title"/>
          </p:nvPr>
        </p:nvSpPr>
        <p:spPr>
          <a:xfrm>
            <a:off x="1011803" y="111259"/>
            <a:ext cx="9784080" cy="1508760"/>
          </a:xfrm>
        </p:spPr>
        <p:txBody>
          <a:bodyPr>
            <a:normAutofit/>
          </a:bodyPr>
          <a:lstStyle/>
          <a:p>
            <a:pPr marL="0" marR="0" lvl="0" indent="-182880" algn="ctr"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lang="ar-SA"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تدابیر رابطه جنسی</a:t>
            </a:r>
            <a:r>
              <a:rPr lang="en-US"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
            </a:r>
            <a:br>
              <a:rPr lang="en-US"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br>
            <a:r>
              <a:rPr kumimoji="0" lang="ar-SA" sz="22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Titr" panose="00000700000000000000" pitchFamily="2" charset="-78"/>
              </a:rPr>
              <a:t>منافع رابطه جنسی متعادل</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A5EF55B-49FE-4610-C5AA-B6947B874D9A}"/>
              </a:ext>
            </a:extLst>
          </p:cNvPr>
          <p:cNvSpPr>
            <a:spLocks noGrp="1"/>
          </p:cNvSpPr>
          <p:nvPr>
            <p:ph idx="1"/>
          </p:nvPr>
        </p:nvSpPr>
        <p:spPr>
          <a:xfrm>
            <a:off x="0" y="2011680"/>
            <a:ext cx="11807687" cy="4206240"/>
          </a:xfrm>
        </p:spPr>
        <p:txBody>
          <a:bodyPr/>
          <a:lstStyle/>
          <a:p>
            <a:pPr marL="0" marR="0" algn="just" rtl="1">
              <a:lnSpc>
                <a:spcPct val="107000"/>
              </a:lnSpc>
              <a:spcBef>
                <a:spcPts val="0"/>
              </a:spcBef>
              <a:spcAft>
                <a:spcPts val="0"/>
              </a:spcAft>
            </a:pPr>
            <a:r>
              <a:rPr lang="ar-SA"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پاکسازی بدن از ترشحات جنسی دفعی</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ایجاد نشاط و سرحالی، سبکی در حرکات، افزایش اشتها، دفع پریشانی فکر و غم و اندوه، فرونشاندن خشم و غضب، رفع بیماری‌های ناشی از سودا (مانند وسواس)، افزایش نیرو و رفع علائم ناشی از تجمع مواد بلغمی مانند خستگی و کندی، از جمله این آثار به شمار می‌رود.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ترک مقاربت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می­تواند باعث احساس سستی و کندی در حرکات، سنگینی در سر و بدن، نگرانی، پریشانی و ناآرامی، کم‌اشتهایی، کاهش نشاط، طپش قلب، تنگی نفس، بی‌خوابی و وسواس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زیاده­روی در فعالیت جنسی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می­تواند منجر به ضعف عمومی، لاغری و خشکی بدن (به خصوص در افراد با مزاج‌های خشک)، طپش قلب، ضعف معده، تشدید درد مفاصل و...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32DDA868-587C-0612-5EE2-415FD9BAEB00}"/>
              </a:ext>
            </a:extLst>
          </p:cNvPr>
          <p:cNvSpPr>
            <a:spLocks noGrp="1"/>
          </p:cNvSpPr>
          <p:nvPr>
            <p:ph type="sldNum" sz="quarter" idx="12"/>
          </p:nvPr>
        </p:nvSpPr>
        <p:spPr/>
        <p:txBody>
          <a:bodyPr/>
          <a:lstStyle/>
          <a:p>
            <a:fld id="{294A09A9-5501-47C1-A89A-A340965A2BE2}" type="slidenum">
              <a:rPr lang="en-US" smtClean="0"/>
              <a:pPr/>
              <a:t>247</a:t>
            </a:fld>
            <a:endParaRPr lang="en-US" dirty="0"/>
          </a:p>
        </p:txBody>
      </p:sp>
      <p:pic>
        <p:nvPicPr>
          <p:cNvPr id="5" name="Picture 4">
            <a:extLst>
              <a:ext uri="{FF2B5EF4-FFF2-40B4-BE49-F238E27FC236}">
                <a16:creationId xmlns:a16="http://schemas.microsoft.com/office/drawing/2014/main" xmlns="" id="{5FD65A29-C157-F4CE-4B66-C5D4AF347F5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08B58D45-B147-CB24-34FC-6A0E62A7EB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76638823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C4D14-8E5B-D665-1D99-20D7E242F2DE}"/>
              </a:ext>
            </a:extLst>
          </p:cNvPr>
          <p:cNvSpPr>
            <a:spLocks noGrp="1"/>
          </p:cNvSpPr>
          <p:nvPr>
            <p:ph type="title"/>
          </p:nvPr>
        </p:nvSpPr>
        <p:spPr>
          <a:xfrm>
            <a:off x="1203960" y="742681"/>
            <a:ext cx="9784080" cy="852031"/>
          </a:xfrm>
        </p:spPr>
        <p:txBody>
          <a:bodyPr>
            <a:normAutofit fontScale="90000"/>
          </a:bodyPr>
          <a:lstStyle/>
          <a:p>
            <a:pPr marL="0" marR="0" algn="ctr" rtl="1">
              <a:lnSpc>
                <a:spcPct val="107000"/>
              </a:lnSpc>
              <a:spcBef>
                <a:spcPts val="0"/>
              </a:spcBef>
              <a:spcAft>
                <a:spcPts val="0"/>
              </a:spcAft>
            </a:pPr>
            <a:r>
              <a:rPr kumimoji="0" lang="ar-SA"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رابطه جنسی</a:t>
            </a:r>
            <a:r>
              <a:rPr kumimoji="0" lang="en-US"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en-US" sz="36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lang="ar-SA" sz="2200" b="1" dirty="0">
                <a:solidFill>
                  <a:schemeClr val="accent4"/>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Titr" panose="00000700000000000000" pitchFamily="2" charset="-78"/>
              </a:rPr>
              <a:t>آمادگی قبل از رابطه جنسی با هدف بارداری</a:t>
            </a:r>
            <a: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02636CDD-8810-2861-5A7F-47935F3D868F}"/>
              </a:ext>
            </a:extLst>
          </p:cNvPr>
          <p:cNvSpPr>
            <a:spLocks noGrp="1"/>
          </p:cNvSpPr>
          <p:nvPr>
            <p:ph idx="1"/>
          </p:nvPr>
        </p:nvSpPr>
        <p:spPr>
          <a:xfrm>
            <a:off x="0" y="1905663"/>
            <a:ext cx="11605191" cy="4206240"/>
          </a:xfrm>
        </p:spPr>
        <p:txBody>
          <a:bodyPr>
            <a:normAutofit/>
          </a:bodyPr>
          <a:lstStyle/>
          <a:p>
            <a:pPr algn="r" rtl="1">
              <a:lnSpc>
                <a:spcPct val="107000"/>
              </a:lnSpc>
              <a:spcBef>
                <a:spcPts val="0"/>
              </a:spcBef>
              <a:spcAft>
                <a:spcPts val="0"/>
              </a:spcAft>
              <a:buFont typeface="Arial" panose="020B0604020202020204" pitchFamily="34" charset="0"/>
              <a:buChar char="•"/>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آمیزش جنسی، تنها در زمانی توصیه می‌شود که میل و اشتیاق واقعی به انجام آن وجود داشته باشد و فرد احساس سلامتی و قوت در بدن کند. تجربه حداکثر لذت در طرفین‌ و رسیدن به ارگاسم همزمان مناسب‌ترین شرایط برای تشکیل نطفه است.</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Bef>
                <a:spcPts val="0"/>
              </a:spcBef>
              <a:spcAft>
                <a:spcPts val="0"/>
              </a:spcAft>
              <a:buFont typeface="Arial" panose="020B0604020202020204" pitchFamily="34" charset="0"/>
              <a:buChar char="•"/>
            </a:pPr>
            <a:r>
              <a:rPr lang="ar-SA" sz="2400" b="1" dirty="0">
                <a:latin typeface="Times New Roman" panose="02020603050405020304" pitchFamily="18" charset="0"/>
                <a:ea typeface="Times New Roman" panose="02020603050405020304" pitchFamily="18" charset="0"/>
                <a:cs typeface="B Nazanin" panose="00000400000000000000" pitchFamily="2" charset="-78"/>
              </a:rPr>
              <a:t>بهترین زمان آمیزش جنسی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بعد از هضم غذا در معده است که به طور متوسط حدود 2 ساعت بعد از صرف غذا است. در زمان گرسنگی، تشنگی و پری معده باید از آمیزش جنسی پرهیز شود.</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A3546007-75C7-BB65-36A9-98CC2910E4ED}"/>
              </a:ext>
            </a:extLst>
          </p:cNvPr>
          <p:cNvSpPr>
            <a:spLocks noGrp="1"/>
          </p:cNvSpPr>
          <p:nvPr>
            <p:ph type="sldNum" sz="quarter" idx="12"/>
          </p:nvPr>
        </p:nvSpPr>
        <p:spPr/>
        <p:txBody>
          <a:bodyPr/>
          <a:lstStyle/>
          <a:p>
            <a:fld id="{294A09A9-5501-47C1-A89A-A340965A2BE2}" type="slidenum">
              <a:rPr lang="en-US" smtClean="0"/>
              <a:pPr/>
              <a:t>248</a:t>
            </a:fld>
            <a:endParaRPr lang="en-US" dirty="0"/>
          </a:p>
        </p:txBody>
      </p:sp>
      <p:pic>
        <p:nvPicPr>
          <p:cNvPr id="5" name="Picture 4">
            <a:extLst>
              <a:ext uri="{FF2B5EF4-FFF2-40B4-BE49-F238E27FC236}">
                <a16:creationId xmlns:a16="http://schemas.microsoft.com/office/drawing/2014/main" xmlns="" id="{7FDF00DE-D32E-D263-D808-40C5A7864A7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DAFB3C2-D584-130D-4127-A3A732EE77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77940051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5FA77-072A-A6DC-C6BB-08F8A998344F}"/>
              </a:ext>
            </a:extLst>
          </p:cNvPr>
          <p:cNvSpPr>
            <a:spLocks noGrp="1"/>
          </p:cNvSpPr>
          <p:nvPr>
            <p:ph type="title"/>
          </p:nvPr>
        </p:nvSpPr>
        <p:spPr/>
        <p:txBody>
          <a:bodyPr/>
          <a:lstStyle/>
          <a:p>
            <a:pPr algn="ctr"/>
            <a:r>
              <a:rPr kumimoji="0" lang="ar-SA" sz="32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رابطه جنسی</a:t>
            </a:r>
            <a:r>
              <a:rPr kumimoji="0" lang="en-US" sz="32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en-US" sz="32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kumimoji="0" lang="ar-SA" sz="2000" b="1" i="0" u="none" strike="noStrike" kern="1200" cap="all" spc="0" normalizeH="0" baseline="0" noProof="0" dirty="0">
                <a:ln>
                  <a:noFill/>
                </a:ln>
                <a:solidFill>
                  <a:srgbClr val="F24099"/>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Titr" panose="00000700000000000000" pitchFamily="2" charset="-78"/>
              </a:rPr>
              <a:t>آمادگی قبل از رابطه جنسی با هدف بارداری</a:t>
            </a:r>
            <a:r>
              <a:rPr kumimoji="0" lang="en-US" sz="26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6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Content Placeholder 2">
            <a:extLst>
              <a:ext uri="{FF2B5EF4-FFF2-40B4-BE49-F238E27FC236}">
                <a16:creationId xmlns:a16="http://schemas.microsoft.com/office/drawing/2014/main" xmlns="" id="{E248D910-CE10-EBEF-17EC-C303F6607D3E}"/>
              </a:ext>
            </a:extLst>
          </p:cNvPr>
          <p:cNvSpPr>
            <a:spLocks noGrp="1"/>
          </p:cNvSpPr>
          <p:nvPr>
            <p:ph idx="1"/>
          </p:nvPr>
        </p:nvSpPr>
        <p:spPr>
          <a:xfrm>
            <a:off x="265043" y="2011680"/>
            <a:ext cx="10721956" cy="4206240"/>
          </a:xfrm>
        </p:spPr>
        <p:txBody>
          <a:bodyPr/>
          <a:lstStyle/>
          <a:p>
            <a:pPr marL="182880" marR="0" lvl="0" indent="-182880" algn="just" defTabSz="914400" rtl="1" eaLnBrk="1" fontAlgn="auto" latinLnBrk="0" hangingPunct="1">
              <a:lnSpc>
                <a:spcPct val="107000"/>
              </a:lnSpc>
              <a:spcBef>
                <a:spcPts val="0"/>
              </a:spcBef>
              <a:spcAft>
                <a:spcPts val="0"/>
              </a:spcAft>
              <a:buClr>
                <a:srgbClr val="FFFFFF"/>
              </a:buClr>
              <a:buSzTx/>
              <a:buFont typeface="Arial" panose="020B0604020202020204" pitchFamily="34" charset="0"/>
              <a:buChar char="•"/>
              <a:tabLst/>
              <a:defRPr/>
            </a:pP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بهتر است آمیزش جنسی در اوایل شب انجام شود تا پس از آن بتوان به استراحت کافی پرداخت. به علت نیاز بدن به استراحت پس از آمیزش جنسی، بهتر است برقراری رابطه جنسی در اوایل شب انجام شود.</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Arial" panose="020B0604020202020204" pitchFamily="34" charset="0"/>
              <a:buChar char="•"/>
              <a:tabLst/>
              <a:defRPr/>
            </a:pP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بهتر است آمیزش جنسی در هوای معتدل و هنگام اعتدال دمای بدن، انجام شود. بنابراین در اوقات آلودگی هوا و هوای بسیار سرد و بسیار گرم بهتر است، آمیزش جنسی انجام نگیرد.</a:t>
            </a:r>
            <a:endParaRPr kumimoji="0" lang="en-US"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Arial" panose="020B0604020202020204" pitchFamily="34" charset="0"/>
              <a:buChar char="•"/>
              <a:tabLst/>
              <a:defRPr/>
            </a:pP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بهتر است پس از کار سنگین و خستگی بدن، پس از بیداری طولانی، در هنگام غم و اندوه سخت یا حتی شادی مفرط و در زمان ابتلا به بیماری رابطه جنسی برقرار نشود</a:t>
            </a:r>
            <a:endParaRPr kumimoji="0" lang="en-US" sz="2200" b="0" i="0" u="none" strike="noStrike" kern="1200" cap="none" spc="0" normalizeH="0" baseline="0" noProof="0" dirty="0">
              <a:ln>
                <a:noFill/>
              </a:ln>
              <a:solidFill>
                <a:schemeClr val="bg1"/>
              </a:solidFill>
              <a:effectLst/>
              <a:uLnTx/>
              <a:uFillTx/>
              <a:latin typeface="Corbel" panose="020B0503020204020204"/>
              <a:ea typeface="+mn-ea"/>
              <a:cs typeface="+mn-cs"/>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8CE5CAF0-60F1-3266-0A68-1EA37674C13D}"/>
              </a:ext>
            </a:extLst>
          </p:cNvPr>
          <p:cNvSpPr>
            <a:spLocks noGrp="1"/>
          </p:cNvSpPr>
          <p:nvPr>
            <p:ph type="sldNum" sz="quarter" idx="12"/>
          </p:nvPr>
        </p:nvSpPr>
        <p:spPr/>
        <p:txBody>
          <a:bodyPr/>
          <a:lstStyle/>
          <a:p>
            <a:fld id="{294A09A9-5501-47C1-A89A-A340965A2BE2}" type="slidenum">
              <a:rPr lang="en-US" smtClean="0"/>
              <a:pPr/>
              <a:t>249</a:t>
            </a:fld>
            <a:endParaRPr lang="en-US" dirty="0"/>
          </a:p>
        </p:txBody>
      </p:sp>
      <p:pic>
        <p:nvPicPr>
          <p:cNvPr id="5" name="Picture 4">
            <a:extLst>
              <a:ext uri="{FF2B5EF4-FFF2-40B4-BE49-F238E27FC236}">
                <a16:creationId xmlns:a16="http://schemas.microsoft.com/office/drawing/2014/main" xmlns="" id="{97EA0B51-4AD3-0D01-CB6F-59BCC4BEC7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464639C2-3043-FDB7-E753-952C7D1C5C1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70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B9EBE-A756-ADAC-A11A-C7598DD6ED8B}"/>
              </a:ext>
            </a:extLst>
          </p:cNvPr>
          <p:cNvSpPr>
            <a:spLocks noGrp="1"/>
          </p:cNvSpPr>
          <p:nvPr>
            <p:ph type="title"/>
          </p:nvPr>
        </p:nvSpPr>
        <p:spPr>
          <a:xfrm>
            <a:off x="616459" y="539105"/>
            <a:ext cx="10515600" cy="1210183"/>
          </a:xfrm>
        </p:spPr>
        <p:txBody>
          <a:bodyPr/>
          <a:lstStyle/>
          <a:p>
            <a:r>
              <a:rPr lang="ar-SA" sz="32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پزشکی در اسطوره‌های ایران باستان</a:t>
            </a:r>
            <a:r>
              <a:rPr lang="en-US" sz="3200" dirty="0">
                <a:effectLst/>
                <a:latin typeface="Calibri" panose="020F0502020204030204" pitchFamily="34" charset="0"/>
                <a:ea typeface="Calibri" panose="020F0502020204030204" pitchFamily="34" charset="0"/>
                <a:cs typeface="B Titr" panose="00000700000000000000" pitchFamily="2" charset="-78"/>
              </a:rPr>
              <a:t/>
            </a:r>
            <a:br>
              <a:rPr lang="en-US" sz="3200" dirty="0">
                <a:effectLst/>
                <a:latin typeface="Calibri" panose="020F0502020204030204" pitchFamily="34" charset="0"/>
                <a:ea typeface="Calibri" panose="020F0502020204030204" pitchFamily="34" charset="0"/>
                <a:cs typeface="B Titr" panose="00000700000000000000" pitchFamily="2" charset="-78"/>
              </a:rPr>
            </a:br>
            <a:endParaRPr lang="en-US" sz="3200" dirty="0">
              <a:cs typeface="B Titr" panose="00000700000000000000" pitchFamily="2" charset="-78"/>
            </a:endParaRPr>
          </a:p>
        </p:txBody>
      </p:sp>
      <p:sp>
        <p:nvSpPr>
          <p:cNvPr id="3" name="Text Placeholder 2">
            <a:extLst>
              <a:ext uri="{FF2B5EF4-FFF2-40B4-BE49-F238E27FC236}">
                <a16:creationId xmlns:a16="http://schemas.microsoft.com/office/drawing/2014/main" xmlns="" id="{E19ADBA3-A6A7-0FE5-2043-9BAEB9325152}"/>
              </a:ext>
            </a:extLst>
          </p:cNvPr>
          <p:cNvSpPr>
            <a:spLocks noGrp="1"/>
          </p:cNvSpPr>
          <p:nvPr>
            <p:ph type="body" idx="1"/>
          </p:nvPr>
        </p:nvSpPr>
        <p:spPr>
          <a:xfrm>
            <a:off x="356638" y="2404476"/>
            <a:ext cx="10628244" cy="4200940"/>
          </a:xfrm>
        </p:spPr>
        <p:txBody>
          <a:bodyPr>
            <a:normAutofit/>
          </a:bodyPr>
          <a:lstStyle/>
          <a:p>
            <a:pPr algn="just" rtl="1"/>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مطابق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وَندیداد</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از کتاب اوستا (کتاب مقدس زرتشتیان)،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تِریتا</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(فریدون در شاهنامه)، نخستین پزشک و سمبل پزشکی ایرانی است. </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جاماسب</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حکیم (داماد زرتشت پیامبر)، یک شخصیت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اسطوره‌ای</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ـ تاریخی دیگر و نخستین داروساز و نماد داروسازی ایران است</a:t>
            </a:r>
            <a:r>
              <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algn="just" rtl="1"/>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نخستین جراحی سرطان پستان، توسط یکی از پزشکان یونانی به نام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دموکدس</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بر روی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آتوسا</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دختر کورش کبیر و همسر داریوش هخامنشی گزارش شده است </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ایران باستان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نظام و ساختار پزشکی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منسجمی</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وجود داشته است که در آن شخصی به نام «ایران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دُرُستبُد</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رئیس ساختار نظام پزشکی بوده و در این ساختار اجازه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نامه‌های</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طبابت و کار برای پزشکان صادر و بر عملکرد ایشان و مراکز پزشکی نظارت </a:t>
            </a:r>
            <a:r>
              <a:rPr lang="fa-IR" sz="2400" dirty="0" err="1">
                <a:solidFill>
                  <a:schemeClr val="tx1"/>
                </a:solidFill>
                <a:effectLst/>
                <a:latin typeface="Calibri" panose="020F0502020204030204" pitchFamily="34" charset="0"/>
                <a:ea typeface="Calibri" panose="020F0502020204030204" pitchFamily="34" charset="0"/>
                <a:cs typeface="B Nazanin" panose="00000400000000000000" pitchFamily="2" charset="-78"/>
              </a:rPr>
              <a:t>می‌شده</a:t>
            </a:r>
            <a:r>
              <a:rPr lang="fa-IR"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است.</a:t>
            </a:r>
            <a:endParaRPr lang="en-US" sz="24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sz="2400" dirty="0">
              <a:solidFill>
                <a:schemeClr val="tx1"/>
              </a:solidFill>
              <a:cs typeface="2  Nazanin" panose="00000400000000000000" pitchFamily="2" charset="-78"/>
            </a:endParaRPr>
          </a:p>
        </p:txBody>
      </p:sp>
      <p:sp>
        <p:nvSpPr>
          <p:cNvPr id="4" name="Slide Number Placeholder 3">
            <a:extLst>
              <a:ext uri="{FF2B5EF4-FFF2-40B4-BE49-F238E27FC236}">
                <a16:creationId xmlns:a16="http://schemas.microsoft.com/office/drawing/2014/main" xmlns="" id="{F7E79C86-940C-4690-0EDD-FDF8D6467642}"/>
              </a:ext>
            </a:extLst>
          </p:cNvPr>
          <p:cNvSpPr>
            <a:spLocks noGrp="1"/>
          </p:cNvSpPr>
          <p:nvPr>
            <p:ph type="sldNum" sz="quarter" idx="12"/>
          </p:nvPr>
        </p:nvSpPr>
        <p:spPr/>
        <p:txBody>
          <a:bodyPr/>
          <a:lstStyle/>
          <a:p>
            <a:fld id="{294A09A9-5501-47C1-A89A-A340965A2BE2}" type="slidenum">
              <a:rPr lang="en-US" smtClean="0"/>
              <a:pPr/>
              <a:t>25</a:t>
            </a:fld>
            <a:endParaRPr lang="en-US" dirty="0"/>
          </a:p>
        </p:txBody>
      </p:sp>
      <p:pic>
        <p:nvPicPr>
          <p:cNvPr id="5" name="Picture 4">
            <a:extLst>
              <a:ext uri="{FF2B5EF4-FFF2-40B4-BE49-F238E27FC236}">
                <a16:creationId xmlns:a16="http://schemas.microsoft.com/office/drawing/2014/main" xmlns="" id="{7B122A30-5A37-ACB5-DEFD-C423FE02E67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72E1DE9-78F1-058E-786E-31C390249C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8841" y="264561"/>
            <a:ext cx="1193399" cy="1228357"/>
          </a:xfrm>
          <a:prstGeom prst="rect">
            <a:avLst/>
          </a:prstGeom>
          <a:noFill/>
        </p:spPr>
      </p:pic>
    </p:spTree>
    <p:extLst>
      <p:ext uri="{BB962C8B-B14F-4D97-AF65-F5344CB8AC3E}">
        <p14:creationId xmlns:p14="http://schemas.microsoft.com/office/powerpoint/2010/main" val="321028714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676D82-C04A-2E45-AE82-3D17F97BD021}"/>
              </a:ext>
            </a:extLst>
          </p:cNvPr>
          <p:cNvSpPr>
            <a:spLocks noGrp="1"/>
          </p:cNvSpPr>
          <p:nvPr>
            <p:ph type="title"/>
          </p:nvPr>
        </p:nvSpPr>
        <p:spPr/>
        <p:txBody>
          <a:bodyPr/>
          <a:lstStyle/>
          <a:p>
            <a:pPr algn="ctr" rtl="1"/>
            <a:r>
              <a:rPr kumimoji="0" lang="ar-SA" sz="32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رابطه جنسی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04867C4B-FFEF-9B06-F233-311E8FF5EF03}"/>
              </a:ext>
            </a:extLst>
          </p:cNvPr>
          <p:cNvSpPr>
            <a:spLocks noGrp="1"/>
          </p:cNvSpPr>
          <p:nvPr>
            <p:ph idx="1"/>
          </p:nvPr>
        </p:nvSpPr>
        <p:spPr>
          <a:xfrm>
            <a:off x="106017" y="1905663"/>
            <a:ext cx="11396870" cy="4206240"/>
          </a:xfrm>
        </p:spPr>
        <p:txBody>
          <a:bodyPr/>
          <a:lstStyle/>
          <a:p>
            <a:pPr algn="just" rtl="1">
              <a:lnSpc>
                <a:spcPct val="107000"/>
              </a:lnSpc>
              <a:spcBef>
                <a:spcPts val="0"/>
              </a:spcBef>
              <a:spcAft>
                <a:spcPts val="0"/>
              </a:spcAft>
            </a:pPr>
            <a:r>
              <a:rPr lang="ar-SA"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دفعات مناسب رابطه جنسی</a:t>
            </a:r>
            <a:endParaRPr lang="en-US" sz="1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0"/>
              </a:spcAft>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بهترین فاصله، بر اساس</a:t>
            </a:r>
            <a:r>
              <a:rPr lang="en-US"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2400" dirty="0">
                <a:effectLst/>
                <a:latin typeface="Times New Roman" panose="02020603050405020304" pitchFamily="18" charset="0"/>
                <a:ea typeface="Times New Roman" panose="02020603050405020304" pitchFamily="18" charset="0"/>
                <a:cs typeface="B Nazanin" panose="00000400000000000000" pitchFamily="2" charset="-78"/>
              </a:rPr>
              <a:t>اینکه </a:t>
            </a: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دریابد چه فاصله‌ای را رعایت کند تا پس از آمیزش جنسی، احساس سبکی، نشاط و سرحالی در بدن ایجاد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0"/>
              </a:spcAft>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فرد با مزاج گرم و تر که جوان و قوی باشد به شرطی که در مقاربت افراط نکند، قدرت بیشتری برای آمیزش جنسی دارد، پس از آن به ترتیب مزاج‌های گرم و خشک، سرد و تر و سرد و خشک قرار می‌گیرند.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7000"/>
              </a:lnSpc>
              <a:spcBef>
                <a:spcPts val="0"/>
              </a:spcBef>
              <a:spcAft>
                <a:spcPts val="0"/>
              </a:spcAft>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چند توصیه پس از رابطه جنسی</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ادرارکردن و تخلیه مثانه، خوردن مقدار کمی مادۀ غذایی شیرین و چرب، استراحت به منظور تجدید قوا، و پرهیز از مواجهه با هوای سرد، عدم نوشیدن آب سرد، عدم شستشوی بدن یا ناحیه تناسلی با آب سرد</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lnSpc>
                <a:spcPct val="107000"/>
              </a:lnSpc>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xmlns="" id="{74336C68-2CEE-2DA2-6430-747ED7CEECF2}"/>
              </a:ext>
            </a:extLst>
          </p:cNvPr>
          <p:cNvSpPr>
            <a:spLocks noGrp="1"/>
          </p:cNvSpPr>
          <p:nvPr>
            <p:ph type="sldNum" sz="quarter" idx="12"/>
          </p:nvPr>
        </p:nvSpPr>
        <p:spPr/>
        <p:txBody>
          <a:bodyPr/>
          <a:lstStyle/>
          <a:p>
            <a:fld id="{294A09A9-5501-47C1-A89A-A340965A2BE2}" type="slidenum">
              <a:rPr lang="en-US" smtClean="0"/>
              <a:pPr/>
              <a:t>250</a:t>
            </a:fld>
            <a:endParaRPr lang="en-US" dirty="0"/>
          </a:p>
        </p:txBody>
      </p:sp>
      <p:pic>
        <p:nvPicPr>
          <p:cNvPr id="5" name="Picture 4">
            <a:extLst>
              <a:ext uri="{FF2B5EF4-FFF2-40B4-BE49-F238E27FC236}">
                <a16:creationId xmlns:a16="http://schemas.microsoft.com/office/drawing/2014/main" xmlns="" id="{C9805EE8-A48E-C085-218C-C6E6F3EDFFD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96CB4B13-3483-DAC3-3708-3C273AE00D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0450953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3CAB4-292D-EABD-4513-5BA3A88A1994}"/>
              </a:ext>
            </a:extLst>
          </p:cNvPr>
          <p:cNvSpPr>
            <a:spLocks noGrp="1"/>
          </p:cNvSpPr>
          <p:nvPr>
            <p:ph type="title"/>
          </p:nvPr>
        </p:nvSpPr>
        <p:spPr/>
        <p:txBody>
          <a:bodyPr/>
          <a:lstStyle/>
          <a:p>
            <a:pPr algn="ctr" rtl="1"/>
            <a:r>
              <a:rPr kumimoji="0" lang="ar-SA" sz="32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رابطه جنسی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088F529C-BEDC-A192-62E8-70D4133EBE55}"/>
              </a:ext>
            </a:extLst>
          </p:cNvPr>
          <p:cNvSpPr>
            <a:spLocks noGrp="1"/>
          </p:cNvSpPr>
          <p:nvPr>
            <p:ph idx="1"/>
          </p:nvPr>
        </p:nvSpPr>
        <p:spPr>
          <a:xfrm>
            <a:off x="0" y="1932167"/>
            <a:ext cx="11449878" cy="4206240"/>
          </a:xfrm>
        </p:spPr>
        <p:txBody>
          <a:bodyPr>
            <a:normAutofit/>
          </a:bodyPr>
          <a:lstStyle/>
          <a:p>
            <a:pPr algn="just" rtl="1">
              <a:lnSpc>
                <a:spcPct val="107000"/>
              </a:lnSpc>
              <a:spcBef>
                <a:spcPts val="0"/>
              </a:spcBef>
              <a:spcAft>
                <a:spcPts val="0"/>
              </a:spcAft>
            </a:pPr>
            <a:r>
              <a:rPr lang="ar-SA" sz="20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تقویت قوای جنسی</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اقدام اولیه و اصلی تقویت عمومی بدن و اعضای رئیسه (قلب، مغز، کبد و گنادها) است. استفاده از غذاها و داروهای گرمازا و رطوبت‌بخش، گرم نگه داشتن پشت و کلیه‌ها، ماساژ ملایم ساق و کف پا موقع خواب، مالیدن روغن‌های خوشبو بر بدن موقع خواب و زدودن موهای ناحیه تناسلی از تقویت کننده‌های خوب در ضعف قوای جنسی محسوب می‌شوند.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05E53291-EA92-AC8F-9176-9CA2379604E2}"/>
              </a:ext>
            </a:extLst>
          </p:cNvPr>
          <p:cNvSpPr>
            <a:spLocks noGrp="1"/>
          </p:cNvSpPr>
          <p:nvPr>
            <p:ph type="sldNum" sz="quarter" idx="12"/>
          </p:nvPr>
        </p:nvSpPr>
        <p:spPr/>
        <p:txBody>
          <a:bodyPr/>
          <a:lstStyle/>
          <a:p>
            <a:fld id="{294A09A9-5501-47C1-A89A-A340965A2BE2}" type="slidenum">
              <a:rPr lang="en-US" smtClean="0"/>
              <a:pPr/>
              <a:t>251</a:t>
            </a:fld>
            <a:endParaRPr lang="en-US" dirty="0"/>
          </a:p>
        </p:txBody>
      </p:sp>
      <p:pic>
        <p:nvPicPr>
          <p:cNvPr id="5" name="Picture 4">
            <a:extLst>
              <a:ext uri="{FF2B5EF4-FFF2-40B4-BE49-F238E27FC236}">
                <a16:creationId xmlns:a16="http://schemas.microsoft.com/office/drawing/2014/main" xmlns="" id="{B55ED550-8FE7-3A4D-A421-E4CFEF2023E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71D5B43-A55F-6C8D-AAA9-706755EFA3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4904113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07CE9-E606-D166-12DE-27D5FDE0CB63}"/>
              </a:ext>
            </a:extLst>
          </p:cNvPr>
          <p:cNvSpPr>
            <a:spLocks noGrp="1"/>
          </p:cNvSpPr>
          <p:nvPr>
            <p:ph type="title"/>
          </p:nvPr>
        </p:nvSpPr>
        <p:spPr/>
        <p:txBody>
          <a:bodyPr/>
          <a:lstStyle/>
          <a:p>
            <a:pPr algn="ctr"/>
            <a:r>
              <a:rPr kumimoji="0" lang="ar-SA" sz="32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رابطه جنسی</a:t>
            </a:r>
            <a:endParaRPr lang="en-US" dirty="0"/>
          </a:p>
        </p:txBody>
      </p:sp>
      <p:sp>
        <p:nvSpPr>
          <p:cNvPr id="3" name="Content Placeholder 2">
            <a:extLst>
              <a:ext uri="{FF2B5EF4-FFF2-40B4-BE49-F238E27FC236}">
                <a16:creationId xmlns:a16="http://schemas.microsoft.com/office/drawing/2014/main" xmlns="" id="{7FB48C2D-9865-1A89-B1EB-BE468132453D}"/>
              </a:ext>
            </a:extLst>
          </p:cNvPr>
          <p:cNvSpPr>
            <a:spLocks noGrp="1"/>
          </p:cNvSpPr>
          <p:nvPr>
            <p:ph idx="1"/>
          </p:nvPr>
        </p:nvSpPr>
        <p:spPr>
          <a:xfrm>
            <a:off x="159026" y="2011680"/>
            <a:ext cx="11446165" cy="4206240"/>
          </a:xfrm>
        </p:spPr>
        <p:txBody>
          <a:bodyPr/>
          <a:lstStyle/>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0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غذاها و ادویه</a:t>
            </a:r>
            <a:r>
              <a:rPr kumimoji="0" lang="en-US" sz="2000" b="0"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a:t>
            </a:r>
            <a:r>
              <a:rPr kumimoji="0" lang="ar-SA" sz="20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جات مؤثر در تقویت قوای جنسی</a:t>
            </a:r>
            <a:endParaRPr kumimoji="0" lang="en-US" sz="1800" b="0"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از حبوبات می‌توان به نخود، لوبیا و باقلا اشاره کرد. افزودن سبزیجاتی مانند پیاز، تره، شبدر، نعناع و شنبلیله به غذاها، همچنین استفاده از غذاهای پروتئینی مانند آب گوشت، کباب بره، زرده تخم مرغ عسلی، شیر گاو و شیر میش مؤثر است. از مغزها می­توان پسته، بادام، فندق و گردو را نام برد. برخی ادویه‌جات مانند دارچین، زعفران، زنجبیل و هل برای تقویت، مفید هستند. از بذرها، بذر شلغم، گزنه، کلم، نعناع، کتان، شنبلیله مؤثرند. از میوه­های مقوی می‌توان انگور شیرین، خرما، انجیر و خربزه را نام برد.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0F17B410-A954-65A1-287D-140374C52F6B}"/>
              </a:ext>
            </a:extLst>
          </p:cNvPr>
          <p:cNvSpPr>
            <a:spLocks noGrp="1"/>
          </p:cNvSpPr>
          <p:nvPr>
            <p:ph type="sldNum" sz="quarter" idx="12"/>
          </p:nvPr>
        </p:nvSpPr>
        <p:spPr/>
        <p:txBody>
          <a:bodyPr/>
          <a:lstStyle/>
          <a:p>
            <a:fld id="{294A09A9-5501-47C1-A89A-A340965A2BE2}" type="slidenum">
              <a:rPr lang="en-US" smtClean="0"/>
              <a:pPr/>
              <a:t>252</a:t>
            </a:fld>
            <a:endParaRPr lang="en-US" dirty="0"/>
          </a:p>
        </p:txBody>
      </p:sp>
      <p:pic>
        <p:nvPicPr>
          <p:cNvPr id="5" name="Picture 4">
            <a:extLst>
              <a:ext uri="{FF2B5EF4-FFF2-40B4-BE49-F238E27FC236}">
                <a16:creationId xmlns:a16="http://schemas.microsoft.com/office/drawing/2014/main" xmlns="" id="{176B1EB5-436E-1E1A-6D64-CD34DDAB0B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9020ADCA-3EC6-B6A6-CA6D-31F0A91F0AF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623430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A8477-9E5E-6492-0E64-66D299CC09B5}"/>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تدابیر پیش از بارداری</a:t>
            </a:r>
            <a:r>
              <a:rPr lang="en-US" sz="3200" dirty="0">
                <a:effectLst/>
                <a:latin typeface="Calibri" panose="020F0502020204030204" pitchFamily="34" charset="0"/>
                <a:ea typeface="Calibri" panose="020F0502020204030204" pitchFamily="34" charset="0"/>
                <a:cs typeface="B Titr" panose="00000700000000000000" pitchFamily="2" charset="-78"/>
              </a:rPr>
              <a:t/>
            </a:r>
            <a:br>
              <a:rPr lang="en-US" sz="3200" dirty="0">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2A705395-06AD-59D2-D7FB-5B2B40EEE1D2}"/>
              </a:ext>
            </a:extLst>
          </p:cNvPr>
          <p:cNvSpPr>
            <a:spLocks noGrp="1"/>
          </p:cNvSpPr>
          <p:nvPr>
            <p:ph idx="1"/>
          </p:nvPr>
        </p:nvSpPr>
        <p:spPr>
          <a:xfrm>
            <a:off x="265043" y="2011680"/>
            <a:ext cx="10721956" cy="4206240"/>
          </a:xfrm>
        </p:spPr>
        <p:txBody>
          <a:bodyPr/>
          <a:lstStyle/>
          <a:p>
            <a:pPr algn="r"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سلول‌ها و ترشحات جنسی (منی و معادل آن در خانم­ها) حاصل هضم چهارم از هضم‌های چهارگانه است.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برای تولید منی سالم کیفیت غذای وارد شده و چگونگی انجام هضم‌های چهارگانه اهمیت ویژه دارد. </a:t>
            </a:r>
            <a:endPar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تدابیر پیش از بارداری (جهت پاکسازی بدن، رفع بیماری‌های احتمالی، تغییر عادات غلط و تقویت اعضای رئیسه) ضروری است</a:t>
            </a:r>
            <a:endParaRPr lang="en-US" dirty="0">
              <a:solidFill>
                <a:schemeClr val="bg1"/>
              </a:solidFill>
            </a:endParaRPr>
          </a:p>
        </p:txBody>
      </p:sp>
      <p:sp>
        <p:nvSpPr>
          <p:cNvPr id="4" name="Slide Number Placeholder 3">
            <a:extLst>
              <a:ext uri="{FF2B5EF4-FFF2-40B4-BE49-F238E27FC236}">
                <a16:creationId xmlns:a16="http://schemas.microsoft.com/office/drawing/2014/main" xmlns="" id="{A21B3659-61B5-C560-9DE5-A04E03D3EB5E}"/>
              </a:ext>
            </a:extLst>
          </p:cNvPr>
          <p:cNvSpPr>
            <a:spLocks noGrp="1"/>
          </p:cNvSpPr>
          <p:nvPr>
            <p:ph type="sldNum" sz="quarter" idx="12"/>
          </p:nvPr>
        </p:nvSpPr>
        <p:spPr/>
        <p:txBody>
          <a:bodyPr/>
          <a:lstStyle/>
          <a:p>
            <a:fld id="{294A09A9-5501-47C1-A89A-A340965A2BE2}" type="slidenum">
              <a:rPr lang="en-US" smtClean="0"/>
              <a:pPr/>
              <a:t>253</a:t>
            </a:fld>
            <a:endParaRPr lang="en-US" dirty="0"/>
          </a:p>
        </p:txBody>
      </p:sp>
      <p:pic>
        <p:nvPicPr>
          <p:cNvPr id="5" name="Picture 4">
            <a:extLst>
              <a:ext uri="{FF2B5EF4-FFF2-40B4-BE49-F238E27FC236}">
                <a16:creationId xmlns:a16="http://schemas.microsoft.com/office/drawing/2014/main" xmlns="" id="{2B9329B0-7D3B-0D49-3B5D-4C6865B20C5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1C2A7E7-FADD-EEF7-EBBA-03D8C8DA32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70709140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9802A-4E66-BEBA-426A-03499014F05F}"/>
              </a:ext>
            </a:extLst>
          </p:cNvPr>
          <p:cNvSpPr>
            <a:spLocks noGrp="1"/>
          </p:cNvSpPr>
          <p:nvPr>
            <p:ph type="title"/>
          </p:nvPr>
        </p:nvSpPr>
        <p:spPr>
          <a:xfrm>
            <a:off x="910555" y="383650"/>
            <a:ext cx="9784080" cy="1508760"/>
          </a:xfrm>
        </p:spPr>
        <p:txBody>
          <a:bodyPr/>
          <a:lstStyle/>
          <a:p>
            <a:pPr marL="0" marR="0" algn="ctr" rtl="1">
              <a:lnSpc>
                <a:spcPct val="107000"/>
              </a:lnSpc>
              <a:spcBef>
                <a:spcPts val="0"/>
              </a:spcBef>
              <a:spcAft>
                <a:spcPts val="0"/>
              </a:spcAft>
            </a:pPr>
            <a:r>
              <a:rPr lang="ar-SA"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تدابیر حفظ الصحه در مراقبت‌های پیش از بارداری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33B0CFC-1D73-8443-0A3E-D0CCF113A542}"/>
              </a:ext>
            </a:extLst>
          </p:cNvPr>
          <p:cNvSpPr>
            <a:spLocks noGrp="1"/>
          </p:cNvSpPr>
          <p:nvPr>
            <p:ph idx="1"/>
          </p:nvPr>
        </p:nvSpPr>
        <p:spPr>
          <a:xfrm>
            <a:off x="76742" y="1892410"/>
            <a:ext cx="11528449" cy="4206240"/>
          </a:xfrm>
        </p:spPr>
        <p:txBody>
          <a:bodyPr>
            <a:normAutofit/>
          </a:bodyPr>
          <a:lstStyle/>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هوا:</a:t>
            </a:r>
            <a:r>
              <a:rPr lang="ar-SA" sz="2400" u="none" strike="noStrike" dirty="0">
                <a:effectLst/>
                <a:latin typeface="Noto Sans Symbols"/>
                <a:ea typeface="Noto Sans Symbols"/>
                <a:cs typeface="B Nazanin" panose="00000400000000000000" pitchFamily="2" charset="-78"/>
              </a:rPr>
              <a:t> </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آلودگی هوا باعث اختلال در قدرت باروری افراد و سلامت جنین می‌شود</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باعث کاهش کمیت کیفیت آنها را نیز در سطح ژنتیک و اپی‌ژنتیک </a:t>
            </a:r>
            <a:r>
              <a:rPr lang="fa-IR"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میشود</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07000"/>
              </a:lnSpc>
              <a:spcBef>
                <a:spcPts val="0"/>
              </a:spcBef>
              <a:spcAft>
                <a:spcPts val="0"/>
              </a:spcAft>
              <a:buFont typeface="Arial" panose="020B0604020202020204" pitchFamily="34" charset="0"/>
              <a:buChar char="●"/>
            </a:pPr>
            <a:endParaRPr lang="en-US"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07000"/>
              </a:lnSpc>
              <a:spcBef>
                <a:spcPts val="0"/>
              </a:spcBef>
              <a:spcAft>
                <a:spcPts val="0"/>
              </a:spcAft>
              <a:buFont typeface="Arial" panose="020B0604020202020204" pitchFamily="34" charset="0"/>
              <a:buChar char="●"/>
            </a:pPr>
            <a:endParaRPr lang="fa-IR"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پاکسازی بدن:</a:t>
            </a:r>
            <a:r>
              <a:rPr lang="ar-SA" sz="2400" u="none" strike="noStrike" dirty="0">
                <a:effectLst/>
                <a:latin typeface="Noto Sans Symbols"/>
                <a:ea typeface="Noto Sans Symbols"/>
                <a:cs typeface="B Nazanin" panose="00000400000000000000" pitchFamily="2" charset="-78"/>
              </a:rPr>
              <a:t> </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همراهی بیماری‌های رحمی با بیماری‌های روده‌ای </a:t>
            </a:r>
            <a:r>
              <a:rPr lang="fa-IR"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و </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ارتباط یبوست با پره‌اکلامپسی و دیلوژن در بارداری گزارش شده است. </a:t>
            </a:r>
            <a:endParaRPr lang="fa-IR"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Slide Number Placeholder 3">
            <a:extLst>
              <a:ext uri="{FF2B5EF4-FFF2-40B4-BE49-F238E27FC236}">
                <a16:creationId xmlns:a16="http://schemas.microsoft.com/office/drawing/2014/main" xmlns="" id="{D511CD9E-AEAA-9A48-17B8-E86A45736001}"/>
              </a:ext>
            </a:extLst>
          </p:cNvPr>
          <p:cNvSpPr>
            <a:spLocks noGrp="1"/>
          </p:cNvSpPr>
          <p:nvPr>
            <p:ph type="sldNum" sz="quarter" idx="12"/>
          </p:nvPr>
        </p:nvSpPr>
        <p:spPr/>
        <p:txBody>
          <a:bodyPr/>
          <a:lstStyle/>
          <a:p>
            <a:fld id="{294A09A9-5501-47C1-A89A-A340965A2BE2}" type="slidenum">
              <a:rPr lang="en-US" smtClean="0"/>
              <a:pPr/>
              <a:t>254</a:t>
            </a:fld>
            <a:endParaRPr lang="en-US" dirty="0"/>
          </a:p>
        </p:txBody>
      </p:sp>
      <p:pic>
        <p:nvPicPr>
          <p:cNvPr id="5" name="Picture 4">
            <a:extLst>
              <a:ext uri="{FF2B5EF4-FFF2-40B4-BE49-F238E27FC236}">
                <a16:creationId xmlns:a16="http://schemas.microsoft.com/office/drawing/2014/main" xmlns="" id="{4F74DD09-34E4-036A-4F74-9DE0490E8F0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E97BF0E5-0A58-F3E6-5D6D-2196AFC582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03161159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235F5-A62C-E222-2746-5F642A09B30C}"/>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حفظ الصحه در مراقبت‌های پیش از بارداری</a:t>
            </a:r>
            <a:endParaRPr lang="en-US" dirty="0"/>
          </a:p>
        </p:txBody>
      </p:sp>
      <p:sp>
        <p:nvSpPr>
          <p:cNvPr id="3" name="Content Placeholder 2">
            <a:extLst>
              <a:ext uri="{FF2B5EF4-FFF2-40B4-BE49-F238E27FC236}">
                <a16:creationId xmlns:a16="http://schemas.microsoft.com/office/drawing/2014/main" xmlns="" id="{8EF13337-08B9-AF41-DC34-CC81FF73793A}"/>
              </a:ext>
            </a:extLst>
          </p:cNvPr>
          <p:cNvSpPr>
            <a:spLocks noGrp="1"/>
          </p:cNvSpPr>
          <p:nvPr>
            <p:ph idx="1"/>
          </p:nvPr>
        </p:nvSpPr>
        <p:spPr>
          <a:xfrm>
            <a:off x="106017" y="2011680"/>
            <a:ext cx="11499174" cy="4206240"/>
          </a:xfrm>
        </p:spPr>
        <p:txBody>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راه‌کارهایی برای جلوگیری از یبوست:</a:t>
            </a:r>
            <a:endParaRPr kumimoji="0" lang="en-US" sz="1800" b="0" i="0" u="none" strike="noStrike" kern="1200" cap="none" spc="0" normalizeH="0" baseline="0" noProof="0" dirty="0">
              <a:ln>
                <a:noFill/>
              </a:ln>
              <a:solidFill>
                <a:srgbClr val="FFFFFF"/>
              </a:solidFill>
              <a:effectLst/>
              <a:uLnTx/>
              <a:uFillTx/>
              <a:latin typeface="Noto Sans Symbols"/>
              <a:ea typeface="Noto Sans Symbols"/>
              <a:cs typeface="Noto Sans Symbols"/>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پیاده‌روی روزانه</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عدم به تاخیر انداختن اجابت مزاج به دنبال احساس دفع</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استفاده از مواد غذایی پرفیبر (سبزیجات تازه، میوه، سبوس و غلات)</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خوردن خوراکی‌های ملین مانند آلوی خیسانده در آب، انجیر، انگور و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r>
              <a:rPr kumimoji="0" lang="ar-SA"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پرهیز از مواد یبوست‌زا مانند برنج، ماکارونی، فست فودها، غذاهای سرخ شده و شیرینی‌جات صنعتی</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182880" marR="0" lvl="0" indent="-182880" algn="r"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استحمام معتدل (سونا) با رقیق کردن مواد زاید بدن، ایجاد تعریق و کمک به دفع مواد زاید از راه‌های استفراغ بدن است</a:t>
            </a:r>
            <a:endParaRPr kumimoji="0" lang="en-US" sz="2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rbel" panose="020B0503020204020204"/>
              <a:ea typeface="+mn-ea"/>
              <a:cs typeface="+mn-cs"/>
            </a:endParaRPr>
          </a:p>
          <a:p>
            <a:pPr algn="r" rtl="1"/>
            <a:endParaRPr lang="en-US" dirty="0"/>
          </a:p>
        </p:txBody>
      </p:sp>
      <p:sp>
        <p:nvSpPr>
          <p:cNvPr id="4" name="Slide Number Placeholder 3">
            <a:extLst>
              <a:ext uri="{FF2B5EF4-FFF2-40B4-BE49-F238E27FC236}">
                <a16:creationId xmlns:a16="http://schemas.microsoft.com/office/drawing/2014/main" xmlns="" id="{2CE87196-3C93-0FD6-4907-E0AEB5F7B3B9}"/>
              </a:ext>
            </a:extLst>
          </p:cNvPr>
          <p:cNvSpPr>
            <a:spLocks noGrp="1"/>
          </p:cNvSpPr>
          <p:nvPr>
            <p:ph type="sldNum" sz="quarter" idx="12"/>
          </p:nvPr>
        </p:nvSpPr>
        <p:spPr/>
        <p:txBody>
          <a:bodyPr/>
          <a:lstStyle/>
          <a:p>
            <a:fld id="{294A09A9-5501-47C1-A89A-A340965A2BE2}" type="slidenum">
              <a:rPr lang="en-US" smtClean="0"/>
              <a:pPr/>
              <a:t>255</a:t>
            </a:fld>
            <a:endParaRPr lang="en-US" dirty="0"/>
          </a:p>
        </p:txBody>
      </p:sp>
      <p:pic>
        <p:nvPicPr>
          <p:cNvPr id="5" name="Picture 4">
            <a:extLst>
              <a:ext uri="{FF2B5EF4-FFF2-40B4-BE49-F238E27FC236}">
                <a16:creationId xmlns:a16="http://schemas.microsoft.com/office/drawing/2014/main" xmlns="" id="{640CB874-6D3F-7317-0C72-F359551A0F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036374DB-F3FD-219C-BC3D-12CC4B9C8FB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372230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6CADE-332C-A243-3946-68E10B25DEDE}"/>
              </a:ext>
            </a:extLst>
          </p:cNvPr>
          <p:cNvSpPr>
            <a:spLocks noGrp="1"/>
          </p:cNvSpPr>
          <p:nvPr>
            <p:ph type="title"/>
          </p:nvPr>
        </p:nvSpPr>
        <p:spPr>
          <a:xfrm>
            <a:off x="978673" y="297986"/>
            <a:ext cx="9784080" cy="1508760"/>
          </a:xfrm>
        </p:spPr>
        <p:txBody>
          <a:bodyPr/>
          <a:lstStyle/>
          <a:p>
            <a:pPr algn="ctr" rtl="1"/>
            <a:r>
              <a:rPr kumimoji="0" lang="ar-SA" sz="4000" b="1" i="0" u="none" strike="noStrike" kern="1200" cap="all"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حفظ الصحه در مراقبت‌های پیش از بارداری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133FCAEB-D0EB-6AAE-520B-3CB56F275D5C}"/>
              </a:ext>
            </a:extLst>
          </p:cNvPr>
          <p:cNvSpPr>
            <a:spLocks noGrp="1"/>
          </p:cNvSpPr>
          <p:nvPr>
            <p:ph idx="1"/>
          </p:nvPr>
        </p:nvSpPr>
        <p:spPr>
          <a:xfrm>
            <a:off x="0" y="2011680"/>
            <a:ext cx="11741426" cy="4206240"/>
          </a:xfrm>
        </p:spPr>
        <p:txBody>
          <a:bodyPr/>
          <a:lstStyle/>
          <a:p>
            <a:pPr algn="just" rtl="1">
              <a:lnSpc>
                <a:spcPct val="107000"/>
              </a:lnSpc>
              <a:spcBef>
                <a:spcPts val="0"/>
              </a:spcBef>
              <a:spcAft>
                <a:spcPts val="0"/>
              </a:spcAft>
            </a:pPr>
            <a:r>
              <a:rPr lang="ar-SA" sz="24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حرکت و سکون</a:t>
            </a: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u="none" strike="noStrike" dirty="0">
                <a:solidFill>
                  <a:srgbClr val="000000"/>
                </a:solidFill>
                <a:effectLst/>
                <a:latin typeface="Noto Sans Symbols"/>
                <a:ea typeface="Noto Sans Symbols"/>
                <a:cs typeface="B Nazanin" panose="00000400000000000000" pitchFamily="2" charset="-78"/>
              </a:rPr>
              <a:t> ورزش مناسب و معتدل باعث </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کاهش وزن، کاهش آندروژن سرم و سطح </a:t>
            </a:r>
            <a:r>
              <a:rPr lang="en-US" sz="20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LH</a:t>
            </a:r>
            <a:r>
              <a:rPr lang="ar-SA" sz="2400"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کاهش قند و چربی خون، کاهش مقاومت به انسولین، بهبودی بی نظمی قاعدگی و تخمک‌گذاری و کمک به درمان سندرم تخمدان پلی‌کیستیک، افزایش جریان خون و بهبود خون‌رسانی ناحیه لگن و تخمدان و رحم می­شود.</a:t>
            </a:r>
            <a:endParaRPr lang="en-US" sz="1800" u="none" strike="noStrike" dirty="0">
              <a:effectLst/>
              <a:latin typeface="Noto Sans Symbols"/>
              <a:ea typeface="Noto Sans Symbols"/>
              <a:cs typeface="B Nazanin" panose="00000400000000000000" pitchFamily="2" charset="-78"/>
            </a:endParaRPr>
          </a:p>
          <a:p>
            <a:pPr algn="just" rtl="1"/>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خواب و بیداری:</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خواب مناسب و معتدل موجب تجدید قوا، تقویت هضم، آماده‌سازی مواد زاید جهت دفع و در نهایت حفظ سلامتی همه‌ اعضا، به ویژه مغز می‌شود.</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زمان مناسب خوابیدن از ساعت 10 شب تا طلوع فجر در سحر است. خصوصیات خواب مناسب و معتدل آن است که عمیق و پیوسته، به اندازه مناسب (کمتر از 6 ساعت و بیشتر از 10 ساعت نباشد) و بعد از هضم غذا باشد.</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تداوم در اختلال خواب ممکن است بر باروری تأثیر بگذارد. در مطالعات به ارتباط خواب ناکافی و ناباروری و حتی اثرات نامطلوب آن بر نتایج </a:t>
            </a:r>
            <a:r>
              <a:rPr lang="en-US" sz="20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IVF</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اشاره شده است</a:t>
            </a:r>
            <a:endParaRPr lang="en-US" dirty="0">
              <a:cs typeface="B Nazanin" panose="00000400000000000000" pitchFamily="2" charset="-78"/>
            </a:endParaRPr>
          </a:p>
        </p:txBody>
      </p:sp>
      <p:sp>
        <p:nvSpPr>
          <p:cNvPr id="4" name="Slide Number Placeholder 3">
            <a:extLst>
              <a:ext uri="{FF2B5EF4-FFF2-40B4-BE49-F238E27FC236}">
                <a16:creationId xmlns:a16="http://schemas.microsoft.com/office/drawing/2014/main" xmlns="" id="{9631791D-7DC1-FEE3-2116-345778081E5C}"/>
              </a:ext>
            </a:extLst>
          </p:cNvPr>
          <p:cNvSpPr>
            <a:spLocks noGrp="1"/>
          </p:cNvSpPr>
          <p:nvPr>
            <p:ph type="sldNum" sz="quarter" idx="12"/>
          </p:nvPr>
        </p:nvSpPr>
        <p:spPr/>
        <p:txBody>
          <a:bodyPr/>
          <a:lstStyle/>
          <a:p>
            <a:fld id="{294A09A9-5501-47C1-A89A-A340965A2BE2}" type="slidenum">
              <a:rPr lang="en-US" smtClean="0"/>
              <a:pPr/>
              <a:t>256</a:t>
            </a:fld>
            <a:endParaRPr lang="en-US" dirty="0"/>
          </a:p>
        </p:txBody>
      </p:sp>
      <p:pic>
        <p:nvPicPr>
          <p:cNvPr id="5" name="Picture 4">
            <a:extLst>
              <a:ext uri="{FF2B5EF4-FFF2-40B4-BE49-F238E27FC236}">
                <a16:creationId xmlns:a16="http://schemas.microsoft.com/office/drawing/2014/main" xmlns="" id="{D5E87B34-3FAC-BE8E-27D2-C0D61B44E98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057FD6B-4BDE-0F48-54EB-8C8E2BE30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44366410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B844C-3F5B-5FB1-2A2B-329C85B12E04}"/>
              </a:ext>
            </a:extLst>
          </p:cNvPr>
          <p:cNvSpPr>
            <a:spLocks noGrp="1"/>
          </p:cNvSpPr>
          <p:nvPr>
            <p:ph type="title"/>
          </p:nvPr>
        </p:nvSpPr>
        <p:spPr>
          <a:xfrm>
            <a:off x="910555" y="396902"/>
            <a:ext cx="9784080" cy="1508760"/>
          </a:xfrm>
        </p:spPr>
        <p:txBody>
          <a:bodyPr/>
          <a:lstStyle/>
          <a:p>
            <a:pPr algn="ctr" rtl="1"/>
            <a:r>
              <a:rPr kumimoji="0" lang="ar-SA" sz="4000" b="1" i="0" u="none" strike="noStrike" kern="1200" cap="all"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حفظ الصحه در مراقبت‌های پیش از بارداری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4C20568-57DF-29D6-4D85-47472FFD1DDE}"/>
              </a:ext>
            </a:extLst>
          </p:cNvPr>
          <p:cNvSpPr>
            <a:spLocks noGrp="1"/>
          </p:cNvSpPr>
          <p:nvPr>
            <p:ph idx="1"/>
          </p:nvPr>
        </p:nvSpPr>
        <p:spPr>
          <a:xfrm>
            <a:off x="0" y="1905662"/>
            <a:ext cx="11605191" cy="4206240"/>
          </a:xfrm>
        </p:spPr>
        <p:txBody>
          <a:bodyPr>
            <a:normAutofit/>
          </a:bodyPr>
          <a:lstStyle/>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اعراض نفسانی</a:t>
            </a:r>
            <a:r>
              <a:rPr lang="ar-SA" sz="2400" b="1"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u="none" strike="noStrike" dirty="0">
                <a:solidFill>
                  <a:schemeClr val="bg1"/>
                </a:solidFill>
                <a:effectLst/>
                <a:latin typeface="Noto Sans Symbols"/>
                <a:ea typeface="Noto Sans Symbols"/>
                <a:cs typeface="B Nazanin" panose="00000400000000000000" pitchFamily="2" charset="-78"/>
              </a:rPr>
              <a:t> </a:t>
            </a:r>
            <a:r>
              <a:rPr lang="ar-SA" sz="2400"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عدم تخمک‌گذاری و آمنوره</a:t>
            </a:r>
            <a:r>
              <a:rPr lang="ar-SA" sz="2400" u="none" strike="noStrike" dirty="0">
                <a:solidFill>
                  <a:schemeClr val="bg1"/>
                </a:solidFill>
                <a:effectLst/>
                <a:latin typeface="Noto Sans Symbols"/>
                <a:ea typeface="Noto Sans Symbols"/>
                <a:cs typeface="B Nazanin" panose="00000400000000000000" pitchFamily="2" charset="-78"/>
              </a:rPr>
              <a:t>، </a:t>
            </a:r>
            <a:r>
              <a:rPr lang="ar-SA" sz="2400"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کاهش تعداد و کاهش حرکت اسپرم</a:t>
            </a:r>
            <a:r>
              <a:rPr lang="ar-SA" sz="2400" u="none" strike="noStrike" dirty="0">
                <a:solidFill>
                  <a:schemeClr val="bg1"/>
                </a:solidFill>
                <a:effectLst/>
                <a:latin typeface="Noto Sans Symbols"/>
                <a:ea typeface="Noto Sans Symbols"/>
                <a:cs typeface="B Nazanin" panose="00000400000000000000" pitchFamily="2" charset="-78"/>
              </a:rPr>
              <a:t>، غیرطبیعی بودن</a:t>
            </a:r>
            <a:r>
              <a:rPr lang="ar-SA" sz="2400"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 اسپرم</a:t>
            </a:r>
            <a:r>
              <a:rPr lang="ar-SA" sz="2400" u="none" strike="noStrike" dirty="0">
                <a:solidFill>
                  <a:schemeClr val="bg1"/>
                </a:solidFill>
                <a:effectLst/>
                <a:latin typeface="Noto Sans Symbols"/>
                <a:ea typeface="Noto Sans Symbols"/>
                <a:cs typeface="B Nazanin" panose="00000400000000000000" pitchFamily="2" charset="-78"/>
              </a:rPr>
              <a:t>، </a:t>
            </a:r>
            <a:r>
              <a:rPr lang="ar-SA" sz="2400"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ناتوانی جنسی و کاهش رابطۀ جنسی از جمله عوارض مشکلات روحی و روانی است.</a:t>
            </a:r>
            <a:r>
              <a:rPr lang="ar-SA" sz="2400" u="none" strike="noStrike" dirty="0">
                <a:solidFill>
                  <a:schemeClr val="bg1"/>
                </a:solidFill>
                <a:effectLst/>
                <a:latin typeface="Noto Sans Symbols"/>
                <a:ea typeface="Noto Sans Symbols"/>
                <a:cs typeface="B Nazanin" panose="00000400000000000000" pitchFamily="2" charset="-78"/>
              </a:rPr>
              <a:t> </a:t>
            </a:r>
            <a:r>
              <a:rPr lang="ar-SA" sz="2400"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مدیریت ذهن و افکار، پرهیز از اخبار منفی، شنیدن صداهای خوش، رفتن به طبیعت و دیدن مناظر زیبا، نوشیدن شربت‌های مفرح و معاشرت با دوستان به کنترل اعراض نفسانی کمک می‌کند.</a:t>
            </a:r>
            <a:endParaRPr lang="en-US" sz="1800" u="none" strike="noStrike" dirty="0">
              <a:solidFill>
                <a:schemeClr val="bg1"/>
              </a:solidFill>
              <a:effectLst/>
              <a:latin typeface="Noto Sans Symbols"/>
              <a:ea typeface="Noto Sans Symbols"/>
              <a:cs typeface="Noto Sans Symbols"/>
            </a:endParaRPr>
          </a:p>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B Nazanin" panose="00000400000000000000" pitchFamily="2" charset="-78"/>
              </a:rPr>
              <a:t>خوردن و آشامیدن</a:t>
            </a:r>
            <a:r>
              <a:rPr lang="ar-SA" sz="2400" b="1"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u="none" strike="noStrike"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 رژیم غذایی مناسب، می­تواند منجر به تولید منی با کمیت و کیفیت مناسب شود و چه بسا نیازی به تجویز دارو نباشد.</a:t>
            </a:r>
            <a:endParaRPr lang="en-US" sz="1800" u="none" strike="noStrike" dirty="0">
              <a:solidFill>
                <a:schemeClr val="bg1"/>
              </a:solidFill>
              <a:effectLst/>
              <a:latin typeface="Noto Sans Symbols"/>
              <a:ea typeface="Noto Sans Symbols"/>
              <a:cs typeface="Noto Sans Symbols"/>
            </a:endParaRPr>
          </a:p>
          <a:p>
            <a:pPr algn="r" rtl="1"/>
            <a:endParaRPr lang="en-US" dirty="0">
              <a:solidFill>
                <a:schemeClr val="bg1"/>
              </a:solidFill>
            </a:endParaRPr>
          </a:p>
        </p:txBody>
      </p:sp>
      <p:sp>
        <p:nvSpPr>
          <p:cNvPr id="4" name="Slide Number Placeholder 3">
            <a:extLst>
              <a:ext uri="{FF2B5EF4-FFF2-40B4-BE49-F238E27FC236}">
                <a16:creationId xmlns:a16="http://schemas.microsoft.com/office/drawing/2014/main" xmlns="" id="{23CB8692-171B-95F4-FFC8-93CC4E24E43F}"/>
              </a:ext>
            </a:extLst>
          </p:cNvPr>
          <p:cNvSpPr>
            <a:spLocks noGrp="1"/>
          </p:cNvSpPr>
          <p:nvPr>
            <p:ph type="sldNum" sz="quarter" idx="12"/>
          </p:nvPr>
        </p:nvSpPr>
        <p:spPr/>
        <p:txBody>
          <a:bodyPr/>
          <a:lstStyle/>
          <a:p>
            <a:fld id="{294A09A9-5501-47C1-A89A-A340965A2BE2}" type="slidenum">
              <a:rPr lang="en-US" smtClean="0"/>
              <a:pPr/>
              <a:t>257</a:t>
            </a:fld>
            <a:endParaRPr lang="en-US" dirty="0"/>
          </a:p>
        </p:txBody>
      </p:sp>
      <p:pic>
        <p:nvPicPr>
          <p:cNvPr id="5" name="Picture 4">
            <a:extLst>
              <a:ext uri="{FF2B5EF4-FFF2-40B4-BE49-F238E27FC236}">
                <a16:creationId xmlns:a16="http://schemas.microsoft.com/office/drawing/2014/main" xmlns="" id="{03B65161-5082-2CF4-F378-2BE97D88BF0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45DD80F-49B4-B72A-9B67-4F645F3833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2237207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EF6BC-169D-8978-6F2D-58CE42DF13BA}"/>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حفظ الصحه در مراقبت‌های پیش از بارداری</a:t>
            </a:r>
            <a:endParaRPr lang="en-US" dirty="0"/>
          </a:p>
        </p:txBody>
      </p:sp>
      <p:sp>
        <p:nvSpPr>
          <p:cNvPr id="3" name="Content Placeholder 2">
            <a:extLst>
              <a:ext uri="{FF2B5EF4-FFF2-40B4-BE49-F238E27FC236}">
                <a16:creationId xmlns:a16="http://schemas.microsoft.com/office/drawing/2014/main" xmlns="" id="{1446CD59-F4F8-275A-1C8B-A03DFBF0427C}"/>
              </a:ext>
            </a:extLst>
          </p:cNvPr>
          <p:cNvSpPr>
            <a:spLocks noGrp="1"/>
          </p:cNvSpPr>
          <p:nvPr>
            <p:ph idx="1"/>
          </p:nvPr>
        </p:nvSpPr>
        <p:spPr>
          <a:xfrm>
            <a:off x="145774" y="2011680"/>
            <a:ext cx="11608904" cy="4206240"/>
          </a:xfrm>
        </p:spPr>
        <p:txBody>
          <a:bodyPr/>
          <a:lstStyle/>
          <a:p>
            <a:pPr marL="4572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غذای</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مولّد</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منی</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و</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تقویت</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کننده</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دستگاه</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تناسلی</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یا</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اعضای</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رئیسه </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قلب</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و</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مغز</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و</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کبد)</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قادر</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به افزایش</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باروری</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فرد</a:t>
            </a:r>
            <a:r>
              <a:rPr kumimoji="0" lang="ar-SA"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B Nazanin" panose="00000400000000000000" pitchFamily="2" charset="-78"/>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است</a:t>
            </a:r>
            <a:r>
              <a:rPr kumimoji="0" lang="en-US" sz="2200" b="0" i="0" u="none" strike="noStrike" kern="1200" cap="none" spc="0" normalizeH="0" baseline="0" noProof="0" dirty="0">
                <a:ln>
                  <a:noFill/>
                </a:ln>
                <a:solidFill>
                  <a:srgbClr val="2C2C2C"/>
                </a:solidFill>
                <a:effectLst/>
                <a:uLnTx/>
                <a:uFillTx/>
                <a:latin typeface="B Nazanin" panose="00000400000000000000" pitchFamily="2" charset="-78"/>
                <a:ea typeface="B Nazanin" panose="00000400000000000000" pitchFamily="2" charset="-78"/>
                <a:cs typeface="Arial" panose="020B0604020202020204" pitchFamily="34" charset="0"/>
              </a:rPr>
              <a:t>. </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در دوران قبل از بارداری مصرف نخوداب، مربای هویج و شقاقل و زنجبیل، حلوای زردک یا هویج، میگو، شیربادام، مویز و انجیر و فندق و امثال اینها توصیه می­شود. کباب‌های مقوی معده مانند کباب کبک، بلدرچین، گوشت بره و بچه خروس و غذاهایی که با گوشت‌های فوق و زیره و دارچین و هل درست می‌شود مفید هستند.</a:t>
            </a:r>
            <a:endParaRPr kumimoji="0" lang="en-US"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p>
            <a:pPr marL="4572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en-US" sz="20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2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پرهیز از درهم خوری، خوردن غذا روی غذای دیگر، مصرف زیاد غذاهای چرب و لزج، گرسنگی شدید و طولانی، نوشیدن آب سرد ناشتا یا بعد از حمام یا بعد از ورزش یا بعد از رابطه جنسی، خوردن آب و نوشیدنی همراه با غذا (بجای خوب جویدن) از ملاحظات حفظ و ارتقای تندرستی است</a:t>
            </a:r>
            <a:r>
              <a:rPr kumimoji="0" lang="ar-SA" sz="2200" b="0"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endParaRPr kumimoji="0" lang="en-US" sz="17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B3FF6ADC-BC46-498B-9886-2BF7B7D63835}"/>
              </a:ext>
            </a:extLst>
          </p:cNvPr>
          <p:cNvSpPr>
            <a:spLocks noGrp="1"/>
          </p:cNvSpPr>
          <p:nvPr>
            <p:ph type="sldNum" sz="quarter" idx="12"/>
          </p:nvPr>
        </p:nvSpPr>
        <p:spPr/>
        <p:txBody>
          <a:bodyPr/>
          <a:lstStyle/>
          <a:p>
            <a:fld id="{294A09A9-5501-47C1-A89A-A340965A2BE2}" type="slidenum">
              <a:rPr lang="en-US" smtClean="0"/>
              <a:pPr/>
              <a:t>258</a:t>
            </a:fld>
            <a:endParaRPr lang="en-US" dirty="0"/>
          </a:p>
        </p:txBody>
      </p:sp>
      <p:pic>
        <p:nvPicPr>
          <p:cNvPr id="5" name="Picture 4">
            <a:extLst>
              <a:ext uri="{FF2B5EF4-FFF2-40B4-BE49-F238E27FC236}">
                <a16:creationId xmlns:a16="http://schemas.microsoft.com/office/drawing/2014/main" xmlns="" id="{56676403-F623-54A4-F988-ED91B3A80D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873D1A2-3411-3E9A-C681-5625BFE23CC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399904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57B656-DDAB-9FB7-8D64-45529DE58E4A}"/>
              </a:ext>
            </a:extLst>
          </p:cNvPr>
          <p:cNvSpPr>
            <a:spLocks noGrp="1"/>
          </p:cNvSpPr>
          <p:nvPr>
            <p:ph type="title"/>
          </p:nvPr>
        </p:nvSpPr>
        <p:spPr>
          <a:xfrm>
            <a:off x="-357808" y="798181"/>
            <a:ext cx="11834191" cy="1508760"/>
          </a:xfrm>
        </p:spPr>
        <p:txBody>
          <a:bodyPr>
            <a:normAutofit/>
          </a:bodyPr>
          <a:lstStyle/>
          <a:p>
            <a:pPr marL="0" marR="0" algn="ctr" rtl="1">
              <a:lnSpc>
                <a:spcPct val="107000"/>
              </a:lnSpc>
              <a:spcBef>
                <a:spcPts val="0"/>
              </a:spcBef>
              <a:spcAft>
                <a:spcPts val="0"/>
              </a:spcAft>
            </a:pPr>
            <a:r>
              <a:rPr lang="ar-SA" sz="3200" b="1"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مواد غذایی مضر (در صورت مصرف بیش از حد یا تکرار آنها) برای باروری زنان</a:t>
            </a:r>
            <a:r>
              <a:rPr lang="en-US" sz="3200" dirty="0">
                <a:effectLst/>
                <a:latin typeface="Calibri" panose="020F0502020204030204" pitchFamily="34" charset="0"/>
                <a:ea typeface="Calibri" panose="020F0502020204030204" pitchFamily="34" charset="0"/>
                <a:cs typeface="B Titr" panose="00000700000000000000" pitchFamily="2" charset="-78"/>
              </a:rPr>
              <a:t/>
            </a:r>
            <a:br>
              <a:rPr lang="en-US" sz="3200" dirty="0">
                <a:effectLst/>
                <a:latin typeface="Calibri" panose="020F0502020204030204" pitchFamily="34" charset="0"/>
                <a:ea typeface="Calibri" panose="020F0502020204030204" pitchFamily="34" charset="0"/>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3D662EF3-E420-8CFD-922B-F2925C13044F}"/>
              </a:ext>
            </a:extLst>
          </p:cNvPr>
          <p:cNvSpPr>
            <a:spLocks noGrp="1"/>
          </p:cNvSpPr>
          <p:nvPr>
            <p:ph idx="1"/>
          </p:nvPr>
        </p:nvSpPr>
        <p:spPr>
          <a:xfrm>
            <a:off x="0" y="1892410"/>
            <a:ext cx="11605191" cy="4206240"/>
          </a:xfrm>
        </p:spPr>
        <p:txBody>
          <a:bodyPr/>
          <a:lstStyle/>
          <a:p>
            <a:pPr marL="342900" marR="0" lvl="0" indent="-342900" algn="just" rtl="1">
              <a:lnSpc>
                <a:spcPct val="107000"/>
              </a:lnSpc>
              <a:spcBef>
                <a:spcPts val="0"/>
              </a:spcBef>
              <a:spcAft>
                <a:spcPts val="0"/>
              </a:spcAft>
              <a:buFont typeface="Symbol" panose="05050102010706020507" pitchFamily="18" charset="2"/>
              <a:buChar char=""/>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غذاهای سرد یا ترش: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زرشک، غوره، ترشی­ها، خیار، سماق، ریواس، میوه‌های ترش، ماست و دوغ</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غذاهای سودازا</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 بادمجان، کلم، ماهی شور یا کنسروی، گوشت گاو، عدس، قارچ، غذاهای کنسرو شده و آماده دارای مواد نگهدارنده، سس مایونز، رب گوجه فرنگی، محصولات گوشتی فرآوری شده (مثل ژامبون، هات داگ، سوسیس)، چیپس و پفک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مواد غذایی خاص: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گشنیز، شاهدانه، کلم، کرفس، تربچه، شاهی، شلغم، شنبلیله، تره، سیر خام و پیاز خام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غذاهای خمیری که لزج و غلیظ بوده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و خلط غلیظ و ناصالح در بدن تولید می‌کنند یا سنگین بوده و هضم سختی دارند: آش رشته، ماکارونی، پیتزا، لازانیا، الویه، سالاد ماکارونی، حلیم، کله پاچه، گوشت گاو</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b="1" dirty="0">
                <a:effectLst/>
                <a:latin typeface="Times New Roman" panose="02020603050405020304" pitchFamily="18" charset="0"/>
                <a:ea typeface="Times New Roman" panose="02020603050405020304" pitchFamily="18" charset="0"/>
                <a:cs typeface="B Nazanin" panose="00000400000000000000" pitchFamily="2" charset="-78"/>
              </a:rPr>
              <a:t>یخ همراه آب: </a:t>
            </a:r>
            <a:r>
              <a:rPr lang="ar-SA" sz="2400"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اجتناب از مخلوط کردن آب با یخ و مصرف آب بسیار سرد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7B323BAE-F21D-4964-EE8A-C101D60066DD}"/>
              </a:ext>
            </a:extLst>
          </p:cNvPr>
          <p:cNvSpPr>
            <a:spLocks noGrp="1"/>
          </p:cNvSpPr>
          <p:nvPr>
            <p:ph type="sldNum" sz="quarter" idx="12"/>
          </p:nvPr>
        </p:nvSpPr>
        <p:spPr/>
        <p:txBody>
          <a:bodyPr/>
          <a:lstStyle/>
          <a:p>
            <a:fld id="{294A09A9-5501-47C1-A89A-A340965A2BE2}" type="slidenum">
              <a:rPr lang="en-US" smtClean="0"/>
              <a:pPr/>
              <a:t>259</a:t>
            </a:fld>
            <a:endParaRPr lang="en-US" dirty="0"/>
          </a:p>
        </p:txBody>
      </p:sp>
      <p:pic>
        <p:nvPicPr>
          <p:cNvPr id="5" name="Picture 4">
            <a:extLst>
              <a:ext uri="{FF2B5EF4-FFF2-40B4-BE49-F238E27FC236}">
                <a16:creationId xmlns:a16="http://schemas.microsoft.com/office/drawing/2014/main" xmlns="" id="{7D6D66CC-7D8B-8150-58BA-7E8AE7DD28E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B59F0A0-45D0-2D85-CFC1-D70E49633D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231753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DDC421-A347-7BB6-A52C-D9937244A3B4}"/>
              </a:ext>
            </a:extLst>
          </p:cNvPr>
          <p:cNvSpPr>
            <a:spLocks noGrp="1"/>
          </p:cNvSpPr>
          <p:nvPr>
            <p:ph type="title"/>
          </p:nvPr>
        </p:nvSpPr>
        <p:spPr>
          <a:xfrm>
            <a:off x="-123967" y="274062"/>
            <a:ext cx="11256026" cy="1676400"/>
          </a:xfrm>
        </p:spPr>
        <p:txBody>
          <a:bodyPr/>
          <a:lstStyle/>
          <a:p>
            <a:r>
              <a:rPr lang="fa-IR" sz="28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چند نمونه از اکتشافات و دستاوردهای علوم پزشکی در ایران باستان</a:t>
            </a:r>
            <a:endParaRPr lang="en-US" sz="2800" dirty="0">
              <a:solidFill>
                <a:schemeClr val="tx1"/>
              </a:solidFill>
              <a:cs typeface="B Titr" panose="00000700000000000000" pitchFamily="2" charset="-78"/>
            </a:endParaRPr>
          </a:p>
        </p:txBody>
      </p:sp>
      <p:sp>
        <p:nvSpPr>
          <p:cNvPr id="3" name="Text Placeholder 2">
            <a:extLst>
              <a:ext uri="{FF2B5EF4-FFF2-40B4-BE49-F238E27FC236}">
                <a16:creationId xmlns:a16="http://schemas.microsoft.com/office/drawing/2014/main" xmlns="" id="{A669C6F7-E5E2-1E57-9B63-D9AE6823FC8B}"/>
              </a:ext>
            </a:extLst>
          </p:cNvPr>
          <p:cNvSpPr>
            <a:spLocks noGrp="1"/>
          </p:cNvSpPr>
          <p:nvPr>
            <p:ph type="body" idx="1"/>
          </p:nvPr>
        </p:nvSpPr>
        <p:spPr>
          <a:xfrm>
            <a:off x="76742" y="2644730"/>
            <a:ext cx="11485921" cy="4525617"/>
          </a:xfrm>
        </p:spPr>
        <p:txBody>
          <a:bodyPr>
            <a:noAutofit/>
          </a:bodyPr>
          <a:lstStyle/>
          <a:p>
            <a:pPr marL="342900" marR="0" lvl="0" indent="-342900" algn="just" rtl="1">
              <a:lnSpc>
                <a:spcPct val="107000"/>
              </a:lnSpc>
              <a:spcBef>
                <a:spcPts val="0"/>
              </a:spcBef>
              <a:spcAft>
                <a:spcPts val="0"/>
              </a:spcAft>
              <a:buFont typeface="Courier New" panose="02070309020205020404" pitchFamily="49" charset="0"/>
              <a:buChar char="o"/>
              <a:tabLst>
                <a:tab pos="1343025" algn="l"/>
              </a:tabLst>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ساختار نظام پزشکی مدرن با ساختارهای آموزشی منظم، آزمون و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اجازه‌نامه</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طبابت، و نظارت بازرسان حکومتی بر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کادردرمان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Courier New" panose="02070309020205020404" pitchFamily="49" charset="0"/>
              <a:buChar char="o"/>
              <a:tabLst>
                <a:tab pos="1343025" algn="l"/>
              </a:tabLst>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ابداع اولین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بیمارستان‌های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آموزشی به سبک مدرن در دنیا </a:t>
            </a:r>
            <a:endPar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Courier New" panose="02070309020205020404" pitchFamily="49" charset="0"/>
              <a:buChar char="o"/>
              <a:tabLst>
                <a:tab pos="1343025" algn="l"/>
              </a:tabLst>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جراحی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به‌عنوان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شاخه‌ مهم و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هم‌طراز</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دیگر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بخش‌های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پزشکی  </a:t>
            </a:r>
            <a:endPar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Courier New" panose="02070309020205020404" pitchFamily="49" charset="0"/>
              <a:buChar char="o"/>
              <a:tabLst>
                <a:tab pos="1343025" algn="l"/>
              </a:tabLst>
            </a:pP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روان‌پزشکی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پیشرفته به‌ویژه با مصداق داروی خرسندی و شربت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پراهوم</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به‌عنوان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نخستین داروی ضد افسردگی تاریخ </a:t>
            </a:r>
            <a:endPar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Courier New" panose="02070309020205020404" pitchFamily="49" charset="0"/>
              <a:buChar char="o"/>
              <a:tabLst>
                <a:tab pos="1343025" algn="l"/>
              </a:tabLst>
            </a:pP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دستور‌العمل</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مشخص ساخت دارو با افراد مشخص در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جایگاه‌های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تعیین‌شده</a:t>
            </a:r>
            <a:endParaRPr lang="en-US"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Slide Number Placeholder 3">
            <a:extLst>
              <a:ext uri="{FF2B5EF4-FFF2-40B4-BE49-F238E27FC236}">
                <a16:creationId xmlns:a16="http://schemas.microsoft.com/office/drawing/2014/main" xmlns="" id="{97B2D966-39AA-C784-5F33-0A10569E79F0}"/>
              </a:ext>
            </a:extLst>
          </p:cNvPr>
          <p:cNvSpPr>
            <a:spLocks noGrp="1"/>
          </p:cNvSpPr>
          <p:nvPr>
            <p:ph type="sldNum" sz="quarter" idx="12"/>
          </p:nvPr>
        </p:nvSpPr>
        <p:spPr/>
        <p:txBody>
          <a:bodyPr/>
          <a:lstStyle/>
          <a:p>
            <a:fld id="{294A09A9-5501-47C1-A89A-A340965A2BE2}" type="slidenum">
              <a:rPr lang="en-US" smtClean="0"/>
              <a:pPr/>
              <a:t>26</a:t>
            </a:fld>
            <a:endParaRPr lang="en-US" dirty="0"/>
          </a:p>
        </p:txBody>
      </p:sp>
      <p:pic>
        <p:nvPicPr>
          <p:cNvPr id="5" name="Picture 4">
            <a:extLst>
              <a:ext uri="{FF2B5EF4-FFF2-40B4-BE49-F238E27FC236}">
                <a16:creationId xmlns:a16="http://schemas.microsoft.com/office/drawing/2014/main" xmlns="" id="{06AA5E11-D134-AB73-09F9-796035CC573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4B5A4C3-3C74-C140-4330-FDCB5C9838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74062"/>
            <a:ext cx="1193399" cy="1228357"/>
          </a:xfrm>
          <a:prstGeom prst="rect">
            <a:avLst/>
          </a:prstGeom>
          <a:noFill/>
        </p:spPr>
      </p:pic>
    </p:spTree>
    <p:extLst>
      <p:ext uri="{BB962C8B-B14F-4D97-AF65-F5344CB8AC3E}">
        <p14:creationId xmlns:p14="http://schemas.microsoft.com/office/powerpoint/2010/main" val="378402240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DD807A-36C1-40A0-77B2-BD483897A251}"/>
              </a:ext>
            </a:extLst>
          </p:cNvPr>
          <p:cNvSpPr>
            <a:spLocks noGrp="1"/>
          </p:cNvSpPr>
          <p:nvPr>
            <p:ph type="title"/>
          </p:nvPr>
        </p:nvSpPr>
        <p:spPr>
          <a:xfrm>
            <a:off x="1001464" y="383651"/>
            <a:ext cx="9784080" cy="1508760"/>
          </a:xfrm>
        </p:spPr>
        <p:txBody>
          <a:bodyPr>
            <a:normAutofit/>
          </a:bodyPr>
          <a:lstStyle/>
          <a:p>
            <a:pPr marL="0" marR="0" algn="ctr" rtl="1">
              <a:lnSpc>
                <a:spcPct val="107000"/>
              </a:lnSpc>
              <a:spcBef>
                <a:spcPts val="0"/>
              </a:spcBef>
              <a:spcAft>
                <a:spcPts val="0"/>
              </a:spcAft>
            </a:pPr>
            <a:r>
              <a:rPr lang="ar-SA"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تدابیر بارداری</a:t>
            </a:r>
            <a:r>
              <a:rPr lang="fa-IR"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
            </a:r>
            <a:br>
              <a:rPr lang="fa-IR"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br>
            <a:r>
              <a:rPr lang="ar-SA" sz="3200" b="1" dirty="0">
                <a:solidFill>
                  <a:schemeClr val="accent4"/>
                </a:solidFill>
                <a:effectLst/>
                <a:latin typeface="Times New Roman" panose="02020603050405020304" pitchFamily="18" charset="0"/>
                <a:ea typeface="Times New Roman" panose="02020603050405020304" pitchFamily="18" charset="0"/>
                <a:cs typeface="B Titr" panose="00000700000000000000" pitchFamily="2" charset="-78"/>
              </a:rPr>
              <a:t>مراقبت‌های حفظ و ارتقای سلامت در دوران بارداری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5614DA7-A0C6-564E-B712-9C96F693C8D4}"/>
              </a:ext>
            </a:extLst>
          </p:cNvPr>
          <p:cNvSpPr>
            <a:spLocks noGrp="1"/>
          </p:cNvSpPr>
          <p:nvPr>
            <p:ph idx="1"/>
          </p:nvPr>
        </p:nvSpPr>
        <p:spPr>
          <a:xfrm>
            <a:off x="181817" y="1892411"/>
            <a:ext cx="11423374" cy="4206240"/>
          </a:xfrm>
        </p:spPr>
        <p:txBody>
          <a:bodyPr>
            <a:normAutofit/>
          </a:bodyPr>
          <a:lstStyle/>
          <a:p>
            <a:pPr marL="0" marR="0" lvl="0" indent="0" algn="just" rtl="1">
              <a:lnSpc>
                <a:spcPct val="107000"/>
              </a:lnSpc>
              <a:spcBef>
                <a:spcPts val="0"/>
              </a:spcBef>
              <a:spcAft>
                <a:spcPts val="0"/>
              </a:spcAft>
              <a:buNone/>
            </a:pP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تغذیه: </a:t>
            </a:r>
            <a:endParaRPr lang="en-US"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just" rtl="1">
              <a:lnSpc>
                <a:spcPct val="107000"/>
              </a:lnSpc>
              <a:spcBef>
                <a:spcPts val="0"/>
              </a:spcBef>
              <a:spcAft>
                <a:spcPts val="0"/>
              </a:spcAft>
              <a:buNone/>
            </a:pP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حجم غذا در حد متوسط و مناسب با حجم معده فرد</a:t>
            </a:r>
            <a:r>
              <a:rPr lang="fa-IR"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 تا از سوءهاضمه و پُری و سنگینی شکم جلوگیری شود.</a:t>
            </a:r>
            <a:r>
              <a:rPr lang="fa-IR" sz="2400" dirty="0">
                <a:latin typeface="Times New Roman" panose="02020603050405020304" pitchFamily="18" charset="0"/>
                <a:ea typeface="Times New Roman" panose="02020603050405020304" pitchFamily="18" charset="0"/>
                <a:cs typeface="B Nazanin" panose="00000400000000000000" pitchFamily="2" charset="-78"/>
              </a:rPr>
              <a:t> </a:t>
            </a:r>
            <a:endParaRPr lang="en-US" sz="2400" dirty="0">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just" rtl="1">
              <a:lnSpc>
                <a:spcPct val="107000"/>
              </a:lnSpc>
              <a:spcBef>
                <a:spcPts val="0"/>
              </a:spcBef>
              <a:spcAft>
                <a:spcPts val="0"/>
              </a:spcAft>
              <a:buNone/>
            </a:pP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غذا خوردن در حجم کم و تعداد دفعات بیشتر </a:t>
            </a:r>
            <a:r>
              <a:rPr lang="fa-IR"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باشد</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 از گرسنگی طولانی پرهیز شود.</a:t>
            </a:r>
            <a:endParaRPr lang="en-US" sz="1800" u="none" strike="noStrike" dirty="0">
              <a:effectLst/>
              <a:latin typeface="Noto Sans Symbols"/>
              <a:ea typeface="Noto Sans Symbols"/>
              <a:cs typeface="Noto Sans Symbols"/>
            </a:endParaRPr>
          </a:p>
          <a:p>
            <a:pPr algn="r" rtl="1"/>
            <a:endParaRPr lang="en-US" dirty="0"/>
          </a:p>
        </p:txBody>
      </p:sp>
      <p:sp>
        <p:nvSpPr>
          <p:cNvPr id="4" name="Slide Number Placeholder 3">
            <a:extLst>
              <a:ext uri="{FF2B5EF4-FFF2-40B4-BE49-F238E27FC236}">
                <a16:creationId xmlns:a16="http://schemas.microsoft.com/office/drawing/2014/main" xmlns="" id="{984EF755-743E-E0FE-98D4-8B5EAAFF636F}"/>
              </a:ext>
            </a:extLst>
          </p:cNvPr>
          <p:cNvSpPr>
            <a:spLocks noGrp="1"/>
          </p:cNvSpPr>
          <p:nvPr>
            <p:ph type="sldNum" sz="quarter" idx="12"/>
          </p:nvPr>
        </p:nvSpPr>
        <p:spPr/>
        <p:txBody>
          <a:bodyPr/>
          <a:lstStyle/>
          <a:p>
            <a:fld id="{294A09A9-5501-47C1-A89A-A340965A2BE2}" type="slidenum">
              <a:rPr lang="en-US" smtClean="0"/>
              <a:pPr/>
              <a:t>260</a:t>
            </a:fld>
            <a:endParaRPr lang="en-US" dirty="0"/>
          </a:p>
        </p:txBody>
      </p:sp>
      <p:pic>
        <p:nvPicPr>
          <p:cNvPr id="5" name="Picture 4">
            <a:extLst>
              <a:ext uri="{FF2B5EF4-FFF2-40B4-BE49-F238E27FC236}">
                <a16:creationId xmlns:a16="http://schemas.microsoft.com/office/drawing/2014/main" xmlns="" id="{5BF58764-C487-A4A6-E7CB-80A158EBC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2C38374-AA8D-C5FD-B0C1-A89144E608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07224238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16DBB-4E38-D7C3-0806-9B1CF37C0B8F}"/>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بارداری</a:t>
            </a: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kumimoji="0" lang="ar-SA" sz="3200" b="1" i="0" u="none" strike="noStrike" kern="1200" cap="all" spc="0" normalizeH="0" baseline="0" noProof="0" dirty="0">
                <a:ln>
                  <a:noFill/>
                </a:ln>
                <a:solidFill>
                  <a:srgbClr val="F24099"/>
                </a:solidFill>
                <a:effectLst/>
                <a:uLnTx/>
                <a:uFillTx/>
                <a:latin typeface="Times New Roman" panose="02020603050405020304" pitchFamily="18" charset="0"/>
                <a:ea typeface="Times New Roman" panose="02020603050405020304" pitchFamily="18" charset="0"/>
                <a:cs typeface="B Titr" panose="00000700000000000000" pitchFamily="2" charset="-78"/>
              </a:rPr>
              <a:t>مراقبت‌های حفظ و ارتقای سلامت در دوران بارداری</a:t>
            </a:r>
            <a:endParaRPr lang="en-US" dirty="0"/>
          </a:p>
        </p:txBody>
      </p:sp>
      <p:sp>
        <p:nvSpPr>
          <p:cNvPr id="3" name="Content Placeholder 2">
            <a:extLst>
              <a:ext uri="{FF2B5EF4-FFF2-40B4-BE49-F238E27FC236}">
                <a16:creationId xmlns:a16="http://schemas.microsoft.com/office/drawing/2014/main" xmlns="" id="{C2CED1FE-08FF-5A2D-4009-6AAEF6FE17F3}"/>
              </a:ext>
            </a:extLst>
          </p:cNvPr>
          <p:cNvSpPr>
            <a:spLocks noGrp="1"/>
          </p:cNvSpPr>
          <p:nvPr>
            <p:ph idx="1"/>
          </p:nvPr>
        </p:nvSpPr>
        <p:spPr/>
        <p:txBody>
          <a:bodyPr/>
          <a:lstStyle/>
          <a:p>
            <a:pPr marL="4572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0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خوردنی</a:t>
            </a:r>
            <a:r>
              <a:rPr kumimoji="0" lang="en-US" sz="20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a:t>
            </a:r>
            <a:r>
              <a:rPr kumimoji="0" lang="ar-SA" sz="20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های مضر برای خانم باردار</a:t>
            </a:r>
            <a:endParaRPr kumimoji="0" lang="en-US" sz="18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آب و سایر خوردنی‌ها و آشامیدنی‌های بسیار سرد و بسیار گرم</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غذا یا ادویه تلخ و تند و تیز (مثل زیتون خام، کبَر، فلفل، دارفلفل و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لوبیا، نخود، کنجد، زعفران، رازیانه و آویشن (بالقوه باعث سقط می­شوند)</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مواد نفاخ مانند باقلا و سیر و پیاز خام</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سرکه</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88E40B43-C3E4-5180-FA77-3ED2B8FC0FAE}"/>
              </a:ext>
            </a:extLst>
          </p:cNvPr>
          <p:cNvSpPr>
            <a:spLocks noGrp="1"/>
          </p:cNvSpPr>
          <p:nvPr>
            <p:ph type="sldNum" sz="quarter" idx="12"/>
          </p:nvPr>
        </p:nvSpPr>
        <p:spPr/>
        <p:txBody>
          <a:bodyPr/>
          <a:lstStyle/>
          <a:p>
            <a:fld id="{294A09A9-5501-47C1-A89A-A340965A2BE2}" type="slidenum">
              <a:rPr lang="en-US" smtClean="0"/>
              <a:pPr/>
              <a:t>261</a:t>
            </a:fld>
            <a:endParaRPr lang="en-US" dirty="0"/>
          </a:p>
        </p:txBody>
      </p:sp>
      <p:pic>
        <p:nvPicPr>
          <p:cNvPr id="5" name="Picture 4">
            <a:extLst>
              <a:ext uri="{FF2B5EF4-FFF2-40B4-BE49-F238E27FC236}">
                <a16:creationId xmlns:a16="http://schemas.microsoft.com/office/drawing/2014/main" xmlns="" id="{25E48383-92D5-1295-5E25-ACD767CB2C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A36E3854-19BC-2030-A20B-EC735AFBAB47}"/>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098427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EA2260-C267-A82C-04EF-6A3508983A33}"/>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بارداری</a:t>
            </a: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kumimoji="0" lang="ar-SA" sz="3200" b="1" i="0" u="none" strike="noStrike" kern="1200" cap="all" spc="0" normalizeH="0" baseline="0" noProof="0" dirty="0">
                <a:ln>
                  <a:noFill/>
                </a:ln>
                <a:solidFill>
                  <a:srgbClr val="F24099"/>
                </a:solidFill>
                <a:effectLst/>
                <a:uLnTx/>
                <a:uFillTx/>
                <a:latin typeface="Times New Roman" panose="02020603050405020304" pitchFamily="18" charset="0"/>
                <a:ea typeface="Times New Roman" panose="02020603050405020304" pitchFamily="18" charset="0"/>
                <a:cs typeface="B Titr" panose="00000700000000000000" pitchFamily="2" charset="-78"/>
              </a:rPr>
              <a:t>مراقبت‌های حفظ و ارتقای سلامت در دوران بارداری</a:t>
            </a:r>
            <a:endParaRPr lang="en-US" dirty="0"/>
          </a:p>
        </p:txBody>
      </p:sp>
      <p:sp>
        <p:nvSpPr>
          <p:cNvPr id="3" name="Content Placeholder 2">
            <a:extLst>
              <a:ext uri="{FF2B5EF4-FFF2-40B4-BE49-F238E27FC236}">
                <a16:creationId xmlns:a16="http://schemas.microsoft.com/office/drawing/2014/main" xmlns="" id="{E4DC1C9F-1881-FBEA-2EE9-323051F4F5D8}"/>
              </a:ext>
            </a:extLst>
          </p:cNvPr>
          <p:cNvSpPr>
            <a:spLocks noGrp="1"/>
          </p:cNvSpPr>
          <p:nvPr>
            <p:ph idx="1"/>
          </p:nvPr>
        </p:nvSpPr>
        <p:spPr/>
        <p:txBody>
          <a:bodyPr/>
          <a:lstStyle/>
          <a:p>
            <a:pPr marL="4572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19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خوردنی‌های مناسب برای زنان باردار</a:t>
            </a:r>
            <a:endParaRPr kumimoji="0" lang="en-US" sz="1700" b="1" i="0" u="none" strike="noStrike" kern="1200" cap="none" spc="0" normalizeH="0" baseline="0" noProof="0" dirty="0">
              <a:ln>
                <a:noFill/>
              </a:ln>
              <a:solidFill>
                <a:srgbClr val="2C2C2C"/>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میوه‌ها: به شیرین، سیب و انار میخوش، گلابی، بادام، خرما، انجیر انگور، مویز و کشمش</a:t>
            </a:r>
            <a:endParaRPr kumimoji="0" lang="en-US" sz="1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نوشیدنی‌ها: شربت سیب و به معطر </a:t>
            </a:r>
            <a:endParaRPr kumimoji="0" lang="en-US" sz="1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Courier New" panose="02070309020205020404" pitchFamily="49" charset="0"/>
              <a:buChar char="o"/>
              <a:tabLst/>
              <a:defRPr/>
            </a:pPr>
            <a:r>
              <a:rPr kumimoji="0" lang="ar-SA" sz="22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غذاها: نان خوب و برشته، سوپ­های ساده (شامل مرغ، ادویه گرم، سبزیجات)؛ گوشت گوسفند، بره یکساله، جوجه مرغ، گوشت بزغاله همراه با چاشنی‌های مناسب (آبغوره، رب انار)</a:t>
            </a:r>
            <a:endParaRPr kumimoji="0" lang="en-US" sz="1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1DBFAF29-89E0-E4F0-FF31-4F8D25B1C97C}"/>
              </a:ext>
            </a:extLst>
          </p:cNvPr>
          <p:cNvSpPr>
            <a:spLocks noGrp="1"/>
          </p:cNvSpPr>
          <p:nvPr>
            <p:ph type="sldNum" sz="quarter" idx="12"/>
          </p:nvPr>
        </p:nvSpPr>
        <p:spPr/>
        <p:txBody>
          <a:bodyPr/>
          <a:lstStyle/>
          <a:p>
            <a:fld id="{294A09A9-5501-47C1-A89A-A340965A2BE2}" type="slidenum">
              <a:rPr lang="en-US" smtClean="0"/>
              <a:pPr/>
              <a:t>262</a:t>
            </a:fld>
            <a:endParaRPr lang="en-US" dirty="0"/>
          </a:p>
        </p:txBody>
      </p:sp>
      <p:pic>
        <p:nvPicPr>
          <p:cNvPr id="5" name="Picture 4">
            <a:extLst>
              <a:ext uri="{FF2B5EF4-FFF2-40B4-BE49-F238E27FC236}">
                <a16:creationId xmlns:a16="http://schemas.microsoft.com/office/drawing/2014/main" xmlns="" id="{FEB70EBB-10E8-E99A-0496-9024277654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FA0FDCD3-9C30-5446-B93A-AAD828ED06F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616903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7C2D5-C246-3D52-68F5-9FDA75BCBCB6}"/>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بارداری</a:t>
            </a: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kumimoji="0" lang="ar-SA" sz="3200" b="1" i="0" u="none" strike="noStrike" kern="1200" cap="all" spc="0" normalizeH="0" baseline="0" noProof="0" dirty="0">
                <a:ln>
                  <a:noFill/>
                </a:ln>
                <a:solidFill>
                  <a:schemeClr val="accent4"/>
                </a:solidFill>
                <a:effectLst/>
                <a:uLnTx/>
                <a:uFillTx/>
                <a:latin typeface="Times New Roman" panose="02020603050405020304" pitchFamily="18" charset="0"/>
                <a:ea typeface="Times New Roman" panose="02020603050405020304" pitchFamily="18" charset="0"/>
                <a:cs typeface="B Titr" panose="00000700000000000000" pitchFamily="2" charset="-78"/>
              </a:rPr>
              <a:t>مراقبت‌های حفظ و ارتقای سلامت در دوران بارداری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43B1DF26-5D59-3DB8-640F-9FC0C0CB12E8}"/>
              </a:ext>
            </a:extLst>
          </p:cNvPr>
          <p:cNvSpPr>
            <a:spLocks noGrp="1"/>
          </p:cNvSpPr>
          <p:nvPr>
            <p:ph idx="1"/>
          </p:nvPr>
        </p:nvSpPr>
        <p:spPr>
          <a:xfrm>
            <a:off x="119270" y="2004775"/>
            <a:ext cx="11697956" cy="4206240"/>
          </a:xfrm>
        </p:spPr>
        <p:txBody>
          <a:bodyPr/>
          <a:lstStyle/>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فعالیت فیزیکی: </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فعالیت بدنی خسته کننده نباشد و در فواصل کار استراحت کند و از ورزش‌های سنگین پرهیز نماید. حمل بار سنگین یا فشار روی شکم مانند در آغوش گرفتن کودک دیگر ممنوع است.</a:t>
            </a:r>
            <a:endParaRPr lang="en-US" sz="1800" u="none" strike="noStrike" dirty="0">
              <a:effectLst/>
              <a:latin typeface="Noto Sans Symbols"/>
              <a:ea typeface="Noto Sans Symbols"/>
              <a:cs typeface="Noto Sans Symbols"/>
            </a:endParaRPr>
          </a:p>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فعالیت جنسی: </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از آنجایی‌که آمیزش جنسی با تحریک جسمی و احساسی قوی همراه است، باید در دوران بارداری خصوصاً در بارداری‌های پرخطر محدود شود. پرهیز از آمیزش جنسی زیاد خصوصاً در اوائل حاملگی و اواخر آن و مخصوصاً در حاملگی اول </a:t>
            </a:r>
            <a:endParaRPr lang="fa-IR" sz="2400" u="none" strike="noStrike"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just" rtl="1">
              <a:lnSpc>
                <a:spcPct val="107000"/>
              </a:lnSpc>
              <a:spcBef>
                <a:spcPts val="0"/>
              </a:spcBef>
              <a:spcAft>
                <a:spcPts val="0"/>
              </a:spcAft>
              <a:buNone/>
            </a:pP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خانم‌های باردار باسن و پهلوها را با پشم نرم بپوشانند تا از سرد شدن شکم ممانعت شود. </a:t>
            </a:r>
            <a:endParaRPr lang="en-US" sz="1800" u="none" strike="noStrike" dirty="0">
              <a:effectLst/>
              <a:latin typeface="Noto Sans Symbols"/>
              <a:ea typeface="Noto Sans Symbols"/>
              <a:cs typeface="Noto Sans Symbols"/>
            </a:endParaRPr>
          </a:p>
          <a:p>
            <a:pPr algn="r" rtl="1"/>
            <a:endParaRPr lang="en-US" dirty="0"/>
          </a:p>
        </p:txBody>
      </p:sp>
      <p:sp>
        <p:nvSpPr>
          <p:cNvPr id="4" name="Slide Number Placeholder 3">
            <a:extLst>
              <a:ext uri="{FF2B5EF4-FFF2-40B4-BE49-F238E27FC236}">
                <a16:creationId xmlns:a16="http://schemas.microsoft.com/office/drawing/2014/main" xmlns="" id="{524D4208-FC2F-8B6C-2A6D-24ECF8F446C3}"/>
              </a:ext>
            </a:extLst>
          </p:cNvPr>
          <p:cNvSpPr>
            <a:spLocks noGrp="1"/>
          </p:cNvSpPr>
          <p:nvPr>
            <p:ph type="sldNum" sz="quarter" idx="12"/>
          </p:nvPr>
        </p:nvSpPr>
        <p:spPr/>
        <p:txBody>
          <a:bodyPr/>
          <a:lstStyle/>
          <a:p>
            <a:fld id="{294A09A9-5501-47C1-A89A-A340965A2BE2}" type="slidenum">
              <a:rPr lang="en-US" smtClean="0"/>
              <a:pPr/>
              <a:t>263</a:t>
            </a:fld>
            <a:endParaRPr lang="en-US" dirty="0"/>
          </a:p>
        </p:txBody>
      </p:sp>
      <p:pic>
        <p:nvPicPr>
          <p:cNvPr id="5" name="Picture 4">
            <a:extLst>
              <a:ext uri="{FF2B5EF4-FFF2-40B4-BE49-F238E27FC236}">
                <a16:creationId xmlns:a16="http://schemas.microsoft.com/office/drawing/2014/main" xmlns="" id="{D20C2F15-0957-806A-B022-23D7A33E28F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DEFF668-9492-90BE-1711-F8895D6E85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61634392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22A99-27EF-8B2B-6128-784B8B421BC2}"/>
              </a:ext>
            </a:extLst>
          </p:cNvPr>
          <p:cNvSpPr>
            <a:spLocks noGrp="1"/>
          </p:cNvSpPr>
          <p:nvPr>
            <p:ph type="title"/>
          </p:nvPr>
        </p:nvSpPr>
        <p:spPr>
          <a:xfrm>
            <a:off x="874847" y="297986"/>
            <a:ext cx="9784080" cy="1508760"/>
          </a:xfrm>
        </p:spPr>
        <p:txBody>
          <a:bodyPr>
            <a:normAutofit/>
          </a:bodyPr>
          <a:lstStyle/>
          <a:p>
            <a:pPr marL="0" marR="0" algn="ctr" rtl="1">
              <a:lnSpc>
                <a:spcPct val="107000"/>
              </a:lnSpc>
              <a:spcBef>
                <a:spcPts val="0"/>
              </a:spcBef>
              <a:spcAft>
                <a:spcPts val="0"/>
              </a:spcAft>
            </a:pP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بارداری</a:t>
            </a: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lang="ar-SA" sz="3200" b="1" dirty="0">
                <a:solidFill>
                  <a:schemeClr val="accent4"/>
                </a:solidFill>
                <a:effectLst/>
                <a:latin typeface="Times New Roman" panose="02020603050405020304" pitchFamily="18" charset="0"/>
                <a:ea typeface="Times New Roman" panose="02020603050405020304" pitchFamily="18" charset="0"/>
                <a:cs typeface="B Titr" panose="00000700000000000000" pitchFamily="2" charset="-78"/>
              </a:rPr>
              <a:t>توصیه‌های طب ایرانی در برخورد با عوارض شایع دوران بارداری</a:t>
            </a:r>
            <a:endParaRPr lang="en-US" dirty="0">
              <a:solidFill>
                <a:schemeClr val="accent4"/>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D4A266D-E71E-A667-B1BF-FC36836C7E98}"/>
              </a:ext>
            </a:extLst>
          </p:cNvPr>
          <p:cNvSpPr>
            <a:spLocks noGrp="1"/>
          </p:cNvSpPr>
          <p:nvPr>
            <p:ph idx="1"/>
          </p:nvPr>
        </p:nvSpPr>
        <p:spPr>
          <a:xfrm>
            <a:off x="0" y="2011680"/>
            <a:ext cx="11605191" cy="4206240"/>
          </a:xfrm>
        </p:spPr>
        <p:txBody>
          <a:bodyPr>
            <a:normAutofit/>
          </a:bodyPr>
          <a:lstStyle/>
          <a:p>
            <a:pPr algn="just" rtl="1">
              <a:lnSpc>
                <a:spcPct val="107000"/>
              </a:lnSpc>
              <a:spcBef>
                <a:spcPts val="0"/>
              </a:spcBef>
              <a:spcAft>
                <a:spcPts val="0"/>
              </a:spcAft>
            </a:pP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تهوع و استفراغ:</a:t>
            </a:r>
            <a:r>
              <a:rPr lang="ar-SA" sz="20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خوردن گلقند (معجون گل سرخ و عسل)، سکنجبین ساده، سکنجبین لیمویی، مربای بالنگ، انار ملس یا ترش، لیمو و دمنوش بِه و کمی نعنا یا زنجبیل. ورزش معتدل مثل پیاده‌روی.</a:t>
            </a:r>
            <a:endParaRPr lang="en-US" sz="2400" u="none" strike="noStrike" dirty="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7000"/>
              </a:lnSpc>
              <a:spcBef>
                <a:spcPts val="0"/>
              </a:spcBef>
              <a:spcAft>
                <a:spcPts val="0"/>
              </a:spcAft>
            </a:pPr>
            <a:endParaRPr lang="en-US" sz="1800" u="none" strike="noStrike" dirty="0">
              <a:effectLst/>
              <a:latin typeface="Noto Sans Symbols"/>
              <a:ea typeface="Noto Sans Symbols"/>
              <a:cs typeface="Noto Sans Symbols"/>
            </a:endParaRPr>
          </a:p>
          <a:p>
            <a:pPr algn="just" rtl="1">
              <a:lnSpc>
                <a:spcPct val="107000"/>
              </a:lnSpc>
              <a:spcBef>
                <a:spcPts val="0"/>
              </a:spcBef>
              <a:spcAft>
                <a:spcPts val="0"/>
              </a:spcAft>
            </a:pP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یبوست:</a:t>
            </a:r>
            <a:r>
              <a:rPr lang="ar-SA" sz="2000" b="1" u="none" strike="noStrike"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غذاهای نرم و زود هضم، آش‌های ساده و چرب برای پیشگیری از یبوست و در موارد شدیدتر، تمر هندی، گلقند، سکنجبین، ترنجبین با گلاب و شیرخشت توصیه شده است. استفاده از مسهلات و بعضی از ملینات (مانند گل بنفشه، ختمی و پنیرک) برای زنان باردار مضر است و باید از آنها پرهیز کرد. </a:t>
            </a:r>
            <a:endParaRPr lang="en-US" sz="1800" u="none" strike="noStrike" dirty="0">
              <a:effectLst/>
              <a:latin typeface="Noto Sans Symbols"/>
              <a:ea typeface="Noto Sans Symbols"/>
              <a:cs typeface="Noto Sans Symbols"/>
            </a:endParaRPr>
          </a:p>
        </p:txBody>
      </p:sp>
      <p:sp>
        <p:nvSpPr>
          <p:cNvPr id="4" name="Slide Number Placeholder 3">
            <a:extLst>
              <a:ext uri="{FF2B5EF4-FFF2-40B4-BE49-F238E27FC236}">
                <a16:creationId xmlns:a16="http://schemas.microsoft.com/office/drawing/2014/main" xmlns="" id="{4692DC12-4C12-F22E-3FFF-24648405F189}"/>
              </a:ext>
            </a:extLst>
          </p:cNvPr>
          <p:cNvSpPr>
            <a:spLocks noGrp="1"/>
          </p:cNvSpPr>
          <p:nvPr>
            <p:ph type="sldNum" sz="quarter" idx="12"/>
          </p:nvPr>
        </p:nvSpPr>
        <p:spPr/>
        <p:txBody>
          <a:bodyPr/>
          <a:lstStyle/>
          <a:p>
            <a:fld id="{294A09A9-5501-47C1-A89A-A340965A2BE2}" type="slidenum">
              <a:rPr lang="en-US" smtClean="0"/>
              <a:pPr/>
              <a:t>264</a:t>
            </a:fld>
            <a:endParaRPr lang="en-US" dirty="0"/>
          </a:p>
        </p:txBody>
      </p:sp>
      <p:pic>
        <p:nvPicPr>
          <p:cNvPr id="5" name="Picture 4">
            <a:extLst>
              <a:ext uri="{FF2B5EF4-FFF2-40B4-BE49-F238E27FC236}">
                <a16:creationId xmlns:a16="http://schemas.microsoft.com/office/drawing/2014/main" xmlns="" id="{68DAD0ED-CB5F-290A-95FF-50CA3E4A179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12C6053-9D6E-4F46-8C50-BE1369B26F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57960024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DF9E0-26EB-6A8E-3C21-5D668326C772}"/>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تدابیر بارداری</a:t>
            </a:r>
            <a: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t/>
            </a:r>
            <a:br>
              <a:rPr kumimoji="0" lang="fa-IR" sz="4000" b="1" i="0" u="none" strike="noStrike" kern="1200" cap="all"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Titr" panose="00000700000000000000" pitchFamily="2" charset="-78"/>
              </a:rPr>
            </a:br>
            <a:r>
              <a:rPr kumimoji="0" lang="ar-SA" sz="3200" b="1" i="0" u="none" strike="noStrike" kern="1200" cap="all" spc="0" normalizeH="0" baseline="0" noProof="0" dirty="0">
                <a:ln>
                  <a:noFill/>
                </a:ln>
                <a:solidFill>
                  <a:srgbClr val="F24099"/>
                </a:solidFill>
                <a:effectLst/>
                <a:uLnTx/>
                <a:uFillTx/>
                <a:latin typeface="Times New Roman" panose="02020603050405020304" pitchFamily="18" charset="0"/>
                <a:ea typeface="Times New Roman" panose="02020603050405020304" pitchFamily="18" charset="0"/>
                <a:cs typeface="B Titr" panose="00000700000000000000" pitchFamily="2" charset="-78"/>
              </a:rPr>
              <a:t>توصیه‌های طب ایرانی در برخورد با عوارض شایع دوران بارداری</a:t>
            </a:r>
            <a:endParaRPr lang="en-US" dirty="0"/>
          </a:p>
        </p:txBody>
      </p:sp>
      <p:sp>
        <p:nvSpPr>
          <p:cNvPr id="3" name="Content Placeholder 2">
            <a:extLst>
              <a:ext uri="{FF2B5EF4-FFF2-40B4-BE49-F238E27FC236}">
                <a16:creationId xmlns:a16="http://schemas.microsoft.com/office/drawing/2014/main" xmlns="" id="{DE71A5FF-24D5-5314-E415-E092AB21DCD8}"/>
              </a:ext>
            </a:extLst>
          </p:cNvPr>
          <p:cNvSpPr>
            <a:spLocks noGrp="1"/>
          </p:cNvSpPr>
          <p:nvPr>
            <p:ph idx="1"/>
          </p:nvPr>
        </p:nvSpPr>
        <p:spPr>
          <a:xfrm>
            <a:off x="225288" y="2011680"/>
            <a:ext cx="11065564" cy="4206240"/>
          </a:xfrm>
        </p:spPr>
        <p:txBody>
          <a:bodyPr/>
          <a:lstStyle/>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پیكا</a:t>
            </a: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2400" b="1" i="0" u="none" strike="noStrike" kern="1200" cap="none" spc="0" normalizeH="0" baseline="0" noProof="0" dirty="0">
                <a:ln>
                  <a:noFill/>
                </a:ln>
                <a:solidFill>
                  <a:srgbClr val="2C2C2C"/>
                </a:solidFill>
                <a:effectLst/>
                <a:uLnTx/>
                <a:uFillTx/>
                <a:latin typeface="Times New Roman" panose="02020603050405020304" pitchFamily="18" charset="0"/>
                <a:ea typeface="Times New Roman" panose="02020603050405020304" pitchFamily="18" charset="0"/>
                <a:cs typeface="B Nazanin" panose="00000400000000000000" pitchFamily="2" charset="-78"/>
              </a:rPr>
              <a:t>یا تمایلات نامعمول غذایی در بارداری</a:t>
            </a: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 استفاده موقت و محدود از رب یا شربت غوره، سیب و بِهِ ترش، یا انار میخوش توصیه شده است.</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endParaRPr>
          </a:p>
          <a:p>
            <a:pPr marL="18288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en-US" sz="1800" b="0" i="0" u="none" strike="noStrike" kern="1200" cap="none" spc="0" normalizeH="0" baseline="0" noProof="0" dirty="0">
              <a:ln>
                <a:noFill/>
              </a:ln>
              <a:solidFill>
                <a:srgbClr val="FFFFFF"/>
              </a:solidFill>
              <a:effectLst/>
              <a:uLnTx/>
              <a:uFillTx/>
              <a:latin typeface="Noto Sans Symbols"/>
              <a:ea typeface="Noto Sans Symbols"/>
              <a:cs typeface="Noto Sans Symbols"/>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B Nazanin" panose="00000400000000000000" pitchFamily="2" charset="-78"/>
              </a:rPr>
              <a:t>سوزش سردل:</a:t>
            </a:r>
            <a:r>
              <a:rPr kumimoji="0" lang="ar-SA" sz="2000" b="1" i="0" u="none" strike="noStrike" kern="1200" cap="none" spc="0" normalizeH="0" baseline="0" noProof="0" dirty="0">
                <a:ln>
                  <a:noFill/>
                </a:ln>
                <a:solidFill>
                  <a:srgbClr val="FFFFFF"/>
                </a:solidFill>
                <a:effectLst/>
                <a:uLnTx/>
                <a:uFillTx/>
                <a:latin typeface="Corbel" panose="020B0503020204020204"/>
                <a:ea typeface="Times New Roman" panose="02020603050405020304" pitchFamily="18" charset="0"/>
                <a:cs typeface="Times New Roman" panose="02020603050405020304" pitchFamily="18" charset="0"/>
              </a:rPr>
              <a:t> </a:t>
            </a:r>
            <a:r>
              <a:rPr kumimoji="0" lang="ar-SA"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B Nazanin" panose="00000400000000000000" pitchFamily="2" charset="-78"/>
              </a:rPr>
              <a:t>مصرف رب بِه با تقویت معده و ایجاد قبض در اسفنکتر تحتانی مری برای بهبود ریفلاکس معده و علائم مربوطه مفید است</a:t>
            </a:r>
            <a:endParaRPr kumimoji="0" lang="en-US" sz="2200" b="0" i="0" u="none" strike="noStrike" kern="1200" cap="none" spc="0" normalizeH="0" baseline="0" noProof="0" dirty="0">
              <a:ln>
                <a:noFill/>
              </a:ln>
              <a:solidFill>
                <a:srgbClr val="FFFFFF"/>
              </a:solidFill>
              <a:effectLst/>
              <a:uLnTx/>
              <a:uFillTx/>
              <a:latin typeface="Corbel" panose="020B0503020204020204"/>
              <a:ea typeface="+mn-ea"/>
              <a:cs typeface="+mn-cs"/>
            </a:endParaRPr>
          </a:p>
          <a:p>
            <a:endParaRPr lang="en-US" dirty="0"/>
          </a:p>
        </p:txBody>
      </p:sp>
      <p:sp>
        <p:nvSpPr>
          <p:cNvPr id="4" name="Slide Number Placeholder 3">
            <a:extLst>
              <a:ext uri="{FF2B5EF4-FFF2-40B4-BE49-F238E27FC236}">
                <a16:creationId xmlns:a16="http://schemas.microsoft.com/office/drawing/2014/main" xmlns="" id="{7DAFD68D-5C63-D21B-45C8-785C05048100}"/>
              </a:ext>
            </a:extLst>
          </p:cNvPr>
          <p:cNvSpPr>
            <a:spLocks noGrp="1"/>
          </p:cNvSpPr>
          <p:nvPr>
            <p:ph type="sldNum" sz="quarter" idx="12"/>
          </p:nvPr>
        </p:nvSpPr>
        <p:spPr/>
        <p:txBody>
          <a:bodyPr/>
          <a:lstStyle/>
          <a:p>
            <a:fld id="{294A09A9-5501-47C1-A89A-A340965A2BE2}" type="slidenum">
              <a:rPr lang="en-US" smtClean="0"/>
              <a:pPr/>
              <a:t>265</a:t>
            </a:fld>
            <a:endParaRPr lang="en-US" dirty="0"/>
          </a:p>
        </p:txBody>
      </p:sp>
      <p:pic>
        <p:nvPicPr>
          <p:cNvPr id="5" name="Picture 4">
            <a:extLst>
              <a:ext uri="{FF2B5EF4-FFF2-40B4-BE49-F238E27FC236}">
                <a16:creationId xmlns:a16="http://schemas.microsoft.com/office/drawing/2014/main" xmlns="" id="{F27E990E-16D6-5B9C-909D-24DD3B5844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A2C5E6DB-6A79-6BD2-2EA9-470C896F0276}"/>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826820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326EA-2546-FE8E-4837-D07CB8053B8F}"/>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ar-SA" sz="4000" b="1" dirty="0">
                <a:solidFill>
                  <a:srgbClr val="000000"/>
                </a:solidFill>
                <a:effectLst/>
                <a:latin typeface="Times New Roman" panose="02020603050405020304" pitchFamily="18" charset="0"/>
                <a:ea typeface="Times New Roman" panose="02020603050405020304" pitchFamily="18" charset="0"/>
                <a:cs typeface="B Titr" panose="00000700000000000000" pitchFamily="2" charset="-78"/>
              </a:rPr>
              <a:t>تدابیر شیردهی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E79EB045-1EA3-12C1-69C2-FE7C52ABDA0B}"/>
              </a:ext>
            </a:extLst>
          </p:cNvPr>
          <p:cNvSpPr>
            <a:spLocks noGrp="1"/>
          </p:cNvSpPr>
          <p:nvPr>
            <p:ph idx="1"/>
          </p:nvPr>
        </p:nvSpPr>
        <p:spPr/>
        <p:txBody>
          <a:bodyPr/>
          <a:lstStyle/>
          <a:p>
            <a:pPr algn="r" rtl="1"/>
            <a:r>
              <a:rPr lang="ar-SA" sz="2400" dirty="0">
                <a:effectLst/>
                <a:latin typeface="Times New Roman" panose="02020603050405020304" pitchFamily="18" charset="0"/>
                <a:ea typeface="Times New Roman" panose="02020603050405020304" pitchFamily="18" charset="0"/>
                <a:cs typeface="B Nazanin" panose="00000400000000000000" pitchFamily="2" charset="-78"/>
              </a:rPr>
              <a:t>میزان و کیفیت شیر مادر تحت تأثیر چهار عاملِ مواد غذایی مصرفی مادر، فرآیند هضم و جذب مواد در بدن مادر، سلامت عملکردی پستان و حالات روحی مادر است</a:t>
            </a:r>
            <a:endParaRPr lang="fa-IR" sz="24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just" rtl="1">
              <a:lnSpc>
                <a:spcPct val="107000"/>
              </a:lnSpc>
              <a:spcBef>
                <a:spcPts val="0"/>
              </a:spcBef>
              <a:spcAft>
                <a:spcPts val="0"/>
              </a:spcAft>
              <a:buFont typeface="Arial" panose="020B0604020202020204" pitchFamily="34" charset="0"/>
              <a:buChar char="●"/>
            </a:pPr>
            <a:r>
              <a:rPr lang="ar-SA" sz="2400" b="1" u="none" strike="noStrike" dirty="0">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عوامل موثر بر کاهش مقدار و کیفیت شیر مادر:</a:t>
            </a:r>
            <a:r>
              <a:rPr lang="ar-SA" sz="2400" u="none" strike="noStrike" dirty="0">
                <a:effectLst/>
                <a:latin typeface="Times New Roman" panose="02020603050405020304" pitchFamily="18" charset="0"/>
                <a:ea typeface="Times New Roman" panose="02020603050405020304" pitchFamily="18" charset="0"/>
                <a:cs typeface="B Nazanin" panose="00000400000000000000" pitchFamily="2" charset="-78"/>
              </a:rPr>
              <a:t> نزدیکی جنسی زیاد، کم تحرکی، بارداری مجدد در حین شیردهی، استرس­های روحی و کاری و محیطی، مصرف غذا و نوشیدنی‌های نامناسب (غذاهای با طعم تند، شور، تلخ، ترش، ادویه‌جات گرم، انواع فست‌فود، سیر و پیاز خام، تره و شاهی).</a:t>
            </a:r>
            <a:endParaRPr lang="en-US" sz="1800" u="none" strike="noStrike" dirty="0">
              <a:effectLst/>
              <a:latin typeface="Noto Sans Symbols"/>
              <a:ea typeface="Noto Sans Symbols"/>
              <a:cs typeface="Noto Sans Symbols"/>
            </a:endParaRPr>
          </a:p>
          <a:p>
            <a:pPr algn="r" rtl="1"/>
            <a:endParaRPr lang="en-US" dirty="0"/>
          </a:p>
        </p:txBody>
      </p:sp>
      <p:sp>
        <p:nvSpPr>
          <p:cNvPr id="4" name="Slide Number Placeholder 3">
            <a:extLst>
              <a:ext uri="{FF2B5EF4-FFF2-40B4-BE49-F238E27FC236}">
                <a16:creationId xmlns:a16="http://schemas.microsoft.com/office/drawing/2014/main" xmlns="" id="{16A39F62-A2AE-959D-0797-56EDE3FABAF7}"/>
              </a:ext>
            </a:extLst>
          </p:cNvPr>
          <p:cNvSpPr>
            <a:spLocks noGrp="1"/>
          </p:cNvSpPr>
          <p:nvPr>
            <p:ph type="sldNum" sz="quarter" idx="12"/>
          </p:nvPr>
        </p:nvSpPr>
        <p:spPr/>
        <p:txBody>
          <a:bodyPr/>
          <a:lstStyle/>
          <a:p>
            <a:fld id="{294A09A9-5501-47C1-A89A-A340965A2BE2}" type="slidenum">
              <a:rPr lang="en-US" smtClean="0"/>
              <a:pPr/>
              <a:t>266</a:t>
            </a:fld>
            <a:endParaRPr lang="en-US" dirty="0"/>
          </a:p>
        </p:txBody>
      </p:sp>
      <p:pic>
        <p:nvPicPr>
          <p:cNvPr id="5" name="Picture 4">
            <a:extLst>
              <a:ext uri="{FF2B5EF4-FFF2-40B4-BE49-F238E27FC236}">
                <a16:creationId xmlns:a16="http://schemas.microsoft.com/office/drawing/2014/main" xmlns="" id="{36CCEAB5-A782-2289-D96F-0EC3720D2A4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06AB2455-E4BE-494D-1F65-5EAAB699A5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6596730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5D15B3-AA1F-6950-FFA6-5B984827A57E}"/>
              </a:ext>
            </a:extLst>
          </p:cNvPr>
          <p:cNvSpPr>
            <a:spLocks noGrp="1"/>
          </p:cNvSpPr>
          <p:nvPr>
            <p:ph type="title"/>
          </p:nvPr>
        </p:nvSpPr>
        <p:spPr>
          <a:xfrm>
            <a:off x="913359" y="405843"/>
            <a:ext cx="9784080" cy="1508760"/>
          </a:xfrm>
        </p:spPr>
        <p:txBody>
          <a:bodyPr/>
          <a:lstStyle/>
          <a:p>
            <a:pPr algn="ctr" rtl="1"/>
            <a:r>
              <a:rPr lang="ar-SA" sz="4000" b="1" dirty="0">
                <a:solidFill>
                  <a:schemeClr val="bg1"/>
                </a:solidFill>
                <a:effectLst/>
                <a:latin typeface="Times New Roman" panose="02020603050405020304" pitchFamily="18" charset="0"/>
                <a:ea typeface="Times New Roman" panose="02020603050405020304" pitchFamily="18" charset="0"/>
                <a:cs typeface="B Titr" panose="00000700000000000000" pitchFamily="2" charset="-78"/>
              </a:rPr>
              <a:t>مواد غذایی مفید در دوران شیردهی </a:t>
            </a:r>
            <a:endParaRPr lang="en-US"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3DAA052F-7B2A-7ECF-EC74-3CED733976B2}"/>
              </a:ext>
            </a:extLst>
          </p:cNvPr>
          <p:cNvGraphicFramePr>
            <a:graphicFrameLocks noGrp="1"/>
          </p:cNvGraphicFramePr>
          <p:nvPr>
            <p:ph idx="1"/>
            <p:extLst>
              <p:ext uri="{D42A27DB-BD31-4B8C-83A1-F6EECF244321}">
                <p14:modId xmlns:p14="http://schemas.microsoft.com/office/powerpoint/2010/main" val="489106472"/>
              </p:ext>
            </p:extLst>
          </p:nvPr>
        </p:nvGraphicFramePr>
        <p:xfrm>
          <a:off x="186477" y="2014330"/>
          <a:ext cx="11237844" cy="3445565"/>
        </p:xfrm>
        <a:graphic>
          <a:graphicData uri="http://schemas.openxmlformats.org/drawingml/2006/table">
            <a:tbl>
              <a:tblPr rtl="1" bandRow="1"/>
              <a:tblGrid>
                <a:gridCol w="2832246">
                  <a:extLst>
                    <a:ext uri="{9D8B030D-6E8A-4147-A177-3AD203B41FA5}">
                      <a16:colId xmlns:a16="http://schemas.microsoft.com/office/drawing/2014/main" xmlns="" val="3493319369"/>
                    </a:ext>
                  </a:extLst>
                </a:gridCol>
                <a:gridCol w="8405598">
                  <a:extLst>
                    <a:ext uri="{9D8B030D-6E8A-4147-A177-3AD203B41FA5}">
                      <a16:colId xmlns:a16="http://schemas.microsoft.com/office/drawing/2014/main" xmlns="" val="2823793174"/>
                    </a:ext>
                  </a:extLst>
                </a:gridCol>
              </a:tblGrid>
              <a:tr h="504915">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ماده غذایی</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محتویات غذایی</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3097767627"/>
                  </a:ext>
                </a:extLst>
              </a:tr>
              <a:tr h="373893">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لبنیات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algn="r" rtl="1"/>
                      <a:r>
                        <a:rPr lang="ar-SA" sz="2000">
                          <a:effectLst/>
                          <a:latin typeface="Times New Roman" panose="02020603050405020304" pitchFamily="18" charset="0"/>
                          <a:ea typeface="Times New Roman" panose="02020603050405020304" pitchFamily="18" charset="0"/>
                          <a:cs typeface="B Nazanin" panose="00000400000000000000" pitchFamily="2" charset="-78"/>
                        </a:rPr>
                        <a:t>شیر، کره حیوانی (شیربرنج، فرنی، حریره بادام)</a:t>
                      </a:r>
                      <a:endParaRPr lang="en-US"/>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4197500114"/>
                  </a:ext>
                </a:extLst>
              </a:tr>
              <a:tr h="469762">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گوشت و محصولات طیور</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algn="r" rtl="1"/>
                      <a:r>
                        <a:rPr lang="ar-SA" sz="2000">
                          <a:effectLst/>
                          <a:latin typeface="Times New Roman" panose="02020603050405020304" pitchFamily="18" charset="0"/>
                          <a:ea typeface="Times New Roman" panose="02020603050405020304" pitchFamily="18" charset="0"/>
                          <a:cs typeface="B Nazanin" panose="00000400000000000000" pitchFamily="2" charset="-78"/>
                        </a:rPr>
                        <a:t>گوشت گوسفند، بره، سینه مرغ، جوجه مرغ، ماهی تازه، زرده تخم مرغ</a:t>
                      </a:r>
                      <a:endParaRPr lang="en-US"/>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3743798408"/>
                  </a:ext>
                </a:extLst>
              </a:tr>
              <a:tr h="984904">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میوه، حبوبات و سبزیجات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algn="r" rtl="1"/>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سیب، هویج، زردک، به، گلابی، انجیر، کاهو، اسفناج، کدو، مربای هویج، مربای زردک، مربای به، فالوده سیب، آب هویج، خورشت کدو، خورشت سیب، خورشت هویج، هویج پلو، دسر کدو حلوایی</a:t>
                      </a:r>
                      <a:endParaRPr lang="en-US" dirty="0"/>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424619937"/>
                  </a:ext>
                </a:extLst>
              </a:tr>
              <a:tr h="335545">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آجیل و مغزها</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algn="r" rtl="1"/>
                      <a:r>
                        <a:rPr lang="ar-SA" sz="2000">
                          <a:effectLst/>
                          <a:latin typeface="Times New Roman" panose="02020603050405020304" pitchFamily="18" charset="0"/>
                          <a:ea typeface="Times New Roman" panose="02020603050405020304" pitchFamily="18" charset="0"/>
                          <a:cs typeface="B Nazanin" panose="00000400000000000000" pitchFamily="2" charset="-78"/>
                        </a:rPr>
                        <a:t>بادام، فندق، انجیر خشک، شیربادام، حریره بادام، انواع دسر و کاچی با پودر بادام و فندق</a:t>
                      </a:r>
                      <a:endParaRPr lang="en-US"/>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526550688"/>
                  </a:ext>
                </a:extLst>
              </a:tr>
              <a:tr h="776546">
                <a:tc>
                  <a:txBody>
                    <a:bodyPr/>
                    <a:lstStyle/>
                    <a:p>
                      <a:pPr marL="0" marR="0" algn="ctr" rtl="1">
                        <a:lnSpc>
                          <a:spcPct val="107000"/>
                        </a:lnSpc>
                        <a:spcBef>
                          <a:spcPts val="0"/>
                        </a:spcBef>
                        <a:spcAft>
                          <a:spcPts val="0"/>
                        </a:spcAft>
                      </a:pPr>
                      <a:r>
                        <a:rPr lang="ar-SA" sz="2000" b="1">
                          <a:solidFill>
                            <a:srgbClr val="000000"/>
                          </a:solidFill>
                          <a:effectLst/>
                          <a:latin typeface="Times New Roman" panose="02020603050405020304" pitchFamily="18" charset="0"/>
                          <a:ea typeface="Times New Roman" panose="02020603050405020304" pitchFamily="18" charset="0"/>
                          <a:cs typeface="B Nazanin" panose="00000400000000000000" pitchFamily="2" charset="-78"/>
                        </a:rPr>
                        <a:t>غلات و حبوبات</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algn="r" rtl="1"/>
                      <a:r>
                        <a:rPr lang="ar-SA" sz="2000" dirty="0">
                          <a:effectLst/>
                          <a:latin typeface="Times New Roman" panose="02020603050405020304" pitchFamily="18" charset="0"/>
                          <a:ea typeface="Times New Roman" panose="02020603050405020304" pitchFamily="18" charset="0"/>
                          <a:cs typeface="B Nazanin" panose="00000400000000000000" pitchFamily="2" charset="-78"/>
                        </a:rPr>
                        <a:t>برنج، گندم، ذرت، جو، ماش، مانند پلو، شیربرنج، فرنی، ماءالشعیر طبی، انواع سوپ جو و گندم، ماش پلو، انواع کاچی‌ها، انواع جوانه‌ها</a:t>
                      </a:r>
                      <a:endParaRPr lang="en-US" dirty="0"/>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686791276"/>
                  </a:ext>
                </a:extLst>
              </a:tr>
            </a:tbl>
          </a:graphicData>
        </a:graphic>
      </p:graphicFrame>
      <p:sp>
        <p:nvSpPr>
          <p:cNvPr id="4" name="Slide Number Placeholder 3">
            <a:extLst>
              <a:ext uri="{FF2B5EF4-FFF2-40B4-BE49-F238E27FC236}">
                <a16:creationId xmlns:a16="http://schemas.microsoft.com/office/drawing/2014/main" xmlns="" id="{2B0A6EAC-C843-CC4E-DDCC-B61C39B81D6C}"/>
              </a:ext>
            </a:extLst>
          </p:cNvPr>
          <p:cNvSpPr>
            <a:spLocks noGrp="1"/>
          </p:cNvSpPr>
          <p:nvPr>
            <p:ph type="sldNum" sz="quarter" idx="12"/>
          </p:nvPr>
        </p:nvSpPr>
        <p:spPr/>
        <p:txBody>
          <a:bodyPr/>
          <a:lstStyle/>
          <a:p>
            <a:fld id="{294A09A9-5501-47C1-A89A-A340965A2BE2}" type="slidenum">
              <a:rPr lang="en-US" smtClean="0"/>
              <a:pPr/>
              <a:t>267</a:t>
            </a:fld>
            <a:endParaRPr lang="en-US" dirty="0"/>
          </a:p>
        </p:txBody>
      </p:sp>
      <p:pic>
        <p:nvPicPr>
          <p:cNvPr id="3" name="Picture 2">
            <a:extLst>
              <a:ext uri="{FF2B5EF4-FFF2-40B4-BE49-F238E27FC236}">
                <a16:creationId xmlns:a16="http://schemas.microsoft.com/office/drawing/2014/main" xmlns="" id="{63446ED3-9A27-ABBC-231E-1D90F795568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B75C173-CD42-E728-37A6-4F762834FA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58199827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85BD4-CC2C-C5F0-D2B6-558520ED0E35}"/>
              </a:ext>
            </a:extLst>
          </p:cNvPr>
          <p:cNvSpPr>
            <a:spLocks noGrp="1"/>
          </p:cNvSpPr>
          <p:nvPr>
            <p:ph type="title"/>
          </p:nvPr>
        </p:nvSpPr>
        <p:spPr/>
        <p:txBody>
          <a:bodyPr/>
          <a:lstStyle/>
          <a:p>
            <a:r>
              <a:rPr lang="fa-IR" dirty="0">
                <a:solidFill>
                  <a:srgbClr val="0070C0"/>
                </a:solidFill>
                <a:cs typeface="B Titr" panose="00000700000000000000" pitchFamily="2" charset="-78"/>
              </a:rPr>
              <a:t>فصل چهاردهم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D7731B85-921C-421E-948A-CD6B16E8B8A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B8014E9E-D834-03F6-D038-2AFD933280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127365679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3A647-D7C7-D1CF-BCD1-94F686EAF1EA}"/>
              </a:ext>
            </a:extLst>
          </p:cNvPr>
          <p:cNvSpPr>
            <a:spLocks noGrp="1"/>
          </p:cNvSpPr>
          <p:nvPr>
            <p:ph type="title"/>
          </p:nvPr>
        </p:nvSpPr>
        <p:spPr>
          <a:xfrm>
            <a:off x="424070" y="2315818"/>
            <a:ext cx="9218315" cy="1325563"/>
          </a:xfrm>
        </p:spPr>
        <p:txBody>
          <a:bodyPr/>
          <a:lstStyle/>
          <a:p>
            <a:pPr algn="ctr"/>
            <a:r>
              <a:rPr lang="ar-SA"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آشنایی با طب مکمل:</a:t>
            </a:r>
            <a:r>
              <a:rPr lang="en-US"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
            </a:r>
            <a:br>
              <a:rPr lang="en-US"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br>
            <a:r>
              <a:rPr lang="ar-SA" sz="6000" dirty="0">
                <a:solidFill>
                  <a:schemeClr val="tx1"/>
                </a:solidFill>
                <a:effectLst/>
                <a:latin typeface="Calibri" panose="020F0502020204030204" pitchFamily="34" charset="0"/>
                <a:ea typeface="Calibri" panose="020F0502020204030204" pitchFamily="34" charset="0"/>
                <a:cs typeface="B Titr" panose="00000700000000000000" pitchFamily="2" charset="-78"/>
              </a:rPr>
              <a:t> مرور طب سوزنی مبتنی بر شواهد</a:t>
            </a:r>
            <a:endParaRPr lang="en-US" sz="6000" dirty="0">
              <a:solidFill>
                <a:schemeClr val="tx1"/>
              </a:solidFill>
            </a:endParaRPr>
          </a:p>
        </p:txBody>
      </p:sp>
      <p:pic>
        <p:nvPicPr>
          <p:cNvPr id="3" name="Picture 2">
            <a:extLst>
              <a:ext uri="{FF2B5EF4-FFF2-40B4-BE49-F238E27FC236}">
                <a16:creationId xmlns:a16="http://schemas.microsoft.com/office/drawing/2014/main" xmlns="" id="{80CA1C66-7F64-603C-6845-7B4EABD9133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75923" y="4976526"/>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9E0D2F14-1FE9-46A7-057A-EA38C4EDC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278295"/>
            <a:ext cx="1193399" cy="1228357"/>
          </a:xfrm>
          <a:prstGeom prst="rect">
            <a:avLst/>
          </a:prstGeom>
          <a:noFill/>
        </p:spPr>
      </p:pic>
      <p:sp>
        <p:nvSpPr>
          <p:cNvPr id="5" name="Slide Number Placeholder 4">
            <a:extLst>
              <a:ext uri="{FF2B5EF4-FFF2-40B4-BE49-F238E27FC236}">
                <a16:creationId xmlns:a16="http://schemas.microsoft.com/office/drawing/2014/main" xmlns="" id="{DD15697B-334A-A1AE-0016-4FEDDC26ECC3}"/>
              </a:ext>
            </a:extLst>
          </p:cNvPr>
          <p:cNvSpPr>
            <a:spLocks noGrp="1"/>
          </p:cNvSpPr>
          <p:nvPr>
            <p:ph type="sldNum" sz="quarter" idx="12"/>
          </p:nvPr>
        </p:nvSpPr>
        <p:spPr/>
        <p:txBody>
          <a:bodyPr/>
          <a:lstStyle/>
          <a:p>
            <a:fld id="{294A09A9-5501-47C1-A89A-A340965A2BE2}" type="slidenum">
              <a:rPr lang="en-US" smtClean="0"/>
              <a:pPr/>
              <a:t>269</a:t>
            </a:fld>
            <a:endParaRPr lang="en-US" dirty="0"/>
          </a:p>
        </p:txBody>
      </p:sp>
    </p:spTree>
    <p:extLst>
      <p:ext uri="{BB962C8B-B14F-4D97-AF65-F5344CB8AC3E}">
        <p14:creationId xmlns:p14="http://schemas.microsoft.com/office/powerpoint/2010/main" val="2282453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C6622-640B-39BA-BC82-824405D11361}"/>
              </a:ext>
            </a:extLst>
          </p:cNvPr>
          <p:cNvSpPr>
            <a:spLocks noGrp="1"/>
          </p:cNvSpPr>
          <p:nvPr>
            <p:ph type="title"/>
          </p:nvPr>
        </p:nvSpPr>
        <p:spPr>
          <a:xfrm>
            <a:off x="501887" y="168044"/>
            <a:ext cx="10515600" cy="1676400"/>
          </a:xfrm>
        </p:spPr>
        <p:txBody>
          <a:bodyPr/>
          <a:lstStyle/>
          <a:p>
            <a:r>
              <a:rPr kumimoji="0" lang="fa-IR" sz="2800" b="1" i="0" u="none" strike="noStrike" kern="1200" cap="all" spc="15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چند نمونه از اکتشافات و دستاوردهای علوم پزشکی در ایران باستان</a:t>
            </a:r>
            <a:endParaRPr lang="en-US" dirty="0"/>
          </a:p>
        </p:txBody>
      </p:sp>
      <p:sp>
        <p:nvSpPr>
          <p:cNvPr id="3" name="Text Placeholder 2">
            <a:extLst>
              <a:ext uri="{FF2B5EF4-FFF2-40B4-BE49-F238E27FC236}">
                <a16:creationId xmlns:a16="http://schemas.microsoft.com/office/drawing/2014/main" xmlns="" id="{6774E387-B330-BE95-C882-C3E4F605842E}"/>
              </a:ext>
            </a:extLst>
          </p:cNvPr>
          <p:cNvSpPr>
            <a:spLocks noGrp="1"/>
          </p:cNvSpPr>
          <p:nvPr>
            <p:ph type="body" idx="1"/>
          </p:nvPr>
        </p:nvSpPr>
        <p:spPr>
          <a:xfrm>
            <a:off x="833191" y="2398644"/>
            <a:ext cx="10515600" cy="2786330"/>
          </a:xfrm>
        </p:spPr>
        <p:txBody>
          <a:bodyPr>
            <a:normAutofit/>
          </a:bodyPr>
          <a:lstStyle/>
          <a:p>
            <a:pPr marL="342900" marR="0" lvl="0" indent="-342900" algn="r" defTabSz="914400" rtl="1" eaLnBrk="1" fontAlgn="auto" latinLnBrk="0" hangingPunct="1">
              <a:lnSpc>
                <a:spcPct val="107000"/>
              </a:lnSpc>
              <a:spcBef>
                <a:spcPts val="0"/>
              </a:spcBef>
              <a:spcAft>
                <a:spcPts val="0"/>
              </a:spcAft>
              <a:buClr>
                <a:srgbClr val="2C2C2C"/>
              </a:buClr>
              <a:buSzTx/>
              <a:buFont typeface="Courier New" panose="02070309020205020404" pitchFamily="49" charset="0"/>
              <a:buChar char="o"/>
              <a:tabLst>
                <a:tab pos="1343025" algn="l"/>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نخستین گزارش از گردش خون ریوی </a:t>
            </a: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
                <a:srgbClr val="2C2C2C"/>
              </a:buClr>
              <a:buSzTx/>
              <a:buFont typeface="Courier New" panose="02070309020205020404" pitchFamily="49" charset="0"/>
              <a:buChar char="o"/>
              <a:tabLst>
                <a:tab pos="1343025" algn="l"/>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نخستین گزارش از نقش انقباضات رحمی در زایمان طبیعی هنگام تولد نوزاد</a:t>
            </a: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
                <a:srgbClr val="2C2C2C"/>
              </a:buClr>
              <a:buSzTx/>
              <a:buFont typeface="Courier New" panose="02070309020205020404" pitchFamily="49" charset="0"/>
              <a:buChar char="o"/>
              <a:tabLst>
                <a:tab pos="1343025" algn="l"/>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نخستین تعریف درست و کامل از چرخه‌ قاعدگی در انسان و حیوان </a:t>
            </a: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
                <a:srgbClr val="2C2C2C"/>
              </a:buClr>
              <a:buSzTx/>
              <a:buFont typeface="Courier New" panose="02070309020205020404" pitchFamily="49" charset="0"/>
              <a:buChar char="o"/>
              <a:tabLst>
                <a:tab pos="1343025" algn="l"/>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اعتقاد به نقش خون در گسترش عفونت در بدن </a:t>
            </a: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107000"/>
              </a:lnSpc>
              <a:spcBef>
                <a:spcPts val="0"/>
              </a:spcBef>
              <a:spcAft>
                <a:spcPts val="0"/>
              </a:spcAft>
              <a:buClr>
                <a:srgbClr val="2C2C2C"/>
              </a:buClr>
              <a:buSzTx/>
              <a:buFont typeface="Courier New" panose="02070309020205020404" pitchFamily="49" charset="0"/>
              <a:buChar char="o"/>
              <a:tabLst>
                <a:tab pos="1343025" algn="l"/>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اولین تعریف اولیه از وجود عامل زنده و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نادیدنی</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(میکروب) در ایجاد عفونت </a:t>
            </a: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r" defTabSz="914400" rtl="1" eaLnBrk="1" fontAlgn="auto" latinLnBrk="0" hangingPunct="1">
              <a:lnSpc>
                <a:spcPct val="90000"/>
              </a:lnSpc>
              <a:spcBef>
                <a:spcPts val="1200"/>
              </a:spcBef>
              <a:spcAft>
                <a:spcPts val="200"/>
              </a:spcAft>
              <a:buClr>
                <a:srgbClr val="2C2C2C"/>
              </a:buClr>
              <a:buSzTx/>
              <a:buFont typeface="Courier New" panose="02070309020205020404" pitchFamily="49" charset="0"/>
              <a:buChar char="o"/>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اخلاق پزشکی بسیار متعالی و پیشرفته </a:t>
            </a:r>
            <a:endParaRPr kumimoji="0" lang="en-US" sz="2400" b="0" i="0" u="none" strike="noStrike" kern="1200" cap="none" spc="0" normalizeH="0" baseline="0" noProof="0" dirty="0">
              <a:ln>
                <a:noFill/>
              </a:ln>
              <a:solidFill>
                <a:srgbClr val="2C2C2C"/>
              </a:solidFill>
              <a:uLnTx/>
              <a:uFillTx/>
              <a:latin typeface="Corbel" panose="020B0503020204020204"/>
            </a:endParaRPr>
          </a:p>
          <a:p>
            <a:endParaRPr lang="en-US" sz="2400" dirty="0"/>
          </a:p>
        </p:txBody>
      </p:sp>
      <p:sp>
        <p:nvSpPr>
          <p:cNvPr id="4" name="Slide Number Placeholder 3">
            <a:extLst>
              <a:ext uri="{FF2B5EF4-FFF2-40B4-BE49-F238E27FC236}">
                <a16:creationId xmlns:a16="http://schemas.microsoft.com/office/drawing/2014/main" xmlns="" id="{EFC261B6-1A00-D32E-5C2A-955389EF5D4D}"/>
              </a:ext>
            </a:extLst>
          </p:cNvPr>
          <p:cNvSpPr>
            <a:spLocks noGrp="1"/>
          </p:cNvSpPr>
          <p:nvPr>
            <p:ph type="sldNum" sz="quarter" idx="12"/>
          </p:nvPr>
        </p:nvSpPr>
        <p:spPr/>
        <p:txBody>
          <a:bodyPr/>
          <a:lstStyle/>
          <a:p>
            <a:fld id="{294A09A9-5501-47C1-A89A-A340965A2BE2}" type="slidenum">
              <a:rPr lang="en-US" smtClean="0"/>
              <a:pPr/>
              <a:t>27</a:t>
            </a:fld>
            <a:endParaRPr lang="en-US" dirty="0"/>
          </a:p>
        </p:txBody>
      </p:sp>
      <p:pic>
        <p:nvPicPr>
          <p:cNvPr id="5" name="Picture 4">
            <a:extLst>
              <a:ext uri="{FF2B5EF4-FFF2-40B4-BE49-F238E27FC236}">
                <a16:creationId xmlns:a16="http://schemas.microsoft.com/office/drawing/2014/main" xmlns="" id="{F325391A-26BF-B202-8663-4DA021763B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8601" y="274062"/>
            <a:ext cx="1193399" cy="1228357"/>
          </a:xfrm>
          <a:prstGeom prst="rect">
            <a:avLst/>
          </a:prstGeom>
          <a:noFill/>
        </p:spPr>
      </p:pic>
      <p:pic>
        <p:nvPicPr>
          <p:cNvPr id="6" name="Picture 5">
            <a:extLst>
              <a:ext uri="{FF2B5EF4-FFF2-40B4-BE49-F238E27FC236}">
                <a16:creationId xmlns:a16="http://schemas.microsoft.com/office/drawing/2014/main" xmlns="" id="{64DBF94D-7DE1-4F8A-B31F-B52CA09AA374}"/>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212488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96233-BB67-F0BE-23B8-728027C7629A}"/>
              </a:ext>
            </a:extLst>
          </p:cNvPr>
          <p:cNvSpPr>
            <a:spLocks noGrp="1"/>
          </p:cNvSpPr>
          <p:nvPr>
            <p:ph type="title"/>
          </p:nvPr>
        </p:nvSpPr>
        <p:spPr/>
        <p:txBody>
          <a:bodyPr>
            <a:normAutofit/>
          </a:bodyPr>
          <a:lstStyle/>
          <a:p>
            <a:r>
              <a:rPr lang="fa-IR" sz="4800" dirty="0">
                <a:solidFill>
                  <a:srgbClr val="0070C0"/>
                </a:solidFill>
                <a:cs typeface="B Titr" panose="00000700000000000000" pitchFamily="2" charset="-78"/>
              </a:rPr>
              <a:t>اهداف</a:t>
            </a:r>
            <a:endParaRPr lang="en-US" sz="4800" dirty="0">
              <a:solidFill>
                <a:srgbClr val="0070C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B5B38F4-C172-DE6A-107D-EBE103BC2717}"/>
              </a:ext>
            </a:extLst>
          </p:cNvPr>
          <p:cNvSpPr>
            <a:spLocks noGrp="1"/>
          </p:cNvSpPr>
          <p:nvPr>
            <p:ph idx="1"/>
          </p:nvPr>
        </p:nvSpPr>
        <p:spPr/>
        <p:txBody>
          <a:bodyPr>
            <a:normAutofit/>
          </a:bodyPr>
          <a:lstStyle/>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مکانیسم ایجاد بیماری از دیدگاه طب سنتی چینی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برخی از بیماری‌هایی که در درمان آنها می‌توان از طب سوزنی بهره برد را نام ببریم.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عوارض و خطرات احتمالی طب سوزنی را نام ببریم.</a:t>
            </a:r>
            <a:endParaRPr lang="en-US" sz="2000" dirty="0"/>
          </a:p>
        </p:txBody>
      </p:sp>
      <p:pic>
        <p:nvPicPr>
          <p:cNvPr id="5" name="Picture 4">
            <a:extLst>
              <a:ext uri="{FF2B5EF4-FFF2-40B4-BE49-F238E27FC236}">
                <a16:creationId xmlns:a16="http://schemas.microsoft.com/office/drawing/2014/main" xmlns="" id="{2A445254-8E45-D4D1-69A7-FF160CFC4CF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01CA730-36FC-D614-9701-7DD1C48BBE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29024488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EABE1-6241-4A0E-1911-CE66173E3949}"/>
              </a:ext>
            </a:extLst>
          </p:cNvPr>
          <p:cNvSpPr>
            <a:spLocks noGrp="1"/>
          </p:cNvSpPr>
          <p:nvPr>
            <p:ph type="title"/>
          </p:nvPr>
        </p:nvSpPr>
        <p:spPr/>
        <p:txBody>
          <a:bodyPr/>
          <a:lstStyle/>
          <a:p>
            <a:pPr algn="ctr" rtl="1"/>
            <a:r>
              <a:rPr lang="ar-SA" b="1" dirty="0">
                <a:solidFill>
                  <a:schemeClr val="bg1"/>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rPr>
              <a:t>طب سوزنی </a:t>
            </a:r>
            <a:endParaRPr lang="en-US" b="1" dirty="0">
              <a:solidFill>
                <a:schemeClr val="bg1"/>
              </a:solidFill>
              <a:effectLst>
                <a:outerShdw blurRad="38100" dist="38100" dir="2700000" algn="tl">
                  <a:srgbClr val="000000">
                    <a:alpha val="43137"/>
                  </a:srgbClr>
                </a:outerShdw>
              </a:effectLst>
              <a:latin typeface="Times New Roman" panose="02020603050405020304" pitchFamily="18" charset="0"/>
              <a:cs typeface="B Titr" panose="00000700000000000000" pitchFamily="2" charset="-78"/>
            </a:endParaRPr>
          </a:p>
        </p:txBody>
      </p:sp>
      <p:sp>
        <p:nvSpPr>
          <p:cNvPr id="3" name="Content Placeholder 2">
            <a:extLst>
              <a:ext uri="{FF2B5EF4-FFF2-40B4-BE49-F238E27FC236}">
                <a16:creationId xmlns:a16="http://schemas.microsoft.com/office/drawing/2014/main" xmlns="" id="{63F15916-F0DA-7C0F-868E-BB9E227BA550}"/>
              </a:ext>
            </a:extLst>
          </p:cNvPr>
          <p:cNvSpPr>
            <a:spLocks noGrp="1"/>
          </p:cNvSpPr>
          <p:nvPr>
            <p:ph idx="1"/>
          </p:nvPr>
        </p:nvSpPr>
        <p:spPr>
          <a:xfrm>
            <a:off x="172279" y="1905662"/>
            <a:ext cx="11635408" cy="4206240"/>
          </a:xfrm>
        </p:spPr>
        <p:txBody>
          <a:bodyPr/>
          <a:lstStyle/>
          <a:p>
            <a:pPr algn="just" rtl="1"/>
            <a:r>
              <a:rPr lang="en-US" sz="2000" b="1" dirty="0">
                <a:effectLst/>
                <a:latin typeface="Times New Roman" panose="02020603050405020304" pitchFamily="18" charset="0"/>
                <a:ea typeface="Calibri" panose="020F0502020204030204" pitchFamily="34" charset="0"/>
                <a:cs typeface="B Nazanin" panose="00000400000000000000" pitchFamily="2" charset="-78"/>
              </a:rPr>
              <a:t>Acupuncture</a:t>
            </a:r>
            <a:r>
              <a:rPr lang="en-US" sz="2400" b="1" dirty="0">
                <a:effectLst/>
                <a:latin typeface="B Nazanin" panose="00000400000000000000" pitchFamily="2" charset="-78"/>
                <a:ea typeface="Calibri" panose="020F0502020204030204" pitchFamily="34" charset="0"/>
                <a:cs typeface="B Nazanin" panose="00000400000000000000" pitchFamily="2" charset="-78"/>
              </a:rPr>
              <a:t> </a:t>
            </a:r>
            <a:r>
              <a:rPr lang="ar-SA" sz="24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در اصل ریشه یونانی دارد و از دو جزء </a:t>
            </a:r>
            <a:r>
              <a:rPr lang="en-US" sz="20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Acu</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به معنی سوزن و </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Puncture</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به معنی سوراخ كردن تشکيل شده است. </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طب سوزنی در زبان چينی </a:t>
            </a:r>
            <a:r>
              <a:rPr lang="en-US" sz="2000" b="1" dirty="0">
                <a:effectLst/>
                <a:latin typeface="Times New Roman" panose="02020603050405020304" pitchFamily="18" charset="0"/>
                <a:ea typeface="Calibri" panose="020F0502020204030204" pitchFamily="34" charset="0"/>
                <a:cs typeface="B Nazanin" panose="00000400000000000000" pitchFamily="2" charset="-78"/>
              </a:rPr>
              <a:t>Zhen Jiu</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ناميده مي‌شود كه در آن جِن </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(Zhen) </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معنای سوزن و جيو </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(Jiu)</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به معنای آتش‌زدن گیاه موکسا است. </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طب</a:t>
            </a:r>
            <a:r>
              <a:rPr lang="ar-SA" sz="2400" dirty="0">
                <a:solidFill>
                  <a:srgbClr val="000000"/>
                </a:solidFill>
                <a:effectLst/>
                <a:ea typeface="Calibri" panose="020F0502020204030204" pitchFamily="34" charset="0"/>
                <a:cs typeface="B Nazanin" panose="00000400000000000000" pitchFamily="2" charset="-78"/>
              </a:rPr>
              <a:t> </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سوزنی گاه از خواص درمانی گياهی به نام موكسا </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r>
              <a:rPr lang="en-US" sz="2000" dirty="0" err="1">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Mugwort</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با آتش زدن و استفاده از آن به صورت مستقل و یا با قراردادن آن در انتهای سوزن‌ها استفاده می‌شود، كه به این روش </a:t>
            </a:r>
            <a:r>
              <a:rPr lang="ar-SA" sz="2400" b="1" dirty="0">
                <a:effectLst/>
                <a:latin typeface="Calibri" panose="020F0502020204030204" pitchFamily="34" charset="0"/>
                <a:ea typeface="Calibri" panose="020F0502020204030204" pitchFamily="34" charset="0"/>
                <a:cs typeface="B Nazanin" panose="00000400000000000000" pitchFamily="2" charset="-78"/>
              </a:rPr>
              <a:t>موكسی‌باسشن </a:t>
            </a:r>
            <a:r>
              <a:rPr lang="en-US" sz="2000" dirty="0">
                <a:solidFill>
                  <a:srgbClr val="000000"/>
                </a:solidFill>
                <a:effectLst/>
                <a:latin typeface="Times New Roman" panose="02020603050405020304" pitchFamily="18" charset="0"/>
                <a:ea typeface="Calibri" panose="020F0502020204030204" pitchFamily="34" charset="0"/>
                <a:cs typeface="B Nazanin" panose="00000400000000000000" pitchFamily="2" charset="-78"/>
              </a:rPr>
              <a:t>Moxibustion</a:t>
            </a:r>
            <a:r>
              <a:rPr lang="en-US" sz="24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 </a:t>
            </a:r>
            <a:r>
              <a:rPr lang="ar-SA" sz="24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rPr>
              <a:t>گفته می‌شود </a:t>
            </a:r>
            <a:endParaRPr lang="fa-IR" sz="2400" dirty="0">
              <a:solidFill>
                <a:srgbClr val="000000"/>
              </a:solidFill>
              <a:effectLst/>
              <a:latin typeface="B Nazanin" panose="00000400000000000000" pitchFamily="2" charset="-78"/>
              <a:ea typeface="Calibri" panose="020F0502020204030204" pitchFamily="34" charset="0"/>
              <a:cs typeface="B Nazanin" panose="00000400000000000000" pitchFamily="2" charset="-78"/>
            </a:endParaRPr>
          </a:p>
        </p:txBody>
      </p:sp>
      <p:sp>
        <p:nvSpPr>
          <p:cNvPr id="4" name="Slide Number Placeholder 3">
            <a:extLst>
              <a:ext uri="{FF2B5EF4-FFF2-40B4-BE49-F238E27FC236}">
                <a16:creationId xmlns:a16="http://schemas.microsoft.com/office/drawing/2014/main" xmlns="" id="{AF9109CA-03EE-819E-68A9-753BEA51706D}"/>
              </a:ext>
            </a:extLst>
          </p:cNvPr>
          <p:cNvSpPr>
            <a:spLocks noGrp="1"/>
          </p:cNvSpPr>
          <p:nvPr>
            <p:ph type="sldNum" sz="quarter" idx="12"/>
          </p:nvPr>
        </p:nvSpPr>
        <p:spPr/>
        <p:txBody>
          <a:bodyPr/>
          <a:lstStyle/>
          <a:p>
            <a:fld id="{294A09A9-5501-47C1-A89A-A340965A2BE2}" type="slidenum">
              <a:rPr lang="en-US" smtClean="0"/>
              <a:pPr/>
              <a:t>271</a:t>
            </a:fld>
            <a:endParaRPr lang="en-US" dirty="0"/>
          </a:p>
        </p:txBody>
      </p:sp>
      <p:pic>
        <p:nvPicPr>
          <p:cNvPr id="5" name="Picture 4">
            <a:extLst>
              <a:ext uri="{FF2B5EF4-FFF2-40B4-BE49-F238E27FC236}">
                <a16:creationId xmlns:a16="http://schemas.microsoft.com/office/drawing/2014/main" xmlns="" id="{7AA2C361-CF92-C88B-7919-11F4DF18F56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9A4E3003-54BF-CAA2-0892-69AD5910C4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1150955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92A97-2F9F-AAD0-B13B-B6B484C20985}"/>
              </a:ext>
            </a:extLst>
          </p:cNvPr>
          <p:cNvSpPr>
            <a:spLocks noGrp="1"/>
          </p:cNvSpPr>
          <p:nvPr>
            <p:ph type="title"/>
          </p:nvPr>
        </p:nvSpPr>
        <p:spPr/>
        <p:txBody>
          <a:bodyPr/>
          <a:lstStyle/>
          <a:p>
            <a:pPr algn="ctr"/>
            <a:r>
              <a:rPr kumimoji="0" lang="ar-SA" sz="4000" b="1" i="0" u="none" strike="noStrike" kern="1200" cap="all" spc="0" normalizeH="0" baseline="0" noProof="0" dirty="0">
                <a:ln>
                  <a:noFill/>
                </a:ln>
                <a:solidFill>
                  <a:srgbClr val="2C2C2C"/>
                </a:solidFill>
                <a:effectLst>
                  <a:outerShdw blurRad="38100" dist="38100" dir="2700000" algn="tl">
                    <a:srgbClr val="000000">
                      <a:alpha val="43137"/>
                    </a:srgbClr>
                  </a:outerShdw>
                </a:effectLst>
                <a:uLnTx/>
                <a:uFillTx/>
                <a:latin typeface="Times New Roman" panose="02020603050405020304" pitchFamily="18" charset="0"/>
                <a:ea typeface="+mj-ea"/>
                <a:cs typeface="B Titr" panose="00000700000000000000" pitchFamily="2" charset="-78"/>
              </a:rPr>
              <a:t>طب سوزنی </a:t>
            </a:r>
            <a:endParaRPr lang="en-US" dirty="0"/>
          </a:p>
        </p:txBody>
      </p:sp>
      <p:sp>
        <p:nvSpPr>
          <p:cNvPr id="3" name="Content Placeholder 2">
            <a:extLst>
              <a:ext uri="{FF2B5EF4-FFF2-40B4-BE49-F238E27FC236}">
                <a16:creationId xmlns:a16="http://schemas.microsoft.com/office/drawing/2014/main" xmlns="" id="{8CC8812C-39F8-89E7-31AE-75523CB3180A}"/>
              </a:ext>
            </a:extLst>
          </p:cNvPr>
          <p:cNvSpPr>
            <a:spLocks noGrp="1"/>
          </p:cNvSpPr>
          <p:nvPr>
            <p:ph idx="1"/>
          </p:nvPr>
        </p:nvSpPr>
        <p:spPr/>
        <p:txBody>
          <a:bodyPr/>
          <a:lstStyle/>
          <a:p>
            <a:pPr marL="0" marR="0" lvl="0" indent="0" algn="just"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سازمان جهانی بهداشت، </a:t>
            </a:r>
            <a:r>
              <a:rPr kumimoji="0" lang="ar-SA" sz="24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B Nazanin" panose="00000400000000000000" pitchFamily="2" charset="-78"/>
              </a:rPr>
              <a:t>طب سوزنی </a:t>
            </a: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عبارت است از فرو بردن سوزن‌های مخصوص در نقاط خاصی از بدن. این</a:t>
            </a:r>
            <a:r>
              <a:rPr kumimoji="0" lang="ar-SA"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Calibri" panose="020F0502020204030204" pitchFamily="34" charset="0"/>
              </a:rPr>
              <a:t> </a:t>
            </a: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نقاط بر روی مسيرهای ویژه حركت انرژی حياتی در بدن قرار دارند، </a:t>
            </a:r>
            <a:r>
              <a:rPr kumimoji="0" lang="fa-IR"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برای </a:t>
            </a: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دستيابی به سلامت و ارتقای آن انجام</a:t>
            </a:r>
            <a:r>
              <a:rPr kumimoji="0" lang="ar-SA" sz="2400" b="0" i="0" u="none" strike="noStrike" kern="1200" cap="none" spc="0" normalizeH="0" baseline="0" noProof="0" dirty="0">
                <a:ln>
                  <a:noFill/>
                </a:ln>
                <a:solidFill>
                  <a:srgbClr val="000000"/>
                </a:solidFill>
                <a:effectLst/>
                <a:uLnTx/>
                <a:uFillTx/>
                <a:latin typeface="Corbel" panose="020B0503020204020204"/>
                <a:ea typeface="Calibri" panose="020F0502020204030204" pitchFamily="34" charset="0"/>
                <a:cs typeface="Calibri" panose="020F0502020204030204" pitchFamily="34" charset="0"/>
              </a:rPr>
              <a:t> </a:t>
            </a: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می‌شود. </a:t>
            </a:r>
            <a:endParaRPr kumimoji="0" lang="fa-IR"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انرژی حياتی بدن كه در طب سوزنی و ماساژ، اساسی فلسفی دارد؛ </a:t>
            </a: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a:t>
            </a: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چی</a:t>
            </a: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 </a:t>
            </a:r>
            <a:r>
              <a:rPr kumimoji="0" lang="ar-SA"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ناميده شده و مسيرهای مذكور مریدین نام دارند</a:t>
            </a:r>
            <a:r>
              <a:rPr kumimoji="0" lang="ar-SA"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B Nazanin" panose="00000400000000000000" pitchFamily="2" charset="-78"/>
              </a:rPr>
              <a:t>. </a:t>
            </a:r>
            <a:endParaRPr kumimoji="0" lang="en-US" sz="2200" b="0" i="0" u="none" strike="noStrike" kern="1200" cap="none" spc="0" normalizeH="0" baseline="0" noProof="0" dirty="0">
              <a:ln>
                <a:noFill/>
              </a:ln>
              <a:solidFill>
                <a:srgbClr val="FFFFFF"/>
              </a:solidFill>
              <a:effectLst/>
              <a:uLnTx/>
              <a:uFillTx/>
              <a:latin typeface="Corbel" panose="020B0503020204020204"/>
              <a:ea typeface="+mn-ea"/>
              <a:cs typeface="B Nazanin" panose="00000400000000000000" pitchFamily="2" charset="-78"/>
            </a:endParaRPr>
          </a:p>
          <a:p>
            <a:endParaRPr lang="en-US" dirty="0"/>
          </a:p>
        </p:txBody>
      </p:sp>
      <p:sp>
        <p:nvSpPr>
          <p:cNvPr id="4" name="Slide Number Placeholder 3">
            <a:extLst>
              <a:ext uri="{FF2B5EF4-FFF2-40B4-BE49-F238E27FC236}">
                <a16:creationId xmlns:a16="http://schemas.microsoft.com/office/drawing/2014/main" xmlns="" id="{41935B72-9CFB-9989-BF62-AAFC204E0F88}"/>
              </a:ext>
            </a:extLst>
          </p:cNvPr>
          <p:cNvSpPr>
            <a:spLocks noGrp="1"/>
          </p:cNvSpPr>
          <p:nvPr>
            <p:ph type="sldNum" sz="quarter" idx="12"/>
          </p:nvPr>
        </p:nvSpPr>
        <p:spPr/>
        <p:txBody>
          <a:bodyPr/>
          <a:lstStyle/>
          <a:p>
            <a:fld id="{294A09A9-5501-47C1-A89A-A340965A2BE2}" type="slidenum">
              <a:rPr lang="en-US" smtClean="0"/>
              <a:pPr/>
              <a:t>272</a:t>
            </a:fld>
            <a:endParaRPr lang="en-US" dirty="0"/>
          </a:p>
        </p:txBody>
      </p:sp>
      <p:pic>
        <p:nvPicPr>
          <p:cNvPr id="5" name="Picture 4">
            <a:extLst>
              <a:ext uri="{FF2B5EF4-FFF2-40B4-BE49-F238E27FC236}">
                <a16:creationId xmlns:a16="http://schemas.microsoft.com/office/drawing/2014/main" xmlns="" id="{3AB5F179-1EB4-E890-B353-E953C241B0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D076BB9E-8768-63CB-EED9-3E5AEFCFB56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654012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B82C7-EA94-F256-4756-B8F9736B5BDC}"/>
              </a:ext>
            </a:extLst>
          </p:cNvPr>
          <p:cNvSpPr>
            <a:spLocks noGrp="1"/>
          </p:cNvSpPr>
          <p:nvPr>
            <p:ph type="title"/>
          </p:nvPr>
        </p:nvSpPr>
        <p:spPr>
          <a:xfrm>
            <a:off x="-331304" y="473977"/>
            <a:ext cx="11605191" cy="1508760"/>
          </a:xfrm>
        </p:spPr>
        <p:txBody>
          <a:bodyPr>
            <a:normAutofit/>
          </a:bodyPr>
          <a:lstStyle/>
          <a:p>
            <a:pPr algn="ctr" rtl="1"/>
            <a:r>
              <a:rPr lang="ar-SA" sz="3200" dirty="0">
                <a:solidFill>
                  <a:srgbClr val="000000"/>
                </a:solidFill>
                <a:effectLst/>
                <a:latin typeface="Calibri" panose="020F0502020204030204" pitchFamily="34" charset="0"/>
                <a:ea typeface="Calibri" panose="020F0502020204030204" pitchFamily="34" charset="0"/>
                <a:cs typeface="B Titr" panose="00000700000000000000" pitchFamily="2" charset="-78"/>
              </a:rPr>
              <a:t>طب سنتی چينی </a:t>
            </a:r>
            <a:r>
              <a:rPr lang="ar-SA" sz="3200" b="1" dirty="0">
                <a:solidFill>
                  <a:srgbClr val="000000"/>
                </a:solidFill>
                <a:effectLst/>
                <a:ea typeface="Calibri" panose="020F0502020204030204" pitchFamily="34"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Calibri" panose="020F0502020204030204" pitchFamily="34" charset="0"/>
              </a:rPr>
              <a:t>Traditional Chinese Medicine: TCM</a:t>
            </a:r>
            <a:r>
              <a:rPr lang="ar-SA" sz="3200" dirty="0">
                <a:solidFill>
                  <a:srgbClr val="000000"/>
                </a:solidFill>
                <a:effectLst/>
                <a:latin typeface="Times New Roman" panose="02020603050405020304" pitchFamily="18" charset="0"/>
                <a:ea typeface="Calibri" panose="020F0502020204030204" pitchFamily="34" charset="0"/>
              </a:rPr>
              <a:t>)</a:t>
            </a:r>
            <a:endParaRPr lang="en-US" sz="3200" dirty="0"/>
          </a:p>
        </p:txBody>
      </p:sp>
      <p:sp>
        <p:nvSpPr>
          <p:cNvPr id="3" name="Content Placeholder 2">
            <a:extLst>
              <a:ext uri="{FF2B5EF4-FFF2-40B4-BE49-F238E27FC236}">
                <a16:creationId xmlns:a16="http://schemas.microsoft.com/office/drawing/2014/main" xmlns="" id="{A142D645-FAC7-F1DA-6E04-BE049C57DECE}"/>
              </a:ext>
            </a:extLst>
          </p:cNvPr>
          <p:cNvSpPr>
            <a:spLocks noGrp="1"/>
          </p:cNvSpPr>
          <p:nvPr>
            <p:ph idx="1"/>
          </p:nvPr>
        </p:nvSpPr>
        <p:spPr>
          <a:xfrm>
            <a:off x="0" y="2011680"/>
            <a:ext cx="11781183" cy="4206240"/>
          </a:xfrm>
        </p:spPr>
        <p:txBody>
          <a:bodyPr/>
          <a:lstStyle/>
          <a:p>
            <a:pPr algn="just" rtl="1"/>
            <a:r>
              <a:rPr lang="fa-IR" sz="2400" dirty="0">
                <a:effectLst/>
                <a:latin typeface="Calibri" panose="020F0502020204030204" pitchFamily="34" charset="0"/>
                <a:ea typeface="Calibri" panose="020F0502020204030204" pitchFamily="34" charset="0"/>
                <a:cs typeface="B Nazanin" panose="00000400000000000000" pitchFamily="2" charset="-78"/>
              </a:rPr>
              <a:t>از </a:t>
            </a:r>
            <a:r>
              <a:rPr lang="ar-SA" sz="2400" dirty="0">
                <a:effectLst/>
                <a:latin typeface="Calibri" panose="020F0502020204030204" pitchFamily="34" charset="0"/>
                <a:ea typeface="Calibri" panose="020F0502020204030204" pitchFamily="34" charset="0"/>
                <a:cs typeface="B Nazanin" panose="00000400000000000000" pitchFamily="2" charset="-78"/>
              </a:rPr>
              <a:t>پنج شاخه تشکيل شده است كه عبارتند از: طب سوزنی، طب گياهی، ماساژ، درمان‌های ذهن ـ بدن (تایچی‌چوان و چی‌گونگ)، و درمان‌های تغذیه‌ای.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طب سنتی چينی به بدن انسان به عنوان یك كُل نگاه می‌كند كه چندین سيستم عملکردی در آن درگير هستند. </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چينی‌ها به این سيستم‌ها اصطلاحا </a:t>
            </a:r>
            <a:r>
              <a:rPr lang="ar-SA" sz="2400" b="1" dirty="0">
                <a:effectLst/>
                <a:latin typeface="Calibri" panose="020F0502020204030204" pitchFamily="34" charset="0"/>
                <a:ea typeface="Calibri" panose="020F0502020204030204" pitchFamily="34" charset="0"/>
                <a:cs typeface="B Nazanin" panose="00000400000000000000" pitchFamily="2" charset="-78"/>
              </a:rPr>
              <a:t>زانگ ـ فو </a:t>
            </a:r>
            <a:r>
              <a:rPr lang="en-US" sz="2000" b="1" dirty="0">
                <a:effectLst/>
                <a:latin typeface="Times New Roman" panose="02020603050405020304" pitchFamily="18" charset="0"/>
                <a:ea typeface="Calibri" panose="020F0502020204030204" pitchFamily="34" charset="0"/>
              </a:rPr>
              <a:t>(Zang-Fu)</a:t>
            </a:r>
            <a:r>
              <a:rPr lang="fa-IR" sz="2400" b="1" dirty="0">
                <a:effectLst/>
                <a:latin typeface="Calibri" panose="020F0502020204030204" pitchFamily="34" charset="0"/>
                <a:ea typeface="Calibri" panose="020F0502020204030204" pitchFamily="34" charset="0"/>
                <a:cs typeface="B Nazanin" panose="00000400000000000000" pitchFamily="2" charset="-78"/>
              </a:rPr>
              <a:t> </a:t>
            </a: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می­</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گویند كه زانگ به معنای اعضاء تو پر بدن (مثل كبد و كليه‌ها) و فو به معنای اعضاء تو خالی بدن (مثل معده و روده‌ها) می‌باشد. </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 نظر طب سنتی چينی هنگامی بيماری ایجاد می‌شود كه تعادل بين ئين، یانگ، چی و خون به هم خورده باشد</a:t>
            </a:r>
            <a:endParaRPr lang="en-US" dirty="0"/>
          </a:p>
        </p:txBody>
      </p:sp>
      <p:sp>
        <p:nvSpPr>
          <p:cNvPr id="4" name="Slide Number Placeholder 3">
            <a:extLst>
              <a:ext uri="{FF2B5EF4-FFF2-40B4-BE49-F238E27FC236}">
                <a16:creationId xmlns:a16="http://schemas.microsoft.com/office/drawing/2014/main" xmlns="" id="{C2867462-1E49-562D-AD6B-4F03D9B86A0E}"/>
              </a:ext>
            </a:extLst>
          </p:cNvPr>
          <p:cNvSpPr>
            <a:spLocks noGrp="1"/>
          </p:cNvSpPr>
          <p:nvPr>
            <p:ph type="sldNum" sz="quarter" idx="12"/>
          </p:nvPr>
        </p:nvSpPr>
        <p:spPr/>
        <p:txBody>
          <a:bodyPr/>
          <a:lstStyle/>
          <a:p>
            <a:fld id="{294A09A9-5501-47C1-A89A-A340965A2BE2}" type="slidenum">
              <a:rPr lang="en-US" smtClean="0"/>
              <a:pPr/>
              <a:t>273</a:t>
            </a:fld>
            <a:endParaRPr lang="en-US" dirty="0"/>
          </a:p>
        </p:txBody>
      </p:sp>
      <p:pic>
        <p:nvPicPr>
          <p:cNvPr id="5" name="Picture 4">
            <a:extLst>
              <a:ext uri="{FF2B5EF4-FFF2-40B4-BE49-F238E27FC236}">
                <a16:creationId xmlns:a16="http://schemas.microsoft.com/office/drawing/2014/main" xmlns="" id="{E2071699-669A-D06C-91FA-01D1AD7336E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EB14F119-FA3C-760A-1A4C-CC3ADC39DF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06755725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7DF40-D56A-7A7C-71F5-7191D3475124}"/>
              </a:ext>
            </a:extLst>
          </p:cNvPr>
          <p:cNvSpPr>
            <a:spLocks noGrp="1"/>
          </p:cNvSpPr>
          <p:nvPr>
            <p:ph type="title"/>
          </p:nvPr>
        </p:nvSpPr>
        <p:spPr/>
        <p:txBody>
          <a:bodyPr/>
          <a:lstStyle/>
          <a:p>
            <a:pPr algn="ctr" rtl="1"/>
            <a:r>
              <a:rPr lang="fa-IR" sz="40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موارد </a:t>
            </a:r>
            <a:r>
              <a:rPr lang="fa-IR" sz="4000" b="1" dirty="0" err="1">
                <a:solidFill>
                  <a:srgbClr val="000000"/>
                </a:solidFill>
                <a:effectLst/>
                <a:latin typeface="Calibri" panose="020F0502020204030204" pitchFamily="34" charset="0"/>
                <a:ea typeface="Calibri" panose="020F0502020204030204" pitchFamily="34" charset="0"/>
                <a:cs typeface="B Titr" panose="00000700000000000000" pitchFamily="2" charset="-78"/>
              </a:rPr>
              <a:t>به‌کارگیری</a:t>
            </a:r>
            <a:r>
              <a:rPr lang="fa-IR" sz="4000" b="1" dirty="0">
                <a:solidFill>
                  <a:srgbClr val="000000"/>
                </a:solidFill>
                <a:effectLst/>
                <a:latin typeface="Calibri" panose="020F0502020204030204" pitchFamily="34" charset="0"/>
                <a:ea typeface="Calibri" panose="020F0502020204030204" pitchFamily="34" charset="0"/>
                <a:cs typeface="B Titr" panose="00000700000000000000" pitchFamily="2" charset="-78"/>
              </a:rPr>
              <a:t> طب سوزنی</a:t>
            </a:r>
            <a:endParaRPr lang="en-US"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69FD8D82-F882-1DB8-2DDF-08636C0C17C1}"/>
              </a:ext>
            </a:extLst>
          </p:cNvPr>
          <p:cNvGraphicFramePr>
            <a:graphicFrameLocks noGrp="1"/>
          </p:cNvGraphicFramePr>
          <p:nvPr>
            <p:ph idx="1"/>
            <p:extLst>
              <p:ext uri="{D42A27DB-BD31-4B8C-83A1-F6EECF244321}">
                <p14:modId xmlns:p14="http://schemas.microsoft.com/office/powerpoint/2010/main" val="3499102864"/>
              </p:ext>
            </p:extLst>
          </p:nvPr>
        </p:nvGraphicFramePr>
        <p:xfrm>
          <a:off x="0" y="1792936"/>
          <a:ext cx="11353400" cy="4989449"/>
        </p:xfrm>
        <a:graphic>
          <a:graphicData uri="http://schemas.openxmlformats.org/drawingml/2006/table">
            <a:tbl>
              <a:tblPr rtl="1" firstRow="1" firstCol="1" bandRow="1"/>
              <a:tblGrid>
                <a:gridCol w="5241000">
                  <a:extLst>
                    <a:ext uri="{9D8B030D-6E8A-4147-A177-3AD203B41FA5}">
                      <a16:colId xmlns:a16="http://schemas.microsoft.com/office/drawing/2014/main" xmlns="" val="4069939365"/>
                    </a:ext>
                  </a:extLst>
                </a:gridCol>
                <a:gridCol w="6112400">
                  <a:extLst>
                    <a:ext uri="{9D8B030D-6E8A-4147-A177-3AD203B41FA5}">
                      <a16:colId xmlns:a16="http://schemas.microsoft.com/office/drawing/2014/main" xmlns="" val="290936675"/>
                    </a:ext>
                  </a:extLst>
                </a:gridCol>
              </a:tblGrid>
              <a:tr h="395229">
                <a:tc gridSpan="2">
                  <a:txBody>
                    <a:bodyPr/>
                    <a:lstStyle/>
                    <a:p>
                      <a:pPr marL="0" marR="0" algn="just" rtl="0">
                        <a:lnSpc>
                          <a:spcPct val="107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Diseases, symptoms or conditions for which acupuncture has been proved (through controlled trials) to be an effective treatment: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solidFill>
                      <a:srgbClr val="F4B083"/>
                    </a:solidFill>
                  </a:tcPr>
                </a:tc>
                <a:tc hMerge="1">
                  <a:txBody>
                    <a:bodyPr/>
                    <a:lstStyle/>
                    <a:p>
                      <a:endParaRPr lang="en-US"/>
                    </a:p>
                  </a:txBody>
                  <a:tcPr/>
                </a:tc>
                <a:extLst>
                  <a:ext uri="{0D108BD9-81ED-4DB2-BD59-A6C34878D82A}">
                    <a16:rowId xmlns:a16="http://schemas.microsoft.com/office/drawing/2014/main" xmlns="" val="787968657"/>
                  </a:ext>
                </a:extLst>
              </a:tr>
              <a:tr h="3231974">
                <a:tc>
                  <a:txBody>
                    <a:bodyPr/>
                    <a:lstStyle/>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Low back pain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Malposition of fetus, correction of position</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Morning sickness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Nausea and vomiting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Neck pain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Pain in dentistry (including dental pain and temporomandibular dysfunction)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Peri-arthritis of shoulder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Postoperative pain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Renal colic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Rheumatoid arthritis</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Sciatica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Sprain </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Stroke</a:t>
                      </a:r>
                      <a:endParaRPr lang="en-US" sz="18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a:effectLst/>
                          <a:latin typeface="Times New Roman" panose="02020603050405020304" pitchFamily="18" charset="0"/>
                          <a:ea typeface="Calibri" panose="020F0502020204030204" pitchFamily="34" charset="0"/>
                          <a:cs typeface="Arial" panose="020B0604020202020204" pitchFamily="34" charset="0"/>
                        </a:rPr>
                        <a:t>Tennis elbow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Adverse reactions to radiotherapy and/or chemotherapy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Allergic rhinitis (including hay fever)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Biliary colic Depression (including depressive neurosis and depression following stroke)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Dysentery, acute bacillary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Dysmenorrhoea</a:t>
                      </a:r>
                      <a:r>
                        <a:rPr lang="en-US" sz="1800" dirty="0">
                          <a:effectLst/>
                          <a:latin typeface="Times New Roman" panose="02020603050405020304" pitchFamily="18" charset="0"/>
                          <a:ea typeface="Calibri" panose="020F0502020204030204" pitchFamily="34" charset="0"/>
                          <a:cs typeface="Arial" panose="020B0604020202020204" pitchFamily="34" charset="0"/>
                        </a:rPr>
                        <a:t>, primary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Epigastralgia</a:t>
                      </a:r>
                      <a:r>
                        <a:rPr lang="en-US" sz="1800" dirty="0">
                          <a:effectLst/>
                          <a:latin typeface="Times New Roman" panose="02020603050405020304" pitchFamily="18" charset="0"/>
                          <a:ea typeface="Calibri" panose="020F0502020204030204" pitchFamily="34" charset="0"/>
                          <a:cs typeface="Arial" panose="020B0604020202020204" pitchFamily="34" charset="0"/>
                        </a:rPr>
                        <a:t>, acute (in peptic ulcer, acute and chronic gastritis, and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gastrospasm</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Facial pain (including craniomandibular disorders)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Headache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Hypertension, essential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Hypotension, primary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Induction of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labour</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Knee pain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rtl="0">
                        <a:lnSpc>
                          <a:spcPct val="107000"/>
                        </a:lnSpc>
                        <a:spcBef>
                          <a:spcPts val="0"/>
                        </a:spcBef>
                        <a:spcAft>
                          <a:spcPts val="0"/>
                        </a:spcAft>
                        <a:buSzPts val="1000"/>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Arial" panose="020B0604020202020204" pitchFamily="34" charset="0"/>
                        </a:rPr>
                        <a:t>Leukopenia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998988964"/>
                  </a:ext>
                </a:extLst>
              </a:tr>
            </a:tbl>
          </a:graphicData>
        </a:graphic>
      </p:graphicFrame>
      <p:sp>
        <p:nvSpPr>
          <p:cNvPr id="4" name="Slide Number Placeholder 3">
            <a:extLst>
              <a:ext uri="{FF2B5EF4-FFF2-40B4-BE49-F238E27FC236}">
                <a16:creationId xmlns:a16="http://schemas.microsoft.com/office/drawing/2014/main" xmlns="" id="{1E448F4D-2171-300E-4D97-4421D9F07C6D}"/>
              </a:ext>
            </a:extLst>
          </p:cNvPr>
          <p:cNvSpPr>
            <a:spLocks noGrp="1"/>
          </p:cNvSpPr>
          <p:nvPr>
            <p:ph type="sldNum" sz="quarter" idx="12"/>
          </p:nvPr>
        </p:nvSpPr>
        <p:spPr/>
        <p:txBody>
          <a:bodyPr/>
          <a:lstStyle/>
          <a:p>
            <a:fld id="{294A09A9-5501-47C1-A89A-A340965A2BE2}" type="slidenum">
              <a:rPr lang="en-US" smtClean="0"/>
              <a:pPr/>
              <a:t>274</a:t>
            </a:fld>
            <a:endParaRPr lang="en-US" dirty="0"/>
          </a:p>
        </p:txBody>
      </p:sp>
      <p:pic>
        <p:nvPicPr>
          <p:cNvPr id="3" name="Picture 2">
            <a:extLst>
              <a:ext uri="{FF2B5EF4-FFF2-40B4-BE49-F238E27FC236}">
                <a16:creationId xmlns:a16="http://schemas.microsoft.com/office/drawing/2014/main" xmlns="" id="{1AE92794-2A5D-8D06-A281-86BE0785059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7B82AF0-7A19-D79C-DCAF-B8043BEE47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73632574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99EAD-2765-795B-6AE1-70832477DACC}"/>
              </a:ext>
            </a:extLst>
          </p:cNvPr>
          <p:cNvSpPr>
            <a:spLocks noGrp="1"/>
          </p:cNvSpPr>
          <p:nvPr>
            <p:ph type="title"/>
          </p:nvPr>
        </p:nvSpPr>
        <p:spPr/>
        <p:txBody>
          <a:bodyPr/>
          <a:lstStyle/>
          <a:p>
            <a:pPr marL="342900" marR="0" lvl="0" indent="-342900" algn="ctr" rtl="1">
              <a:lnSpc>
                <a:spcPct val="107000"/>
              </a:lnSpc>
              <a:spcBef>
                <a:spcPts val="0"/>
              </a:spcBef>
              <a:spcAft>
                <a:spcPts val="0"/>
              </a:spcAft>
            </a:pPr>
            <a:r>
              <a:rPr lang="en-US" sz="3600" b="1" dirty="0">
                <a:solidFill>
                  <a:srgbClr val="000000"/>
                </a:solidFill>
                <a:effectLst/>
                <a:latin typeface="Times New Roman" panose="02020603050405020304" pitchFamily="18" charset="0"/>
                <a:ea typeface="Cambria" panose="02040503050406030204" pitchFamily="18" charset="0"/>
                <a:cs typeface="Arial" panose="020B0604020202020204" pitchFamily="34" charset="0"/>
              </a:rPr>
              <a:t> NIH </a:t>
            </a:r>
            <a:r>
              <a:rPr lang="en-US" sz="4000" b="1"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a:t>
            </a:r>
            <a:r>
              <a:rPr lang="en-US" sz="4000" b="1" dirty="0">
                <a:solidFill>
                  <a:srgbClr val="000000"/>
                </a:solidFill>
                <a:effectLst/>
                <a:latin typeface="B Nazanin" panose="00000400000000000000" pitchFamily="2" charset="-78"/>
                <a:ea typeface="Cambria" panose="02040503050406030204" pitchFamily="18" charset="0"/>
                <a:cs typeface="Arial" panose="020B0604020202020204" pitchFamily="34" charset="0"/>
              </a:rPr>
              <a:t>   </a:t>
            </a:r>
            <a:r>
              <a:rPr lang="ar-SA" sz="4000" b="1" dirty="0">
                <a:solidFill>
                  <a:srgbClr val="000000"/>
                </a:solidFill>
                <a:effectLst/>
                <a:latin typeface="B Nazanin" panose="00000400000000000000" pitchFamily="2" charset="-78"/>
                <a:ea typeface="Cambria" panose="02040503050406030204" pitchFamily="18" charset="0"/>
                <a:cs typeface="B Titr" panose="00000700000000000000" pitchFamily="2" charset="-78"/>
              </a:rPr>
              <a:t>و طب سوزنی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8C06AB77-7BD8-34EA-F7F7-6625EB5B33BC}"/>
              </a:ext>
            </a:extLst>
          </p:cNvPr>
          <p:cNvSpPr>
            <a:spLocks noGrp="1"/>
          </p:cNvSpPr>
          <p:nvPr>
            <p:ph idx="1"/>
          </p:nvPr>
        </p:nvSpPr>
        <p:spPr/>
        <p:txBody>
          <a:bodyPr>
            <a:normAutofit fontScale="85000" lnSpcReduction="20000"/>
          </a:bodyPr>
          <a:lstStyle/>
          <a:p>
            <a:pPr marL="0" marR="0" algn="just" rtl="1">
              <a:lnSpc>
                <a:spcPct val="107000"/>
              </a:lnSpc>
              <a:spcBef>
                <a:spcPts val="0"/>
              </a:spcBef>
              <a:spcAft>
                <a:spcPts val="0"/>
              </a:spcAft>
            </a:pPr>
            <a:r>
              <a:rPr lang="ar-SA" sz="28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استفاده از طب سوزنی در موارد زیر را توصیه می‌کند: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Nausea and Vomiting of chemotherapy</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Post op surgery pain</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Post op dental pain</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Myofascial pain</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Fibromyalgia</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Headache</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Carpal tunnel syndrome</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Tennis elbow</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Osteoarthritis</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Low back pain</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Stroke rehabilitation</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Menstrual cramps</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Asthma</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Addiction</a:t>
            </a:r>
            <a:endPar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D6529ED5-B127-A725-3872-9BF960016F36}"/>
              </a:ext>
            </a:extLst>
          </p:cNvPr>
          <p:cNvSpPr>
            <a:spLocks noGrp="1"/>
          </p:cNvSpPr>
          <p:nvPr>
            <p:ph type="sldNum" sz="quarter" idx="12"/>
          </p:nvPr>
        </p:nvSpPr>
        <p:spPr/>
        <p:txBody>
          <a:bodyPr/>
          <a:lstStyle/>
          <a:p>
            <a:fld id="{294A09A9-5501-47C1-A89A-A340965A2BE2}" type="slidenum">
              <a:rPr lang="en-US" smtClean="0"/>
              <a:pPr/>
              <a:t>275</a:t>
            </a:fld>
            <a:endParaRPr lang="en-US" dirty="0"/>
          </a:p>
        </p:txBody>
      </p:sp>
      <p:pic>
        <p:nvPicPr>
          <p:cNvPr id="5" name="Picture 4">
            <a:extLst>
              <a:ext uri="{FF2B5EF4-FFF2-40B4-BE49-F238E27FC236}">
                <a16:creationId xmlns:a16="http://schemas.microsoft.com/office/drawing/2014/main" xmlns="" id="{1C8B0B85-B278-E25E-6569-C87D7EC3EE5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15CE00A-3967-902A-CEC5-5DB70DA476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08281420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DBBFB-0806-7617-3FC4-3C3C666F823C}"/>
              </a:ext>
            </a:extLst>
          </p:cNvPr>
          <p:cNvSpPr>
            <a:spLocks noGrp="1"/>
          </p:cNvSpPr>
          <p:nvPr>
            <p:ph type="title"/>
          </p:nvPr>
        </p:nvSpPr>
        <p:spPr/>
        <p:txBody>
          <a:bodyPr>
            <a:normAutofit/>
          </a:bodyPr>
          <a:lstStyle/>
          <a:p>
            <a:pPr marL="342900" marR="0" lvl="0" indent="-342900" algn="ctr" defTabSz="914400" rtl="1" eaLnBrk="1" fontAlgn="auto" latinLnBrk="0" hangingPunct="1">
              <a:lnSpc>
                <a:spcPct val="107000"/>
              </a:lnSpc>
              <a:spcBef>
                <a:spcPts val="0"/>
              </a:spcBef>
              <a:spcAft>
                <a:spcPts val="0"/>
              </a:spcAft>
              <a:tabLst/>
              <a:defRPr/>
            </a:pPr>
            <a:r>
              <a:rPr kumimoji="0" lang="ar-SA" b="1" i="0" u="none" strike="noStrike" kern="1200" cap="none" spc="0" normalizeH="0" baseline="0" noProof="0" dirty="0">
                <a:ln>
                  <a:noFill/>
                </a:ln>
                <a:solidFill>
                  <a:srgbClr val="000000"/>
                </a:solidFill>
                <a:effectLst/>
                <a:uLnTx/>
                <a:uFillTx/>
                <a:latin typeface="Times New Roman" panose="02020603050405020304" pitchFamily="18" charset="0"/>
                <a:ea typeface="Cambria" panose="02040503050406030204" pitchFamily="18" charset="0"/>
                <a:cs typeface="B Titr" panose="00000700000000000000" pitchFamily="2" charset="-78"/>
              </a:rPr>
              <a:t>عوارض و خطرات احتمالی طب سوزنی</a:t>
            </a:r>
            <a:endParaRPr lang="en-US" dirty="0">
              <a:latin typeface="Times New Roman" panose="02020603050405020304" pitchFamily="18" charset="0"/>
              <a:cs typeface="B Titr" panose="00000700000000000000" pitchFamily="2" charset="-78"/>
            </a:endParaRPr>
          </a:p>
        </p:txBody>
      </p:sp>
      <p:sp>
        <p:nvSpPr>
          <p:cNvPr id="3" name="Content Placeholder 2">
            <a:extLst>
              <a:ext uri="{FF2B5EF4-FFF2-40B4-BE49-F238E27FC236}">
                <a16:creationId xmlns:a16="http://schemas.microsoft.com/office/drawing/2014/main" xmlns="" id="{2BB6CF68-3B19-2139-5185-C8621268A34D}"/>
              </a:ext>
            </a:extLst>
          </p:cNvPr>
          <p:cNvSpPr>
            <a:spLocks noGrp="1"/>
          </p:cNvSpPr>
          <p:nvPr>
            <p:ph idx="1"/>
          </p:nvPr>
        </p:nvSpPr>
        <p:spPr>
          <a:xfrm>
            <a:off x="92765" y="2011680"/>
            <a:ext cx="10894234" cy="4206240"/>
          </a:xfrm>
        </p:spPr>
        <p:txBody>
          <a:bodyPr/>
          <a:lstStyle/>
          <a:p>
            <a:pPr marL="0" indent="0" algn="r" rtl="1">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چهار گروه از عوارضِ احتمالی طب سوزنی شناخته شده </a:t>
            </a: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که </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عبارتند از:</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آسیب به ارگان‌ها و بافت‌ها (که حتی با مرگ و میر همراه بوده‌اند)، عفونت‌ها،</a:t>
            </a:r>
            <a:r>
              <a:rPr lang="ar-SA" sz="2400" dirty="0">
                <a:solidFill>
                  <a:srgbClr val="000000"/>
                </a:solidFill>
                <a:effectLst/>
                <a:ea typeface="Calibri" panose="020F0502020204030204" pitchFamily="34" charset="0"/>
                <a:cs typeface="Calibri" panose="020F0502020204030204" pitchFamily="34" charset="0"/>
              </a:rPr>
              <a:t> </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عوارض و واکنش‌های موضعی، و سایر عوارض مانند سرگیجه یا سنکوپ.</a:t>
            </a:r>
            <a:r>
              <a:rPr lang="ar-SA" sz="2400" dirty="0">
                <a:solidFill>
                  <a:srgbClr val="000000"/>
                </a:solidFill>
                <a:effectLst/>
                <a:ea typeface="Calibri" panose="020F0502020204030204" pitchFamily="34" charset="0"/>
                <a:cs typeface="Calibri" panose="020F0502020204030204" pitchFamily="34" charset="0"/>
              </a:rPr>
              <a:t> </a:t>
            </a:r>
            <a:endParaRPr lang="fa-IR" sz="2400" dirty="0">
              <a:solidFill>
                <a:srgbClr val="000000"/>
              </a:solidFill>
              <a:effectLst/>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ED9D6203-EBD2-2C8F-50C1-10A1F453B886}"/>
              </a:ext>
            </a:extLst>
          </p:cNvPr>
          <p:cNvSpPr>
            <a:spLocks noGrp="1"/>
          </p:cNvSpPr>
          <p:nvPr>
            <p:ph type="sldNum" sz="quarter" idx="12"/>
          </p:nvPr>
        </p:nvSpPr>
        <p:spPr/>
        <p:txBody>
          <a:bodyPr/>
          <a:lstStyle/>
          <a:p>
            <a:fld id="{294A09A9-5501-47C1-A89A-A340965A2BE2}" type="slidenum">
              <a:rPr lang="en-US" smtClean="0"/>
              <a:pPr/>
              <a:t>276</a:t>
            </a:fld>
            <a:endParaRPr lang="en-US" dirty="0"/>
          </a:p>
        </p:txBody>
      </p:sp>
      <p:pic>
        <p:nvPicPr>
          <p:cNvPr id="5" name="Picture 4">
            <a:extLst>
              <a:ext uri="{FF2B5EF4-FFF2-40B4-BE49-F238E27FC236}">
                <a16:creationId xmlns:a16="http://schemas.microsoft.com/office/drawing/2014/main" xmlns="" id="{8A1C0DCB-0A5B-CD1B-93B5-083530C87B2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42DC90EA-E601-E21F-2F3A-3350F7B52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66224424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A8ABA4-634D-73FC-B149-8FA6ECC5CD94}"/>
              </a:ext>
            </a:extLst>
          </p:cNvPr>
          <p:cNvSpPr>
            <a:spLocks noGrp="1"/>
          </p:cNvSpPr>
          <p:nvPr>
            <p:ph type="title"/>
          </p:nvPr>
        </p:nvSpPr>
        <p:spPr>
          <a:xfrm>
            <a:off x="988212" y="284176"/>
            <a:ext cx="9784080" cy="1508760"/>
          </a:xfrm>
        </p:spPr>
        <p:txBody>
          <a:bodyPr>
            <a:normAutofit/>
          </a:bodyPr>
          <a:lstStyle/>
          <a:p>
            <a:pPr marL="342900" marR="0" lvl="0" indent="-342900" algn="ctr" defTabSz="914400" rtl="1" eaLnBrk="1" fontAlgn="auto" latinLnBrk="0" hangingPunct="1">
              <a:lnSpc>
                <a:spcPct val="107000"/>
              </a:lnSpc>
              <a:spcBef>
                <a:spcPts val="0"/>
              </a:spcBef>
              <a:spcAft>
                <a:spcPts val="0"/>
              </a:spcAft>
              <a:tabLst/>
              <a:defRPr/>
            </a:pPr>
            <a:r>
              <a:rPr kumimoji="0" lang="ar-SA"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شواهد در مکانیسم اثربخشی طب سوزنی</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C6046956-4393-5F42-8C29-1D58E63A7DA8}"/>
              </a:ext>
            </a:extLst>
          </p:cNvPr>
          <p:cNvSpPr>
            <a:spLocks noGrp="1"/>
          </p:cNvSpPr>
          <p:nvPr>
            <p:ph idx="1"/>
          </p:nvPr>
        </p:nvSpPr>
        <p:spPr>
          <a:xfrm>
            <a:off x="155313" y="1792936"/>
            <a:ext cx="11449878" cy="4206240"/>
          </a:xfrm>
        </p:spPr>
        <p:txBody>
          <a:bodyPr>
            <a:normAutofit/>
          </a:bodyPr>
          <a:lstStyle/>
          <a:p>
            <a:pPr marL="0" marR="0" indent="0" algn="just" rtl="1">
              <a:lnSpc>
                <a:spcPct val="107000"/>
              </a:lnSpc>
              <a:spcBef>
                <a:spcPts val="0"/>
              </a:spcBef>
              <a:spcAft>
                <a:spcPts val="0"/>
              </a:spcAft>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اثرات ضد دردیِ طب سوزنی در انواع دردهای موضعی، سیستماتیک، حاد، و یا مزمن با مطالعات بالینی متعدد نشان داده شده است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طب سوزنی می‌تواند در مقدار و سرعت گردش نوروترانسمیترهای سیستم عصبی مرکزی محیطی، و نیز تغییرات در میزان مواد و فشار در مایع بین سلولی ایجاد ‌کند</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طب سوزنی با افزایش </a:t>
            </a:r>
            <a:r>
              <a:rPr lang="en-US" sz="2000" dirty="0">
                <a:solidFill>
                  <a:srgbClr val="000000"/>
                </a:solidFill>
                <a:effectLst/>
                <a:latin typeface="Times New Roman" panose="02020603050405020304" pitchFamily="18" charset="0"/>
                <a:ea typeface="Calibri" panose="020F0502020204030204" pitchFamily="34" charset="0"/>
              </a:rPr>
              <a:t>TH5</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منجر به افزایش سروتونین مرکزی می‌شود، و نیز می‌تواند با تغییرات روی چند نوروترانسمیتر دیگر مانند </a:t>
            </a:r>
            <a:r>
              <a:rPr lang="en-US" sz="2000" dirty="0">
                <a:solidFill>
                  <a:srgbClr val="000000"/>
                </a:solidFill>
                <a:effectLst/>
                <a:latin typeface="Times New Roman" panose="02020603050405020304" pitchFamily="18" charset="0"/>
                <a:ea typeface="Calibri" panose="020F0502020204030204" pitchFamily="34" charset="0"/>
              </a:rPr>
              <a:t>Endogenous Opiate-like Substances (OLS)</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و کاتکولآمین</a:t>
            </a: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a:t>
            </a: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های مرکزی (خصوصا نوراپینفرین) اثرات ضد دردیِ خود را ظاهر کند. </a:t>
            </a:r>
            <a:endPar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ازدیگر مکانیسم‌های ضد دردی طب سوزنی تئوری گیت ـ کنترل و مکانیسم‌های نخاعی می‌باشد. </a:t>
            </a:r>
            <a:endParaRPr lang="en-US" dirty="0"/>
          </a:p>
        </p:txBody>
      </p:sp>
      <p:sp>
        <p:nvSpPr>
          <p:cNvPr id="4" name="Slide Number Placeholder 3">
            <a:extLst>
              <a:ext uri="{FF2B5EF4-FFF2-40B4-BE49-F238E27FC236}">
                <a16:creationId xmlns:a16="http://schemas.microsoft.com/office/drawing/2014/main" xmlns="" id="{3D292635-F3FA-7884-3282-89BC00ED1EEB}"/>
              </a:ext>
            </a:extLst>
          </p:cNvPr>
          <p:cNvSpPr>
            <a:spLocks noGrp="1"/>
          </p:cNvSpPr>
          <p:nvPr>
            <p:ph type="sldNum" sz="quarter" idx="12"/>
          </p:nvPr>
        </p:nvSpPr>
        <p:spPr/>
        <p:txBody>
          <a:bodyPr/>
          <a:lstStyle/>
          <a:p>
            <a:fld id="{294A09A9-5501-47C1-A89A-A340965A2BE2}" type="slidenum">
              <a:rPr lang="en-US" smtClean="0"/>
              <a:pPr/>
              <a:t>277</a:t>
            </a:fld>
            <a:endParaRPr lang="en-US" dirty="0"/>
          </a:p>
        </p:txBody>
      </p:sp>
      <p:pic>
        <p:nvPicPr>
          <p:cNvPr id="5" name="Picture 4">
            <a:extLst>
              <a:ext uri="{FF2B5EF4-FFF2-40B4-BE49-F238E27FC236}">
                <a16:creationId xmlns:a16="http://schemas.microsoft.com/office/drawing/2014/main" xmlns="" id="{DBF0A058-D5FE-5553-AC2C-BD158317716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BD58ABB-6CAE-511A-1B2B-2B54E59329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43444326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AE308-3076-43DB-B834-DA0B0AE19AF9}"/>
              </a:ext>
            </a:extLst>
          </p:cNvPr>
          <p:cNvSpPr>
            <a:spLocks noGrp="1"/>
          </p:cNvSpPr>
          <p:nvPr>
            <p:ph type="ctrTitle"/>
          </p:nvPr>
        </p:nvSpPr>
        <p:spPr>
          <a:xfrm>
            <a:off x="365759" y="2166364"/>
            <a:ext cx="8036119" cy="1739347"/>
          </a:xfrm>
        </p:spPr>
        <p:txBody>
          <a:bodyPr/>
          <a:lstStyle/>
          <a:p>
            <a:pPr rtl="1"/>
            <a:r>
              <a:rPr lang="fa-IR" b="1" dirty="0">
                <a:effectLst>
                  <a:outerShdw blurRad="38100" dist="38100" dir="2700000" algn="tl">
                    <a:srgbClr val="000000">
                      <a:alpha val="43137"/>
                    </a:srgbClr>
                  </a:outerShdw>
                </a:effectLst>
                <a:cs typeface="B Titr" panose="00000700000000000000" pitchFamily="2" charset="-78"/>
              </a:rPr>
              <a:t>موفق باشید</a:t>
            </a:r>
            <a:endParaRPr lang="en-US" b="1" dirty="0">
              <a:effectLst>
                <a:outerShdw blurRad="38100" dist="38100" dir="2700000" algn="tl">
                  <a:srgbClr val="000000">
                    <a:alpha val="43137"/>
                  </a:srgbClr>
                </a:outerShdw>
              </a:effectLst>
              <a:cs typeface="B Titr" panose="00000700000000000000" pitchFamily="2" charset="-78"/>
            </a:endParaRPr>
          </a:p>
        </p:txBody>
      </p:sp>
      <p:sp>
        <p:nvSpPr>
          <p:cNvPr id="4" name="Slide Number Placeholder 3">
            <a:extLst>
              <a:ext uri="{FF2B5EF4-FFF2-40B4-BE49-F238E27FC236}">
                <a16:creationId xmlns:a16="http://schemas.microsoft.com/office/drawing/2014/main" xmlns="" id="{0EED3DB5-24A7-2580-D44C-1D53C6B6DBB4}"/>
              </a:ext>
            </a:extLst>
          </p:cNvPr>
          <p:cNvSpPr>
            <a:spLocks noGrp="1"/>
          </p:cNvSpPr>
          <p:nvPr>
            <p:ph type="sldNum" sz="quarter" idx="12"/>
          </p:nvPr>
        </p:nvSpPr>
        <p:spPr/>
        <p:txBody>
          <a:bodyPr/>
          <a:lstStyle/>
          <a:p>
            <a:fld id="{4FAB73BC-B049-4115-A692-8D63A059BFB8}" type="slidenum">
              <a:rPr lang="en-US" smtClean="0"/>
              <a:t>278</a:t>
            </a:fld>
            <a:endParaRPr lang="en-US" dirty="0"/>
          </a:p>
        </p:txBody>
      </p:sp>
      <p:pic>
        <p:nvPicPr>
          <p:cNvPr id="5" name="Picture 4">
            <a:extLst>
              <a:ext uri="{FF2B5EF4-FFF2-40B4-BE49-F238E27FC236}">
                <a16:creationId xmlns:a16="http://schemas.microsoft.com/office/drawing/2014/main" xmlns="" id="{6469A7E9-8810-308F-31CB-6B57BF477986}"/>
              </a:ext>
            </a:extLst>
          </p:cNvPr>
          <p:cNvPicPr>
            <a:picLocks noChangeAspect="1"/>
          </p:cNvPicPr>
          <p:nvPr/>
        </p:nvPicPr>
        <p:blipFill>
          <a:blip r:embed="rId2"/>
          <a:stretch>
            <a:fillRect/>
          </a:stretch>
        </p:blipFill>
        <p:spPr>
          <a:xfrm>
            <a:off x="8641811" y="662402"/>
            <a:ext cx="1481456" cy="1780186"/>
          </a:xfrm>
          <a:prstGeom prst="rect">
            <a:avLst/>
          </a:prstGeom>
        </p:spPr>
      </p:pic>
      <p:pic>
        <p:nvPicPr>
          <p:cNvPr id="6" name="Picture 5">
            <a:extLst>
              <a:ext uri="{FF2B5EF4-FFF2-40B4-BE49-F238E27FC236}">
                <a16:creationId xmlns:a16="http://schemas.microsoft.com/office/drawing/2014/main" xmlns="" id="{9CE9E45F-98DA-44F7-AE22-5A2AA53DA75A}"/>
              </a:ext>
            </a:extLst>
          </p:cNvPr>
          <p:cNvPicPr>
            <a:picLocks noChangeAspect="1"/>
          </p:cNvPicPr>
          <p:nvPr/>
        </p:nvPicPr>
        <p:blipFill>
          <a:blip r:embed="rId3"/>
          <a:stretch>
            <a:fillRect/>
          </a:stretch>
        </p:blipFill>
        <p:spPr>
          <a:xfrm>
            <a:off x="10266352" y="656305"/>
            <a:ext cx="1731414" cy="1786283"/>
          </a:xfrm>
          <a:prstGeom prst="rect">
            <a:avLst/>
          </a:prstGeom>
        </p:spPr>
      </p:pic>
    </p:spTree>
    <p:extLst>
      <p:ext uri="{BB962C8B-B14F-4D97-AF65-F5344CB8AC3E}">
        <p14:creationId xmlns:p14="http://schemas.microsoft.com/office/powerpoint/2010/main" val="92618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877537-DC58-2A6D-4443-39C8D645F18B}"/>
              </a:ext>
            </a:extLst>
          </p:cNvPr>
          <p:cNvSpPr>
            <a:spLocks noGrp="1"/>
          </p:cNvSpPr>
          <p:nvPr>
            <p:ph type="title"/>
          </p:nvPr>
        </p:nvSpPr>
        <p:spPr>
          <a:xfrm>
            <a:off x="483001" y="496036"/>
            <a:ext cx="10515600" cy="848139"/>
          </a:xfrm>
        </p:spPr>
        <p:txBody>
          <a:bodyPr/>
          <a:lstStyle/>
          <a:p>
            <a:r>
              <a:rPr lang="ar-SA" sz="3200" b="1" dirty="0">
                <a:solidFill>
                  <a:srgbClr val="000000"/>
                </a:solidFill>
                <a:effectLst/>
                <a:latin typeface="Cambria" panose="02040503050406030204" pitchFamily="18" charset="0"/>
                <a:ea typeface="Cambria" panose="02040503050406030204" pitchFamily="18" charset="0"/>
                <a:cs typeface="B Titr" panose="00000700000000000000" pitchFamily="2" charset="-78"/>
              </a:rPr>
              <a:t>پزشکی در دوره تمدن طلایی اسلام</a:t>
            </a:r>
            <a:endParaRPr lang="en-US" sz="3200" dirty="0">
              <a:cs typeface="B Titr" panose="00000700000000000000" pitchFamily="2" charset="-78"/>
            </a:endParaRPr>
          </a:p>
        </p:txBody>
      </p:sp>
      <p:sp>
        <p:nvSpPr>
          <p:cNvPr id="3" name="Text Placeholder 2">
            <a:extLst>
              <a:ext uri="{FF2B5EF4-FFF2-40B4-BE49-F238E27FC236}">
                <a16:creationId xmlns:a16="http://schemas.microsoft.com/office/drawing/2014/main" xmlns="" id="{9680F616-7781-4EAB-31D8-DDD0DDAEE88D}"/>
              </a:ext>
            </a:extLst>
          </p:cNvPr>
          <p:cNvSpPr>
            <a:spLocks noGrp="1"/>
          </p:cNvSpPr>
          <p:nvPr>
            <p:ph type="body" idx="1"/>
          </p:nvPr>
        </p:nvSpPr>
        <p:spPr>
          <a:xfrm>
            <a:off x="119270" y="2489982"/>
            <a:ext cx="10975853" cy="4189114"/>
          </a:xfrm>
        </p:spPr>
        <p:txBody>
          <a:bodyPr>
            <a:noAutofit/>
          </a:bodyPr>
          <a:lstStyle/>
          <a:p>
            <a:pPr algn="just" rtl="1"/>
            <a:r>
              <a:rPr lang="fa-IR" sz="2400" b="1" dirty="0" err="1">
                <a:solidFill>
                  <a:srgbClr val="FF0000"/>
                </a:solidFill>
                <a:latin typeface="Calibri" panose="020F0502020204030204" pitchFamily="34" charset="0"/>
                <a:ea typeface="Calibri" panose="020F0502020204030204" pitchFamily="34" charset="0"/>
                <a:cs typeface="B Nazanin" panose="00000400000000000000" pitchFamily="2" charset="-78"/>
              </a:rPr>
              <a:t>جندی</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 شاپور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جنوب غربی ایران که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مهم‌ترین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دانشگاه و بیمارستان جهان زمان خود بود. این مرکز علمی مهم که در سده 4 میلادی توسط شاپور اول ساسانی بنا نهاده شد.</a:t>
            </a:r>
          </a:p>
          <a:p>
            <a:pPr marL="0" marR="0" algn="just" rtl="1">
              <a:lnSpc>
                <a:spcPct val="107000"/>
              </a:lnSpc>
              <a:spcBef>
                <a:spcPts val="0"/>
              </a:spcBef>
              <a:spcAft>
                <a:spcPts val="0"/>
              </a:spcAft>
            </a:pP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میانه قرن 8 میلادی با سقوط دولت اموی و روی کارآمدن عباسیان، با دعوت از </a:t>
            </a:r>
            <a:r>
              <a:rPr lang="fa-IR" sz="2400" dirty="0">
                <a:solidFill>
                  <a:srgbClr val="0070C0"/>
                </a:solidFill>
                <a:latin typeface="Calibri" panose="020F0502020204030204" pitchFamily="34" charset="0"/>
                <a:ea typeface="Calibri" panose="020F0502020204030204" pitchFamily="34" charset="0"/>
                <a:cs typeface="B Nazanin" panose="00000400000000000000" pitchFamily="2" charset="-78"/>
              </a:rPr>
              <a:t>جبرئیل بن </a:t>
            </a:r>
            <a:r>
              <a:rPr lang="fa-IR" sz="2400" dirty="0" err="1">
                <a:solidFill>
                  <a:srgbClr val="0070C0"/>
                </a:solidFill>
                <a:latin typeface="Calibri" panose="020F0502020204030204" pitchFamily="34" charset="0"/>
                <a:ea typeface="Calibri" panose="020F0502020204030204" pitchFamily="34" charset="0"/>
                <a:cs typeface="B Nazanin" panose="00000400000000000000" pitchFamily="2" charset="-78"/>
              </a:rPr>
              <a:t>بختیشوع</a:t>
            </a:r>
            <a:r>
              <a:rPr lang="fa-IR" sz="2400" dirty="0">
                <a:solidFill>
                  <a:srgbClr val="0070C0"/>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به بغداد، دستاوردهای بزرگ این مرکز علمی ایران باستان همچون دانشگاه، بیمارستان </a:t>
            </a:r>
            <a:r>
              <a:rPr lang="fa-IR" sz="2400" u="sng" dirty="0">
                <a:solidFill>
                  <a:schemeClr val="tx1"/>
                </a:solidFill>
                <a:latin typeface="Calibri" panose="020F0502020204030204" pitchFamily="34" charset="0"/>
                <a:ea typeface="Calibri" panose="020F0502020204030204" pitchFamily="34" charset="0"/>
                <a:cs typeface="B Nazanin" panose="00000400000000000000" pitchFamily="2" charset="-78"/>
              </a:rPr>
              <a:t>(نخستین بیمارستان آموزشی تاریخ)،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فضای علمی باز فارغ از دین و ملیت، نگاه علمی به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تجمیع</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دانش، استقلال مالی و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سیاست‌گذاری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دانشگاه و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مواردی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از این دست به بغداد، پایتخت خلافت عباسی منتقل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می‌شود</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و</a:t>
            </a:r>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rPr>
              <a:t>بیت </a:t>
            </a:r>
            <a:r>
              <a:rPr lang="fa-IR" sz="2400" b="1" dirty="0" err="1">
                <a:solidFill>
                  <a:srgbClr val="FF0000"/>
                </a:solidFill>
                <a:latin typeface="Calibri" panose="020F0502020204030204" pitchFamily="34" charset="0"/>
                <a:ea typeface="Calibri" panose="020F0502020204030204" pitchFamily="34" charset="0"/>
                <a:cs typeface="B Nazanin" panose="00000400000000000000" pitchFamily="2" charset="-78"/>
              </a:rPr>
              <a:t>الحکمه</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با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الگوگیری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از دانشگاه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جندی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شاپور،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مهم‌ترین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مرکز علمی آن زمان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می‌شود</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p>
        </p:txBody>
      </p:sp>
      <p:sp>
        <p:nvSpPr>
          <p:cNvPr id="4" name="Slide Number Placeholder 3">
            <a:extLst>
              <a:ext uri="{FF2B5EF4-FFF2-40B4-BE49-F238E27FC236}">
                <a16:creationId xmlns:a16="http://schemas.microsoft.com/office/drawing/2014/main" xmlns="" id="{1E4A6D0E-7D68-10E5-2A03-7B89318561EC}"/>
              </a:ext>
            </a:extLst>
          </p:cNvPr>
          <p:cNvSpPr>
            <a:spLocks noGrp="1"/>
          </p:cNvSpPr>
          <p:nvPr>
            <p:ph type="sldNum" sz="quarter" idx="12"/>
          </p:nvPr>
        </p:nvSpPr>
        <p:spPr/>
        <p:txBody>
          <a:bodyPr/>
          <a:lstStyle/>
          <a:p>
            <a:fld id="{294A09A9-5501-47C1-A89A-A340965A2BE2}" type="slidenum">
              <a:rPr lang="en-US" smtClean="0"/>
              <a:pPr/>
              <a:t>28</a:t>
            </a:fld>
            <a:endParaRPr lang="en-US" dirty="0"/>
          </a:p>
        </p:txBody>
      </p:sp>
      <p:pic>
        <p:nvPicPr>
          <p:cNvPr id="5" name="Picture 4">
            <a:extLst>
              <a:ext uri="{FF2B5EF4-FFF2-40B4-BE49-F238E27FC236}">
                <a16:creationId xmlns:a16="http://schemas.microsoft.com/office/drawing/2014/main" xmlns="" id="{668656EE-97CF-4F0E-F494-E4F1F04B474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6F750C3-2BD2-E7A5-06D6-2E9B514FF5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178904"/>
            <a:ext cx="1193399" cy="1228357"/>
          </a:xfrm>
          <a:prstGeom prst="rect">
            <a:avLst/>
          </a:prstGeom>
          <a:noFill/>
        </p:spPr>
      </p:pic>
    </p:spTree>
    <p:extLst>
      <p:ext uri="{BB962C8B-B14F-4D97-AF65-F5344CB8AC3E}">
        <p14:creationId xmlns:p14="http://schemas.microsoft.com/office/powerpoint/2010/main" val="343833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CD5F6-45FA-6494-D77D-0DB0AEACF865}"/>
              </a:ext>
            </a:extLst>
          </p:cNvPr>
          <p:cNvSpPr>
            <a:spLocks noGrp="1"/>
          </p:cNvSpPr>
          <p:nvPr>
            <p:ph type="title"/>
          </p:nvPr>
        </p:nvSpPr>
        <p:spPr>
          <a:xfrm>
            <a:off x="616459" y="197199"/>
            <a:ext cx="10515600" cy="1676400"/>
          </a:xfrm>
        </p:spPr>
        <p:txBody>
          <a:bodyPr/>
          <a:lstStyle/>
          <a:p>
            <a:r>
              <a:rPr kumimoji="0" lang="ar-SA" sz="3200" b="1" i="0" u="none" strike="noStrike" kern="1200" cap="all" spc="150" normalizeH="0" baseline="0" noProof="0" dirty="0">
                <a:ln>
                  <a:noFill/>
                </a:ln>
                <a:solidFill>
                  <a:srgbClr val="000000"/>
                </a:solidFill>
                <a:effectLst/>
                <a:uLnTx/>
                <a:uFillTx/>
                <a:latin typeface="Cambria" panose="02040503050406030204" pitchFamily="18" charset="0"/>
                <a:ea typeface="Cambria" panose="02040503050406030204" pitchFamily="18" charset="0"/>
                <a:cs typeface="B Titr" panose="00000700000000000000" pitchFamily="2" charset="-78"/>
              </a:rPr>
              <a:t>پزشکی در دوره تمدن طلایی اسلام</a:t>
            </a:r>
            <a:endParaRPr lang="en-US" dirty="0"/>
          </a:p>
        </p:txBody>
      </p:sp>
      <p:sp>
        <p:nvSpPr>
          <p:cNvPr id="3" name="Text Placeholder 2">
            <a:extLst>
              <a:ext uri="{FF2B5EF4-FFF2-40B4-BE49-F238E27FC236}">
                <a16:creationId xmlns:a16="http://schemas.microsoft.com/office/drawing/2014/main" xmlns="" id="{D8B940B8-398D-D2D5-E379-238AFD9F1232}"/>
              </a:ext>
            </a:extLst>
          </p:cNvPr>
          <p:cNvSpPr>
            <a:spLocks noGrp="1"/>
          </p:cNvSpPr>
          <p:nvPr>
            <p:ph type="body" idx="1"/>
          </p:nvPr>
        </p:nvSpPr>
        <p:spPr>
          <a:xfrm>
            <a:off x="196948" y="2433711"/>
            <a:ext cx="11151843" cy="3460651"/>
          </a:xfrm>
        </p:spPr>
        <p:txBody>
          <a:bodyPr>
            <a:normAutofit/>
          </a:bodyPr>
          <a:lstStyle/>
          <a:p>
            <a:pPr marL="0" marR="0" lvl="0" indent="0" algn="just" defTabSz="914400" rtl="1" eaLnBrk="1" fontAlgn="auto" latinLnBrk="0" hangingPunct="1">
              <a:lnSpc>
                <a:spcPct val="107000"/>
              </a:lnSpc>
              <a:spcBef>
                <a:spcPts val="0"/>
              </a:spcBef>
              <a:spcAft>
                <a:spcPts val="0"/>
              </a:spcAft>
              <a:buClr>
                <a:srgbClr val="2C2C2C"/>
              </a:buClr>
              <a:buSzTx/>
              <a:buFont typeface="Wingdings" pitchFamily="2" charset="2"/>
              <a:buNone/>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ترجمه آثار غیر عربی به عربی آغاز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می‌شود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و رفته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رفته</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مترجمی و ترجمه کتب علمی به یک حرفه بسیار مهم در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می‌آید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در این مرحله دانش از سراسر دنیای متمدن آن روز به زبان عربی ترجمه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می‌شود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و تا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قرن‌ها</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زبان عربی به زبان علمی روز تبدیل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می‌شود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p>
          <a:p>
            <a:pPr marL="0" marR="0" lvl="0" indent="0" algn="just" defTabSz="914400" rtl="1" eaLnBrk="1" fontAlgn="auto" latinLnBrk="0" hangingPunct="1">
              <a:lnSpc>
                <a:spcPct val="107000"/>
              </a:lnSpc>
              <a:spcBef>
                <a:spcPts val="0"/>
              </a:spcBef>
              <a:spcAft>
                <a:spcPts val="0"/>
              </a:spcAft>
              <a:buClr>
                <a:srgbClr val="2C2C2C"/>
              </a:buClr>
              <a:buSzTx/>
              <a:buFont typeface="Wingdings" pitchFamily="2" charset="2"/>
              <a:buNone/>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در این دوران کتب علمی گذشتگان به زبان عربی ترجمه شد و مترجمان بزرگی پا به عرصه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می‌گذراند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که نام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آورترین</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آن‌ها</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err="1">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حنین</a:t>
            </a:r>
            <a:r>
              <a:rPr kumimoji="0" lang="fa-IR" sz="2400" b="0" i="0" u="none" strike="noStrike" kern="1200" cap="none" spc="0" normalizeH="0" baseline="0" noProof="0" dirty="0">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 ابن اسحاق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است.</a:t>
            </a:r>
          </a:p>
          <a:p>
            <a:pPr marL="0" marR="0" lvl="0" indent="0" algn="just" defTabSz="914400" rtl="1" eaLnBrk="1" fontAlgn="auto" latinLnBrk="0" hangingPunct="1">
              <a:lnSpc>
                <a:spcPct val="107000"/>
              </a:lnSpc>
              <a:spcBef>
                <a:spcPts val="0"/>
              </a:spcBef>
              <a:spcAft>
                <a:spcPts val="0"/>
              </a:spcAft>
              <a:buClr>
                <a:srgbClr val="2C2C2C"/>
              </a:buClr>
              <a:buSzTx/>
              <a:buFont typeface="Wingdings" pitchFamily="2" charset="2"/>
              <a:buNone/>
              <a:tabLst/>
              <a:defRPr/>
            </a:pP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یکی از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مهم‌ترین</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کتب ترجمه شده توسط وی کتاب </a:t>
            </a:r>
            <a:r>
              <a:rPr kumimoji="0" lang="en-US" sz="2400" b="0" i="1" u="none" strike="noStrike" kern="1200" cap="none" spc="0" normalizeH="0" baseline="0" noProof="0" dirty="0">
                <a:ln>
                  <a:noFill/>
                </a:ln>
                <a:solidFill>
                  <a:srgbClr val="2C2C2C"/>
                </a:solidFill>
                <a:uLnTx/>
                <a:uFillTx/>
                <a:latin typeface="Times New Roman" panose="02020603050405020304" pitchFamily="18" charset="0"/>
                <a:ea typeface="Calibri" panose="020F0502020204030204" pitchFamily="34" charset="0"/>
                <a:cs typeface="B Nazanin" panose="00000400000000000000" pitchFamily="2" charset="-78"/>
              </a:rPr>
              <a:t>The Materia Medica</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نگاشته </a:t>
            </a:r>
            <a:r>
              <a:rPr kumimoji="0" lang="fa-IR" sz="2400" b="0" i="0" u="none" strike="noStrike" kern="1200" cap="none" spc="0" normalizeH="0" baseline="0" noProof="0" dirty="0" err="1">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دیوسکوریدس</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دانشمند بزرگ یونانی ـ رومی در زمینه مفردات داروسازی است که با نام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الحشایش</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توسط وی به عربی ترجمه شده و از جمله کتب اصلی و مرجع داروسازی قرار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می‌گیرد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a:t>
            </a:r>
            <a:endParaRPr kumimoji="0" lang="en-US" sz="2400" b="0" i="0" u="none" strike="noStrike" kern="1200" cap="none" spc="0" normalizeH="0" baseline="0" noProof="0" dirty="0">
              <a:ln>
                <a:noFill/>
              </a:ln>
              <a:solidFill>
                <a:srgbClr val="2C2C2C"/>
              </a:solidFill>
              <a:uLnTx/>
              <a:uFillTx/>
              <a:latin typeface="Corbel" panose="020B0503020204020204"/>
              <a:cs typeface="B Nazanin" panose="00000400000000000000" pitchFamily="2" charset="-78"/>
            </a:endParaRPr>
          </a:p>
          <a:p>
            <a:endParaRPr lang="en-US" sz="2400" dirty="0"/>
          </a:p>
        </p:txBody>
      </p:sp>
      <p:sp>
        <p:nvSpPr>
          <p:cNvPr id="4" name="Slide Number Placeholder 3">
            <a:extLst>
              <a:ext uri="{FF2B5EF4-FFF2-40B4-BE49-F238E27FC236}">
                <a16:creationId xmlns:a16="http://schemas.microsoft.com/office/drawing/2014/main" xmlns="" id="{B269C731-0B4B-A83D-5B12-A6D41FAA49FE}"/>
              </a:ext>
            </a:extLst>
          </p:cNvPr>
          <p:cNvSpPr>
            <a:spLocks noGrp="1"/>
          </p:cNvSpPr>
          <p:nvPr>
            <p:ph type="sldNum" sz="quarter" idx="12"/>
          </p:nvPr>
        </p:nvSpPr>
        <p:spPr/>
        <p:txBody>
          <a:bodyPr/>
          <a:lstStyle/>
          <a:p>
            <a:fld id="{294A09A9-5501-47C1-A89A-A340965A2BE2}" type="slidenum">
              <a:rPr lang="en-US" smtClean="0"/>
              <a:pPr/>
              <a:t>29</a:t>
            </a:fld>
            <a:endParaRPr lang="en-US" dirty="0"/>
          </a:p>
        </p:txBody>
      </p:sp>
      <p:pic>
        <p:nvPicPr>
          <p:cNvPr id="5" name="Picture 4">
            <a:extLst>
              <a:ext uri="{FF2B5EF4-FFF2-40B4-BE49-F238E27FC236}">
                <a16:creationId xmlns:a16="http://schemas.microsoft.com/office/drawing/2014/main" xmlns="" id="{F755FD31-3D56-017E-EED4-3CD550D152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8601" y="178904"/>
            <a:ext cx="1193399" cy="1228357"/>
          </a:xfrm>
          <a:prstGeom prst="rect">
            <a:avLst/>
          </a:prstGeom>
          <a:noFill/>
        </p:spPr>
      </p:pic>
      <p:pic>
        <p:nvPicPr>
          <p:cNvPr id="6" name="Picture 5">
            <a:extLst>
              <a:ext uri="{FF2B5EF4-FFF2-40B4-BE49-F238E27FC236}">
                <a16:creationId xmlns:a16="http://schemas.microsoft.com/office/drawing/2014/main" xmlns="" id="{501D5262-7466-4CE8-1EDC-13F45397F11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222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p:txBody>
          <a:bodyPr/>
          <a:lstStyle/>
          <a:p>
            <a:pPr algn="ctr" rtl="1"/>
            <a:r>
              <a:rPr lang="fa-IR" b="1" dirty="0">
                <a:solidFill>
                  <a:schemeClr val="bg1"/>
                </a:solidFill>
                <a:effectLst>
                  <a:outerShdw blurRad="38100" dist="38100" dir="2700000" algn="tl">
                    <a:srgbClr val="000000">
                      <a:alpha val="43137"/>
                    </a:srgbClr>
                  </a:outerShdw>
                </a:effectLst>
                <a:cs typeface="B Titr" panose="00000700000000000000" pitchFamily="2" charset="-78"/>
              </a:rPr>
              <a:t>اهداف</a:t>
            </a:r>
            <a:endParaRPr lang="en-US" b="1"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22788C46-D0BC-4307-AE55-7601A139E7CB}"/>
              </a:ext>
            </a:extLst>
          </p:cNvPr>
          <p:cNvSpPr>
            <a:spLocks noGrp="1"/>
          </p:cNvSpPr>
          <p:nvPr>
            <p:ph idx="1"/>
          </p:nvPr>
        </p:nvSpPr>
        <p:spPr>
          <a:xfrm>
            <a:off x="-1" y="1792935"/>
            <a:ext cx="10986999" cy="4250055"/>
          </a:xfrm>
        </p:spPr>
        <p:txBody>
          <a:bodyPr vert="horz" lIns="91440" tIns="45720" rIns="91440" bIns="45720" rtlCol="0" anchor="t">
            <a:normAutofit/>
          </a:bodyPr>
          <a:lstStyle/>
          <a:p>
            <a:pPr algn="r" rtl="1"/>
            <a:r>
              <a:rPr lang="fa-IR" sz="2400" dirty="0">
                <a:solidFill>
                  <a:schemeClr val="bg1"/>
                </a:solidFill>
                <a:cs typeface="B Nazanin" panose="00000400000000000000" pitchFamily="2" charset="-78"/>
              </a:rPr>
              <a:t>آشنایی با مفاهیم کلی طب سنتی، طب مکمل و طب سوزنی</a:t>
            </a:r>
          </a:p>
          <a:p>
            <a:pPr algn="r" rtl="1"/>
            <a:r>
              <a:rPr lang="fa-IR" sz="2400" dirty="0">
                <a:solidFill>
                  <a:schemeClr val="bg1"/>
                </a:solidFill>
                <a:cs typeface="B Nazanin" panose="00000400000000000000" pitchFamily="2" charset="-78"/>
              </a:rPr>
              <a:t>شناخت امور طبیعیه</a:t>
            </a:r>
          </a:p>
          <a:p>
            <a:pPr algn="r" rtl="1"/>
            <a:r>
              <a:rPr lang="fa-IR" sz="2400" dirty="0">
                <a:solidFill>
                  <a:schemeClr val="bg1"/>
                </a:solidFill>
                <a:cs typeface="B Nazanin" panose="00000400000000000000" pitchFamily="2" charset="-78"/>
              </a:rPr>
              <a:t>آشنایی با اصول حفظ سلامتی(سته ضروریه)</a:t>
            </a:r>
          </a:p>
          <a:p>
            <a:pPr algn="r" rtl="1"/>
            <a:r>
              <a:rPr lang="fa-IR" sz="2400" dirty="0">
                <a:solidFill>
                  <a:schemeClr val="bg1"/>
                </a:solidFill>
                <a:cs typeface="B Nazanin" panose="00000400000000000000" pitchFamily="2" charset="-78"/>
              </a:rPr>
              <a:t>آشنایی با مفاهیم نشانه شناسی در طب ایرانی</a:t>
            </a:r>
          </a:p>
          <a:p>
            <a:pPr algn="r" rtl="1"/>
            <a:r>
              <a:rPr lang="fa-IR" sz="2400" dirty="0">
                <a:solidFill>
                  <a:schemeClr val="bg1"/>
                </a:solidFill>
                <a:cs typeface="B Nazanin" panose="00000400000000000000" pitchFamily="2" charset="-78"/>
              </a:rPr>
              <a:t>شناختن نحوه تدبیر با غذا در طب ایرانی </a:t>
            </a:r>
          </a:p>
          <a:p>
            <a:pPr algn="r" rtl="1"/>
            <a:r>
              <a:rPr lang="fa-IR" sz="2400" dirty="0">
                <a:solidFill>
                  <a:schemeClr val="bg1"/>
                </a:solidFill>
                <a:cs typeface="B Nazanin" panose="00000400000000000000" pitchFamily="2" charset="-78"/>
              </a:rPr>
              <a:t>دانستن تدابیر حفظ سلامتی در برخی بیماری ها(فشارخون،کبد چرب و دیابت و بیماری های زنان و مامایی) </a:t>
            </a:r>
          </a:p>
          <a:p>
            <a:pPr algn="r" rtl="1"/>
            <a:r>
              <a:rPr lang="fa-IR" sz="2400" dirty="0">
                <a:solidFill>
                  <a:schemeClr val="bg1"/>
                </a:solidFill>
                <a:cs typeface="B Nazanin" panose="00000400000000000000" pitchFamily="2" charset="-78"/>
              </a:rPr>
              <a:t>آشنایی با برخی گیاهان رایج در طب ایرانی </a:t>
            </a:r>
          </a:p>
          <a:p>
            <a:pPr algn="r" rtl="1"/>
            <a:r>
              <a:rPr lang="fa-IR" sz="2400" dirty="0">
                <a:solidFill>
                  <a:schemeClr val="bg1"/>
                </a:solidFill>
                <a:cs typeface="B Nazanin" panose="00000400000000000000" pitchFamily="2" charset="-78"/>
              </a:rPr>
              <a:t>دانستن کاربردهای اعمال یداوی مختلف در طب ایرانی</a:t>
            </a:r>
          </a:p>
          <a:p>
            <a:pPr algn="r" rtl="1"/>
            <a:endParaRPr lang="fa-IR" sz="2400" dirty="0">
              <a:solidFill>
                <a:schemeClr val="bg1"/>
              </a:solidFill>
              <a:cs typeface="2  Nazanin" panose="00000400000000000000" pitchFamily="2" charset="-78"/>
            </a:endParaRPr>
          </a:p>
          <a:p>
            <a:pPr algn="r" rtl="1"/>
            <a:endParaRPr lang="fa-IR" sz="2400" dirty="0">
              <a:solidFill>
                <a:schemeClr val="bg1"/>
              </a:solidFill>
              <a:cs typeface="2  Nazanin" panose="00000400000000000000" pitchFamily="2" charset="-78"/>
            </a:endParaRPr>
          </a:p>
          <a:p>
            <a:pPr algn="r" rtl="1"/>
            <a:endParaRPr lang="fa-IR" sz="2400" dirty="0">
              <a:solidFill>
                <a:schemeClr val="bg1"/>
              </a:solidFill>
              <a:cs typeface="2  Nazanin" panose="00000400000000000000" pitchFamily="2" charset="-78"/>
            </a:endParaRPr>
          </a:p>
          <a:p>
            <a:pPr algn="r" rtl="1"/>
            <a:endParaRPr lang="fa-IR" sz="2400" dirty="0">
              <a:solidFill>
                <a:schemeClr val="bg1"/>
              </a:solidFill>
              <a:cs typeface="2  Nazanin" panose="00000400000000000000" pitchFamily="2" charset="-78"/>
            </a:endParaRPr>
          </a:p>
          <a:p>
            <a:pPr algn="r" rtl="1"/>
            <a:endParaRPr lang="en-US" sz="2400" dirty="0">
              <a:solidFill>
                <a:schemeClr val="bg1"/>
              </a:solidFill>
              <a:cs typeface="2  Nazanin" panose="00000400000000000000" pitchFamily="2" charset="-78"/>
            </a:endParaRPr>
          </a:p>
        </p:txBody>
      </p:sp>
      <p:sp>
        <p:nvSpPr>
          <p:cNvPr id="7" name="Slide Number Placeholder 6">
            <a:extLst>
              <a:ext uri="{FF2B5EF4-FFF2-40B4-BE49-F238E27FC236}">
                <a16:creationId xmlns:a16="http://schemas.microsoft.com/office/drawing/2014/main" xmlns="" id="{18B2EC61-FFAF-1A7D-EF2C-F7F66D44F814}"/>
              </a:ext>
            </a:extLst>
          </p:cNvPr>
          <p:cNvSpPr>
            <a:spLocks noGrp="1"/>
          </p:cNvSpPr>
          <p:nvPr>
            <p:ph type="sldNum" sz="quarter" idx="12"/>
          </p:nvPr>
        </p:nvSpPr>
        <p:spPr/>
        <p:txBody>
          <a:bodyPr/>
          <a:lstStyle/>
          <a:p>
            <a:fld id="{294A09A9-5501-47C1-A89A-A340965A2BE2}" type="slidenum">
              <a:rPr lang="en-US" smtClean="0"/>
              <a:pPr/>
              <a:t>3</a:t>
            </a:fld>
            <a:endParaRPr lang="en-US" dirty="0"/>
          </a:p>
        </p:txBody>
      </p:sp>
      <p:pic>
        <p:nvPicPr>
          <p:cNvPr id="4" name="Picture 3">
            <a:extLst>
              <a:ext uri="{FF2B5EF4-FFF2-40B4-BE49-F238E27FC236}">
                <a16:creationId xmlns:a16="http://schemas.microsoft.com/office/drawing/2014/main" xmlns="" id="{DE622DDA-DC3D-C7D2-C840-737735908B3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629643"/>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ACFBAD86-5099-6861-DEDD-C5B2A37A1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325608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CE3040-500D-44FF-171B-FD055164A986}"/>
              </a:ext>
            </a:extLst>
          </p:cNvPr>
          <p:cNvSpPr>
            <a:spLocks noGrp="1"/>
          </p:cNvSpPr>
          <p:nvPr>
            <p:ph type="title"/>
          </p:nvPr>
        </p:nvSpPr>
        <p:spPr>
          <a:xfrm>
            <a:off x="616459" y="70021"/>
            <a:ext cx="10515600" cy="1676400"/>
          </a:xfrm>
        </p:spPr>
        <p:txBody>
          <a:bodyPr/>
          <a:lstStyle/>
          <a:p>
            <a:pPr rtl="1"/>
            <a:r>
              <a:rPr lang="fa-IR" sz="48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چهره‌های</a:t>
            </a:r>
            <a:r>
              <a:rPr lang="fa-IR" sz="4800" b="1" dirty="0">
                <a:solidFill>
                  <a:schemeClr val="tx1"/>
                </a:solidFill>
                <a:latin typeface="Calibri" panose="020F0502020204030204" pitchFamily="34" charset="0"/>
                <a:ea typeface="Calibri" panose="020F0502020204030204" pitchFamily="34" charset="0"/>
                <a:cs typeface="B Titr" panose="00000700000000000000" pitchFamily="2" charset="-78"/>
              </a:rPr>
              <a:t> مهم</a:t>
            </a:r>
            <a:r>
              <a:rPr lang="fa-IR" sz="48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 دوران طلایی اسلام</a:t>
            </a:r>
            <a:endParaRPr lang="en-US" sz="4800" b="1" dirty="0">
              <a:solidFill>
                <a:schemeClr val="tx1"/>
              </a:solidFill>
              <a:cs typeface="B Titr" panose="00000700000000000000" pitchFamily="2" charset="-78"/>
            </a:endParaRPr>
          </a:p>
        </p:txBody>
      </p:sp>
      <p:sp>
        <p:nvSpPr>
          <p:cNvPr id="3" name="Text Placeholder 2">
            <a:extLst>
              <a:ext uri="{FF2B5EF4-FFF2-40B4-BE49-F238E27FC236}">
                <a16:creationId xmlns:a16="http://schemas.microsoft.com/office/drawing/2014/main" xmlns="" id="{9A2A73C9-CAAA-EDDE-34B8-6FA7A8C5E83C}"/>
              </a:ext>
            </a:extLst>
          </p:cNvPr>
          <p:cNvSpPr>
            <a:spLocks noGrp="1"/>
          </p:cNvSpPr>
          <p:nvPr>
            <p:ph type="body" idx="1"/>
          </p:nvPr>
        </p:nvSpPr>
        <p:spPr>
          <a:xfrm>
            <a:off x="371061" y="2358888"/>
            <a:ext cx="10287866" cy="4063966"/>
          </a:xfrm>
        </p:spPr>
        <p:txBody>
          <a:bodyPr>
            <a:noAutofit/>
          </a:bodyPr>
          <a:lstStyle/>
          <a:p>
            <a:pPr algn="just" rtl="1"/>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جابر بن حیان (721-813 میلادی):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از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بزرگ‌ترین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چهره‌های کیمیا (شیمی) در تاریخ </a:t>
            </a:r>
            <a:r>
              <a:rPr lang="ar-SA"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endPar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just" rtl="1"/>
            <a:endPar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just" rtl="1"/>
            <a:endParaRPr lang="fa-IR" sz="2400" dirty="0">
              <a:solidFill>
                <a:schemeClr val="tx1"/>
              </a:solidFill>
              <a:latin typeface="Times New Roman" panose="02020603050405020304" pitchFamily="18" charset="0"/>
              <a:ea typeface="Calibri" panose="020F0502020204030204" pitchFamily="34" charset="0"/>
              <a:cs typeface="B Nazanin" panose="00000400000000000000" pitchFamily="2" charset="-78"/>
            </a:endParaRPr>
          </a:p>
          <a:p>
            <a:pPr algn="just" rtl="1"/>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محمد ابن </a:t>
            </a:r>
            <a:r>
              <a:rPr lang="fa-IR" sz="2400" b="1" dirty="0" err="1">
                <a:solidFill>
                  <a:schemeClr val="tx1"/>
                </a:solidFill>
                <a:latin typeface="Calibri" panose="020F0502020204030204" pitchFamily="34" charset="0"/>
                <a:ea typeface="Calibri" panose="020F0502020204030204" pitchFamily="34" charset="0"/>
                <a:cs typeface="B Nazanin" panose="00000400000000000000" pitchFamily="2" charset="-78"/>
              </a:rPr>
              <a:t>زکریای</a:t>
            </a:r>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 رازی (835 - 925 میلادی):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اهل ری،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سرامد</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در شیمی (کیمیا)، داروسازی و پزشکی با بیش از 200 تألیف علمی که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مهم‌ترین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آن در پزشکی و داروسازی، </a:t>
            </a:r>
            <a:r>
              <a:rPr lang="fa-IR" sz="2400" dirty="0" err="1">
                <a:solidFill>
                  <a:schemeClr val="accent4"/>
                </a:solidFill>
                <a:latin typeface="Calibri" panose="020F0502020204030204" pitchFamily="34" charset="0"/>
                <a:ea typeface="Calibri" panose="020F0502020204030204" pitchFamily="34" charset="0"/>
                <a:cs typeface="B Nazanin" panose="00000400000000000000" pitchFamily="2" charset="-78"/>
              </a:rPr>
              <a:t>الحاوی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نام دارد نخستین کسی است که دانش کیمیا (شیمی) را به زبان علمی و قابل آموزش ارائه داد. کشف بسیاری از مواد شیمیایی و دارویی، ابداع بسیاری از روش‌ها در ساخت دارو و ابزار پزشکی </a:t>
            </a:r>
            <a:r>
              <a:rPr lang="fa-IR" sz="2400" dirty="0">
                <a:solidFill>
                  <a:srgbClr val="0070C0"/>
                </a:solidFill>
                <a:latin typeface="Calibri" panose="020F0502020204030204" pitchFamily="34" charset="0"/>
                <a:ea typeface="Calibri" panose="020F0502020204030204" pitchFamily="34" charset="0"/>
                <a:cs typeface="B Nazanin" panose="00000400000000000000" pitchFamily="2" charset="-78"/>
              </a:rPr>
              <a:t>و نخستین افتراق بین آبله و سرخک</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به او منتسب است. مطالعات حیوانی و نیز </a:t>
            </a:r>
            <a:r>
              <a:rPr lang="fa-IR" sz="2400" dirty="0">
                <a:solidFill>
                  <a:srgbClr val="0070C0"/>
                </a:solidFill>
                <a:latin typeface="Calibri" panose="020F0502020204030204" pitchFamily="34" charset="0"/>
                <a:ea typeface="Calibri" panose="020F0502020204030204" pitchFamily="34" charset="0"/>
                <a:cs typeface="B Nazanin" panose="00000400000000000000" pitchFamily="2" charset="-78"/>
              </a:rPr>
              <a:t>نخستین طراحی </a:t>
            </a:r>
            <a:r>
              <a:rPr lang="fa-IR" sz="2400" dirty="0" err="1">
                <a:solidFill>
                  <a:srgbClr val="0070C0"/>
                </a:solidFill>
                <a:latin typeface="Calibri" panose="020F0502020204030204" pitchFamily="34" charset="0"/>
                <a:ea typeface="Calibri" panose="020F0502020204030204" pitchFamily="34" charset="0"/>
                <a:cs typeface="B Nazanin" panose="00000400000000000000" pitchFamily="2" charset="-78"/>
              </a:rPr>
              <a:t>کارآزمایی‌های</a:t>
            </a:r>
            <a:r>
              <a:rPr lang="fa-IR" sz="2400" dirty="0">
                <a:solidFill>
                  <a:srgbClr val="0070C0"/>
                </a:solidFill>
                <a:latin typeface="Calibri" panose="020F0502020204030204" pitchFamily="34" charset="0"/>
                <a:ea typeface="Calibri" panose="020F0502020204030204" pitchFamily="34" charset="0"/>
                <a:cs typeface="B Nazanin" panose="00000400000000000000" pitchFamily="2" charset="-78"/>
              </a:rPr>
              <a:t> بالینی برای سنجش اثر بخشی دارو و روش‌های درمانی در تاریخ پزشکی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نوشته‌های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او آمده است </a:t>
            </a:r>
            <a:r>
              <a:rPr lang="ar-SA" sz="2400" dirty="0">
                <a:solidFill>
                  <a:schemeClr val="tx1"/>
                </a:solidFill>
                <a:latin typeface="Calibri" panose="020F0502020204030204" pitchFamily="34" charset="0"/>
                <a:ea typeface="Calibri" panose="020F0502020204030204" pitchFamily="34" charset="0"/>
                <a:cs typeface="B Nazanin" panose="00000400000000000000" pitchFamily="2" charset="-78"/>
              </a:rPr>
              <a:t>. </a:t>
            </a:r>
            <a:endPar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algn="r" rtl="1"/>
            <a:endParaRPr lang="en-US" sz="2400" dirty="0">
              <a:solidFill>
                <a:schemeClr val="tx1"/>
              </a:solidFill>
              <a:cs typeface="2  Nazanin" panose="00000400000000000000" pitchFamily="2" charset="-78"/>
            </a:endParaRPr>
          </a:p>
        </p:txBody>
      </p:sp>
      <p:sp>
        <p:nvSpPr>
          <p:cNvPr id="4" name="Slide Number Placeholder 3">
            <a:extLst>
              <a:ext uri="{FF2B5EF4-FFF2-40B4-BE49-F238E27FC236}">
                <a16:creationId xmlns:a16="http://schemas.microsoft.com/office/drawing/2014/main" xmlns="" id="{682C98C0-AF4F-039C-316F-6B43C0D9DA81}"/>
              </a:ext>
            </a:extLst>
          </p:cNvPr>
          <p:cNvSpPr>
            <a:spLocks noGrp="1"/>
          </p:cNvSpPr>
          <p:nvPr>
            <p:ph type="sldNum" sz="quarter" idx="12"/>
          </p:nvPr>
        </p:nvSpPr>
        <p:spPr/>
        <p:txBody>
          <a:bodyPr/>
          <a:lstStyle/>
          <a:p>
            <a:fld id="{294A09A9-5501-47C1-A89A-A340965A2BE2}" type="slidenum">
              <a:rPr lang="en-US" smtClean="0"/>
              <a:pPr/>
              <a:t>30</a:t>
            </a:fld>
            <a:endParaRPr lang="en-US" dirty="0"/>
          </a:p>
        </p:txBody>
      </p:sp>
      <p:pic>
        <p:nvPicPr>
          <p:cNvPr id="5" name="Picture 4">
            <a:extLst>
              <a:ext uri="{FF2B5EF4-FFF2-40B4-BE49-F238E27FC236}">
                <a16:creationId xmlns:a16="http://schemas.microsoft.com/office/drawing/2014/main" xmlns="" id="{C1232A1E-9D30-24F1-C098-89009588419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3656908-9ED1-C81B-56F4-A65BF67C16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210119"/>
            <a:ext cx="1193399" cy="1228357"/>
          </a:xfrm>
          <a:prstGeom prst="rect">
            <a:avLst/>
          </a:prstGeom>
          <a:noFill/>
        </p:spPr>
      </p:pic>
    </p:spTree>
    <p:extLst>
      <p:ext uri="{BB962C8B-B14F-4D97-AF65-F5344CB8AC3E}">
        <p14:creationId xmlns:p14="http://schemas.microsoft.com/office/powerpoint/2010/main" val="167337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71B43-BDC5-0165-0A77-7EC7A0890EEF}"/>
              </a:ext>
            </a:extLst>
          </p:cNvPr>
          <p:cNvSpPr>
            <a:spLocks noGrp="1"/>
          </p:cNvSpPr>
          <p:nvPr>
            <p:ph type="title"/>
          </p:nvPr>
        </p:nvSpPr>
        <p:spPr>
          <a:xfrm>
            <a:off x="329609" y="260810"/>
            <a:ext cx="10515600" cy="1676400"/>
          </a:xfrm>
        </p:spPr>
        <p:txBody>
          <a:bodyPr/>
          <a:lstStyle/>
          <a:p>
            <a:r>
              <a:rPr kumimoji="0" lang="fa-IR" sz="4800" b="1" i="0" u="none" strike="noStrike" kern="1200" cap="all" spc="15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چهره‌های مهم دوران طلایی اسلام</a:t>
            </a:r>
            <a:endParaRPr lang="en-US" dirty="0"/>
          </a:p>
        </p:txBody>
      </p:sp>
      <p:sp>
        <p:nvSpPr>
          <p:cNvPr id="3" name="Text Placeholder 2">
            <a:extLst>
              <a:ext uri="{FF2B5EF4-FFF2-40B4-BE49-F238E27FC236}">
                <a16:creationId xmlns:a16="http://schemas.microsoft.com/office/drawing/2014/main" xmlns="" id="{BF802E76-5895-1776-3A26-2BF6DBE04547}"/>
              </a:ext>
            </a:extLst>
          </p:cNvPr>
          <p:cNvSpPr>
            <a:spLocks noGrp="1"/>
          </p:cNvSpPr>
          <p:nvPr>
            <p:ph type="body" idx="1"/>
          </p:nvPr>
        </p:nvSpPr>
        <p:spPr>
          <a:xfrm>
            <a:off x="492890" y="2800442"/>
            <a:ext cx="10515600" cy="2384531"/>
          </a:xfrm>
        </p:spPr>
        <p:txBody>
          <a:bodyPr>
            <a:noAutofit/>
          </a:bodyPr>
          <a:lstStyle/>
          <a:p>
            <a:pPr marL="0" marR="0" lvl="0" indent="0" algn="just" defTabSz="914400" rtl="1" eaLnBrk="1" fontAlgn="auto" latinLnBrk="0" hangingPunct="1">
              <a:lnSpc>
                <a:spcPct val="90000"/>
              </a:lnSpc>
              <a:spcBef>
                <a:spcPts val="1200"/>
              </a:spcBef>
              <a:spcAft>
                <a:spcPts val="200"/>
              </a:spcAft>
              <a:buClr>
                <a:srgbClr val="2C2C2C"/>
              </a:buClr>
              <a:buSzTx/>
              <a:buFont typeface="Wingdings" pitchFamily="2" charset="2"/>
              <a:buNone/>
              <a:tabLst/>
              <a:defRPr/>
            </a:pPr>
            <a:r>
              <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ابوبکر ربیع بن احمد اخوینی (؟- 938 میلادی):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پزشک ایرانی و زاده بخارا که کتاب او، </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«هدایه </a:t>
            </a:r>
            <a:r>
              <a:rPr kumimoji="0" lang="fa-IR" sz="2400" b="0" i="0" u="none" strike="noStrike" kern="1200" cap="none" spc="0" normalizeH="0" baseline="0" noProof="0" dirty="0" err="1">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المتعلمین</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 فی </a:t>
            </a:r>
            <a:r>
              <a:rPr kumimoji="0" lang="fa-IR" sz="2400" b="0" i="0" u="none" strike="noStrike" kern="1200" cap="none" spc="0" normalizeH="0" baseline="0" noProof="0" dirty="0" err="1">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الطب</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نخستین کتاب پزشکی به زبان فارسی است که در دوره اسلامی به رشته تحریر درآمده است . </a:t>
            </a:r>
            <a:r>
              <a:rPr kumimoji="0" lang="fa-IR" sz="2400" b="0" i="0" u="none" strike="noStrike" kern="1200" cap="none" spc="0" normalizeH="0" baseline="0" noProof="0" dirty="0">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نخستین گزارش حلقه </a:t>
            </a:r>
            <a:r>
              <a:rPr kumimoji="0" lang="fa-IR" sz="2400" b="0" i="0" u="none" strike="noStrike" kern="1200" cap="none" spc="0" normalizeH="0" baseline="0" noProof="0" dirty="0" err="1">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ویلیس</a:t>
            </a:r>
            <a:r>
              <a:rPr kumimoji="0" lang="fa-IR" sz="2400" b="0" i="0" u="none" strike="noStrike" kern="1200" cap="none" spc="0" normalizeH="0" baseline="0" noProof="0" dirty="0">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 نخستین تشخیص افتراقی بین تشنج و </a:t>
            </a:r>
            <a:r>
              <a:rPr kumimoji="0" lang="fa-IR" sz="2400" b="0" i="0" u="none" strike="noStrike" kern="1200" cap="none" spc="0" normalizeH="0" baseline="0" noProof="0" dirty="0" err="1">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هیستری</a:t>
            </a:r>
            <a:r>
              <a:rPr kumimoji="0" lang="fa-IR" sz="2400" b="0" i="0" u="none" strike="noStrike" kern="1200" cap="none" spc="0" normalizeH="0" baseline="0" noProof="0" dirty="0">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 ، نخستین گزارش موجود از افتراق بین عصب و </a:t>
            </a:r>
            <a:r>
              <a:rPr kumimoji="0" lang="fa-IR" sz="2400" b="0" i="0" u="none" strike="noStrike" kern="1200" cap="none" spc="0" normalizeH="0" baseline="0" noProof="0" dirty="0" err="1">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تاندون</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به او منسوب است.</a:t>
            </a: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endParaRPr>
          </a:p>
          <a:p>
            <a:endParaRPr lang="en-US" sz="2400" dirty="0"/>
          </a:p>
        </p:txBody>
      </p:sp>
      <p:sp>
        <p:nvSpPr>
          <p:cNvPr id="4" name="Slide Number Placeholder 3">
            <a:extLst>
              <a:ext uri="{FF2B5EF4-FFF2-40B4-BE49-F238E27FC236}">
                <a16:creationId xmlns:a16="http://schemas.microsoft.com/office/drawing/2014/main" xmlns="" id="{88FB807F-363A-B8CD-6DD2-9C1F2F6BD388}"/>
              </a:ext>
            </a:extLst>
          </p:cNvPr>
          <p:cNvSpPr>
            <a:spLocks noGrp="1"/>
          </p:cNvSpPr>
          <p:nvPr>
            <p:ph type="sldNum" sz="quarter" idx="12"/>
          </p:nvPr>
        </p:nvSpPr>
        <p:spPr/>
        <p:txBody>
          <a:bodyPr/>
          <a:lstStyle/>
          <a:p>
            <a:fld id="{294A09A9-5501-47C1-A89A-A340965A2BE2}" type="slidenum">
              <a:rPr lang="en-US" smtClean="0"/>
              <a:pPr/>
              <a:t>31</a:t>
            </a:fld>
            <a:endParaRPr lang="en-US" dirty="0"/>
          </a:p>
        </p:txBody>
      </p:sp>
      <p:pic>
        <p:nvPicPr>
          <p:cNvPr id="5" name="Picture 4">
            <a:extLst>
              <a:ext uri="{FF2B5EF4-FFF2-40B4-BE49-F238E27FC236}">
                <a16:creationId xmlns:a16="http://schemas.microsoft.com/office/drawing/2014/main" xmlns="" id="{2CEB124C-A482-23FE-B7F8-E5EE6BCADC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210119"/>
            <a:ext cx="1193399" cy="1228357"/>
          </a:xfrm>
          <a:prstGeom prst="rect">
            <a:avLst/>
          </a:prstGeom>
          <a:noFill/>
        </p:spPr>
      </p:pic>
      <p:pic>
        <p:nvPicPr>
          <p:cNvPr id="6" name="Picture 5">
            <a:extLst>
              <a:ext uri="{FF2B5EF4-FFF2-40B4-BE49-F238E27FC236}">
                <a16:creationId xmlns:a16="http://schemas.microsoft.com/office/drawing/2014/main" xmlns="" id="{C1F45871-D0FD-746D-EF18-64FBAC9B0860}"/>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6927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D8E32-9CAF-ECA2-C9D2-AFF5CC911E5E}"/>
              </a:ext>
            </a:extLst>
          </p:cNvPr>
          <p:cNvSpPr>
            <a:spLocks noGrp="1"/>
          </p:cNvSpPr>
          <p:nvPr>
            <p:ph type="title"/>
          </p:nvPr>
        </p:nvSpPr>
        <p:spPr>
          <a:xfrm>
            <a:off x="276599" y="194549"/>
            <a:ext cx="10515600" cy="1676400"/>
          </a:xfrm>
        </p:spPr>
        <p:txBody>
          <a:bodyPr/>
          <a:lstStyle/>
          <a:p>
            <a:r>
              <a:rPr kumimoji="0" lang="fa-IR" sz="4800" b="1" i="0" u="none" strike="noStrike" kern="1200" cap="all" spc="15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چهره‌های مهم دوران طلایی اسلام</a:t>
            </a:r>
            <a:endParaRPr lang="en-US" dirty="0"/>
          </a:p>
        </p:txBody>
      </p:sp>
      <p:sp>
        <p:nvSpPr>
          <p:cNvPr id="3" name="Text Placeholder 2">
            <a:extLst>
              <a:ext uri="{FF2B5EF4-FFF2-40B4-BE49-F238E27FC236}">
                <a16:creationId xmlns:a16="http://schemas.microsoft.com/office/drawing/2014/main" xmlns="" id="{7FE85931-48D0-2E3D-AAA3-EDE2A68D17BC}"/>
              </a:ext>
            </a:extLst>
          </p:cNvPr>
          <p:cNvSpPr>
            <a:spLocks noGrp="1"/>
          </p:cNvSpPr>
          <p:nvPr>
            <p:ph type="body" idx="1"/>
          </p:nvPr>
        </p:nvSpPr>
        <p:spPr>
          <a:xfrm>
            <a:off x="276599" y="2485127"/>
            <a:ext cx="10731891" cy="3688673"/>
          </a:xfrm>
        </p:spPr>
        <p:txBody>
          <a:bodyPr>
            <a:normAutofit/>
          </a:bodyPr>
          <a:lstStyle/>
          <a:p>
            <a:pPr marL="0" marR="0" lvl="0" indent="0" algn="just" defTabSz="914400" rtl="1" eaLnBrk="1" fontAlgn="auto" latinLnBrk="0" hangingPunct="1">
              <a:lnSpc>
                <a:spcPct val="107000"/>
              </a:lnSpc>
              <a:spcBef>
                <a:spcPts val="0"/>
              </a:spcBef>
              <a:spcAft>
                <a:spcPts val="0"/>
              </a:spcAft>
              <a:buClr>
                <a:srgbClr val="2C2C2C"/>
              </a:buClr>
              <a:buSzTx/>
              <a:buFont typeface="Wingdings" pitchFamily="2" charset="2"/>
              <a:buNone/>
              <a:tabLst/>
              <a:defRPr/>
            </a:pPr>
            <a:r>
              <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علی بن عباس </a:t>
            </a:r>
            <a:r>
              <a:rPr kumimoji="0" lang="fa-IR" sz="2400" b="1"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اهوازی</a:t>
            </a:r>
            <a:r>
              <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یا </a:t>
            </a:r>
            <a:r>
              <a:rPr kumimoji="0" lang="fa-IR" sz="2400" b="1"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مجوسی</a:t>
            </a:r>
            <a:r>
              <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(949- 982 میلادی):</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نگارنده کتاب </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a:t>
            </a:r>
            <a:r>
              <a:rPr kumimoji="0" lang="fa-IR" sz="2400" b="0" i="0" u="none" strike="noStrike" kern="1200" cap="none" spc="0" normalizeH="0" baseline="0" noProof="0" dirty="0" err="1">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الملکی</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که بسیاری از مورخین پزشکی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همپایة</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قانون ابن سینا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دانسته‌اند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نخستین شرح کامل یرقان انسدادی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به وی منسوب است. </a:t>
            </a:r>
          </a:p>
          <a:p>
            <a:pPr marL="0" marR="0" lvl="0" indent="0" algn="just" defTabSz="914400" rtl="1" eaLnBrk="1" fontAlgn="auto" latinLnBrk="0" hangingPunct="1">
              <a:lnSpc>
                <a:spcPct val="107000"/>
              </a:lnSpc>
              <a:spcBef>
                <a:spcPts val="0"/>
              </a:spcBef>
              <a:spcAft>
                <a:spcPts val="0"/>
              </a:spcAft>
              <a:buClr>
                <a:srgbClr val="2C2C2C"/>
              </a:buClr>
              <a:buSzTx/>
              <a:buFont typeface="Wingdings" pitchFamily="2" charset="2"/>
              <a:buNone/>
              <a:tabLst/>
              <a:defRPr/>
            </a:pPr>
            <a:endParaRPr lang="fa-IR" sz="2400" dirty="0">
              <a:solidFill>
                <a:srgbClr val="2C2C2C"/>
              </a:solidFill>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2C2C2C"/>
              </a:buClr>
              <a:buSzTx/>
              <a:buFont typeface="Wingdings" pitchFamily="2" charset="2"/>
              <a:buNone/>
              <a:tabLst/>
              <a:defRPr/>
            </a:pP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90000"/>
              </a:lnSpc>
              <a:spcBef>
                <a:spcPts val="1200"/>
              </a:spcBef>
              <a:spcAft>
                <a:spcPts val="200"/>
              </a:spcAft>
              <a:buClr>
                <a:srgbClr val="2C2C2C"/>
              </a:buClr>
              <a:buSzTx/>
              <a:buFont typeface="Wingdings" pitchFamily="2" charset="2"/>
              <a:buNone/>
              <a:tabLst/>
              <a:defRPr/>
            </a:pPr>
            <a:r>
              <a:rPr kumimoji="0" lang="fa-IR" sz="2400" b="1"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زهراوی</a:t>
            </a:r>
            <a:r>
              <a:rPr kumimoji="0" lang="fa-IR" sz="2400" b="1"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(936- 1013 میلادی):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دانشمند و پزشک بزرگ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آندلسی</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(اسپانیای کنونی) که فصل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سی‌ام</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کتاب بزرگ وی در پزشکی به نام </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a:t>
            </a:r>
            <a:r>
              <a:rPr kumimoji="0" lang="fa-IR" sz="2400" b="0" i="0" u="none" strike="noStrike" kern="1200" cap="none" spc="0" normalizeH="0" baseline="0" noProof="0" dirty="0" err="1">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التصریف</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 لمن عجز عن </a:t>
            </a:r>
            <a:r>
              <a:rPr kumimoji="0" lang="fa-IR" sz="2400" b="0" i="0" u="none" strike="noStrike" kern="1200" cap="none" spc="0" normalizeH="0" baseline="0" noProof="0" dirty="0" err="1">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التالیف</a:t>
            </a:r>
            <a:r>
              <a:rPr kumimoji="0" lang="fa-IR" sz="2400" b="0" i="0" u="none" strike="noStrike" kern="1200" cap="none" spc="0" normalizeH="0" baseline="0" noProof="0" dirty="0">
                <a:ln>
                  <a:noFill/>
                </a:ln>
                <a:solidFill>
                  <a:srgbClr val="F24099"/>
                </a:solidFill>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به موضوع جراحی پرداخته است. شرح دقیق ابزار جراحی و متدهای آن در این کتاب، آن را به عنوان یکی از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مهم‌ترین</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آثار جراحی در تاریخ بدل نموده تا آنجا که او را پدر </a:t>
            </a:r>
            <a:r>
              <a:rPr kumimoji="0" lang="fa-IR" sz="2400" b="0" i="0" u="none" strike="noStrike" kern="1200" cap="none" spc="0" normalizeH="0" baseline="0" noProof="0" dirty="0">
                <a:ln>
                  <a:noFill/>
                </a:ln>
                <a:solidFill>
                  <a:srgbClr val="0070C0"/>
                </a:solidFill>
                <a:uLnTx/>
                <a:uFillTx/>
                <a:latin typeface="Calibri" panose="020F0502020204030204" pitchFamily="34" charset="0"/>
                <a:ea typeface="Calibri" panose="020F0502020204030204" pitchFamily="34" charset="0"/>
                <a:cs typeface="B Nazanin" panose="00000400000000000000" pitchFamily="2" charset="-78"/>
              </a:rPr>
              <a:t>جراحی نوین </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لقب </a:t>
            </a:r>
            <a:r>
              <a:rPr kumimoji="0" lang="fa-IR" sz="2400" b="0" i="0" u="none" strike="noStrike" kern="1200" cap="none" spc="0" normalizeH="0" baseline="0" noProof="0" dirty="0" err="1">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داده‌اند</a:t>
            </a:r>
            <a:r>
              <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B Nazanin" panose="00000400000000000000" pitchFamily="2" charset="-78"/>
              </a:rPr>
              <a:t> </a:t>
            </a:r>
          </a:p>
          <a:p>
            <a:pPr marL="0" marR="0" lvl="0" indent="0" algn="r" defTabSz="914400" rtl="1" eaLnBrk="1" fontAlgn="auto" latinLnBrk="0" hangingPunct="1">
              <a:lnSpc>
                <a:spcPct val="90000"/>
              </a:lnSpc>
              <a:spcBef>
                <a:spcPts val="1200"/>
              </a:spcBef>
              <a:spcAft>
                <a:spcPts val="200"/>
              </a:spcAft>
              <a:buClr>
                <a:srgbClr val="2C2C2C"/>
              </a:buClr>
              <a:buSzTx/>
              <a:buFont typeface="Wingdings" pitchFamily="2" charset="2"/>
              <a:buNone/>
              <a:tabLst/>
              <a:defRPr/>
            </a:pPr>
            <a:endPar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2  Nazanin" panose="00000400000000000000" pitchFamily="2" charset="-78"/>
            </a:endParaRPr>
          </a:p>
          <a:p>
            <a:pPr marL="0" marR="0" lvl="0" indent="0" algn="r" defTabSz="914400" rtl="1" eaLnBrk="1" fontAlgn="auto" latinLnBrk="0" hangingPunct="1">
              <a:lnSpc>
                <a:spcPct val="90000"/>
              </a:lnSpc>
              <a:spcBef>
                <a:spcPts val="1200"/>
              </a:spcBef>
              <a:spcAft>
                <a:spcPts val="200"/>
              </a:spcAft>
              <a:buClr>
                <a:srgbClr val="2C2C2C"/>
              </a:buClr>
              <a:buSzTx/>
              <a:buFont typeface="Wingdings" pitchFamily="2" charset="2"/>
              <a:buNone/>
              <a:tabLst/>
              <a:defRPr/>
            </a:pPr>
            <a:endParaRPr kumimoji="0" lang="fa-IR"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2  Nazanin" panose="00000400000000000000" pitchFamily="2" charset="-78"/>
            </a:endParaRPr>
          </a:p>
          <a:p>
            <a:pPr marL="0" marR="0" lvl="0" indent="0" algn="r" defTabSz="914400" rtl="1" eaLnBrk="1" fontAlgn="auto" latinLnBrk="0" hangingPunct="1">
              <a:lnSpc>
                <a:spcPct val="90000"/>
              </a:lnSpc>
              <a:spcBef>
                <a:spcPts val="1200"/>
              </a:spcBef>
              <a:spcAft>
                <a:spcPts val="200"/>
              </a:spcAft>
              <a:buClr>
                <a:srgbClr val="2C2C2C"/>
              </a:buClr>
              <a:buSzTx/>
              <a:buFont typeface="Wingdings" pitchFamily="2" charset="2"/>
              <a:buNone/>
              <a:tabLst/>
              <a:defRPr/>
            </a:pPr>
            <a:endParaRPr kumimoji="0" lang="en-US" sz="2400" b="0" i="0" u="none" strike="noStrike" kern="1200" cap="none" spc="0" normalizeH="0" baseline="0" noProof="0" dirty="0">
              <a:ln>
                <a:noFill/>
              </a:ln>
              <a:solidFill>
                <a:srgbClr val="2C2C2C"/>
              </a:solidFill>
              <a:uLnTx/>
              <a:uFillTx/>
              <a:latin typeface="Calibri" panose="020F0502020204030204" pitchFamily="34" charset="0"/>
              <a:ea typeface="Calibri" panose="020F0502020204030204" pitchFamily="34" charset="0"/>
              <a:cs typeface="2  Nazanin" panose="00000400000000000000" pitchFamily="2" charset="-78"/>
            </a:endParaRPr>
          </a:p>
          <a:p>
            <a:endParaRPr lang="en-US" dirty="0"/>
          </a:p>
        </p:txBody>
      </p:sp>
      <p:sp>
        <p:nvSpPr>
          <p:cNvPr id="4" name="Slide Number Placeholder 3">
            <a:extLst>
              <a:ext uri="{FF2B5EF4-FFF2-40B4-BE49-F238E27FC236}">
                <a16:creationId xmlns:a16="http://schemas.microsoft.com/office/drawing/2014/main" xmlns="" id="{FD6BC2AA-B6C4-E8A9-8945-43D08D9B2C3A}"/>
              </a:ext>
            </a:extLst>
          </p:cNvPr>
          <p:cNvSpPr>
            <a:spLocks noGrp="1"/>
          </p:cNvSpPr>
          <p:nvPr>
            <p:ph type="sldNum" sz="quarter" idx="12"/>
          </p:nvPr>
        </p:nvSpPr>
        <p:spPr/>
        <p:txBody>
          <a:bodyPr/>
          <a:lstStyle/>
          <a:p>
            <a:fld id="{294A09A9-5501-47C1-A89A-A340965A2BE2}" type="slidenum">
              <a:rPr lang="en-US" smtClean="0"/>
              <a:pPr/>
              <a:t>32</a:t>
            </a:fld>
            <a:endParaRPr lang="en-US" dirty="0"/>
          </a:p>
        </p:txBody>
      </p:sp>
      <p:pic>
        <p:nvPicPr>
          <p:cNvPr id="5" name="Picture 4">
            <a:extLst>
              <a:ext uri="{FF2B5EF4-FFF2-40B4-BE49-F238E27FC236}">
                <a16:creationId xmlns:a16="http://schemas.microsoft.com/office/drawing/2014/main" xmlns="" id="{960A369F-12F4-9721-46B2-BA98492044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210119"/>
            <a:ext cx="1193399" cy="1228357"/>
          </a:xfrm>
          <a:prstGeom prst="rect">
            <a:avLst/>
          </a:prstGeom>
          <a:noFill/>
        </p:spPr>
      </p:pic>
      <p:pic>
        <p:nvPicPr>
          <p:cNvPr id="6" name="Picture 5">
            <a:extLst>
              <a:ext uri="{FF2B5EF4-FFF2-40B4-BE49-F238E27FC236}">
                <a16:creationId xmlns:a16="http://schemas.microsoft.com/office/drawing/2014/main" xmlns="" id="{03BF769F-917E-E9D4-9694-C9A711F0816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6198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F22EC-4BFC-B1C3-190D-2661E0055C09}"/>
              </a:ext>
            </a:extLst>
          </p:cNvPr>
          <p:cNvSpPr>
            <a:spLocks noGrp="1"/>
          </p:cNvSpPr>
          <p:nvPr>
            <p:ph type="title"/>
          </p:nvPr>
        </p:nvSpPr>
        <p:spPr>
          <a:xfrm>
            <a:off x="536946" y="221053"/>
            <a:ext cx="10515600" cy="1676400"/>
          </a:xfrm>
        </p:spPr>
        <p:txBody>
          <a:bodyPr/>
          <a:lstStyle/>
          <a:p>
            <a:r>
              <a:rPr lang="fa-IR" sz="48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چهره‌های</a:t>
            </a:r>
            <a:r>
              <a:rPr lang="fa-IR" sz="4800" b="1" dirty="0">
                <a:solidFill>
                  <a:schemeClr val="tx1"/>
                </a:solidFill>
                <a:latin typeface="Calibri" panose="020F0502020204030204" pitchFamily="34" charset="0"/>
                <a:ea typeface="Calibri" panose="020F0502020204030204" pitchFamily="34" charset="0"/>
                <a:cs typeface="B Titr" panose="00000700000000000000" pitchFamily="2" charset="-78"/>
              </a:rPr>
              <a:t> مهم</a:t>
            </a:r>
            <a:r>
              <a:rPr lang="fa-IR" sz="48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 دوران طلایی اسلام</a:t>
            </a:r>
            <a:endParaRPr lang="en-US" sz="4800" dirty="0">
              <a:cs typeface="B Titr" panose="00000700000000000000" pitchFamily="2" charset="-78"/>
            </a:endParaRPr>
          </a:p>
        </p:txBody>
      </p:sp>
      <p:sp>
        <p:nvSpPr>
          <p:cNvPr id="3" name="Text Placeholder 2">
            <a:extLst>
              <a:ext uri="{FF2B5EF4-FFF2-40B4-BE49-F238E27FC236}">
                <a16:creationId xmlns:a16="http://schemas.microsoft.com/office/drawing/2014/main" xmlns="" id="{2F543940-5AF5-27AA-D026-7F3844191A54}"/>
              </a:ext>
            </a:extLst>
          </p:cNvPr>
          <p:cNvSpPr>
            <a:spLocks noGrp="1"/>
          </p:cNvSpPr>
          <p:nvPr>
            <p:ph type="body" idx="1"/>
          </p:nvPr>
        </p:nvSpPr>
        <p:spPr>
          <a:xfrm>
            <a:off x="833191" y="2332383"/>
            <a:ext cx="9825736" cy="4304563"/>
          </a:xfrm>
        </p:spPr>
        <p:txBody>
          <a:bodyPr>
            <a:normAutofit/>
          </a:bodyPr>
          <a:lstStyle/>
          <a:p>
            <a:pPr marL="0" marR="0" algn="just" rtl="1">
              <a:lnSpc>
                <a:spcPct val="107000"/>
              </a:lnSpc>
              <a:spcBef>
                <a:spcPts val="0"/>
              </a:spcBef>
              <a:spcAft>
                <a:spcPts val="0"/>
              </a:spcAft>
            </a:pPr>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ابن سینا</a:t>
            </a:r>
            <a:r>
              <a:rPr lang="fa-IR" sz="2000" b="1" dirty="0">
                <a:solidFill>
                  <a:schemeClr val="tx1"/>
                </a:solidFill>
                <a:latin typeface="Calibri" panose="020F0502020204030204" pitchFamily="34" charset="0"/>
                <a:ea typeface="Calibri" panose="020F0502020204030204" pitchFamily="34" charset="0"/>
                <a:cs typeface="B Nazanin" panose="00000400000000000000" pitchFamily="2" charset="-78"/>
              </a:rPr>
              <a:t> </a:t>
            </a:r>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(980- 1032 میلادی):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بزرگ‌ترین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و نامدارترین چهره پزشکی ایرانی در تاریخ در علوم گوناگون مانند فلسفه، نجوم، پزشکی و داروسازی با بیش از 400 تألیف که قانون در پزشکی </a:t>
            </a:r>
            <a:r>
              <a:rPr lang="fa-IR" sz="2400" dirty="0">
                <a:solidFill>
                  <a:schemeClr val="accent4"/>
                </a:solidFill>
                <a:latin typeface="Calibri" panose="020F0502020204030204" pitchFamily="34" charset="0"/>
                <a:ea typeface="Calibri" panose="020F0502020204030204" pitchFamily="34" charset="0"/>
                <a:cs typeface="B Nazanin" panose="00000400000000000000" pitchFamily="2" charset="-78"/>
              </a:rPr>
              <a:t>(</a:t>
            </a:r>
            <a:r>
              <a:rPr lang="fa-IR" sz="2400" dirty="0" err="1">
                <a:solidFill>
                  <a:schemeClr val="accent4"/>
                </a:solidFill>
                <a:latin typeface="Calibri" panose="020F0502020204030204" pitchFamily="34" charset="0"/>
                <a:ea typeface="Calibri" panose="020F0502020204030204" pitchFamily="34" charset="0"/>
                <a:cs typeface="B Nazanin" panose="00000400000000000000" pitchFamily="2" charset="-78"/>
              </a:rPr>
              <a:t>القانون</a:t>
            </a:r>
            <a:r>
              <a:rPr lang="fa-IR" sz="2400" dirty="0">
                <a:solidFill>
                  <a:schemeClr val="accent4"/>
                </a:solidFill>
                <a:latin typeface="Calibri" panose="020F0502020204030204" pitchFamily="34" charset="0"/>
                <a:ea typeface="Calibri" panose="020F0502020204030204" pitchFamily="34" charset="0"/>
                <a:cs typeface="B Nazanin" panose="00000400000000000000" pitchFamily="2" charset="-78"/>
              </a:rPr>
              <a:t> فی </a:t>
            </a:r>
            <a:r>
              <a:rPr lang="fa-IR" sz="2400" dirty="0" err="1">
                <a:solidFill>
                  <a:schemeClr val="accent4"/>
                </a:solidFill>
                <a:latin typeface="Calibri" panose="020F0502020204030204" pitchFamily="34" charset="0"/>
                <a:ea typeface="Calibri" panose="020F0502020204030204" pitchFamily="34" charset="0"/>
                <a:cs typeface="B Nazanin" panose="00000400000000000000" pitchFamily="2" charset="-78"/>
              </a:rPr>
              <a:t>الطب</a:t>
            </a:r>
            <a:r>
              <a:rPr lang="fa-IR" sz="2400" dirty="0">
                <a:solidFill>
                  <a:schemeClr val="accent4"/>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مهم‌ترین</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اثر او است و تا قرن 17 میلادی به عنوان یکی از کتب مرجع پزشکی در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دانشگاه‌های</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اروپایی تدریس </a:t>
            </a:r>
            <a:r>
              <a:rPr lang="fa-IR" sz="2400" dirty="0" err="1">
                <a:solidFill>
                  <a:schemeClr val="tx1"/>
                </a:solidFill>
                <a:latin typeface="Calibri" panose="020F0502020204030204" pitchFamily="34" charset="0"/>
                <a:ea typeface="Calibri" panose="020F0502020204030204" pitchFamily="34" charset="0"/>
                <a:cs typeface="B Nazanin" panose="00000400000000000000" pitchFamily="2" charset="-78"/>
              </a:rPr>
              <a:t>می‌شده</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 است .</a:t>
            </a:r>
          </a:p>
          <a:p>
            <a:pPr marL="0" marR="0" algn="just" rtl="1">
              <a:lnSpc>
                <a:spcPct val="107000"/>
              </a:lnSpc>
              <a:spcBef>
                <a:spcPts val="0"/>
              </a:spcBef>
              <a:spcAft>
                <a:spcPts val="0"/>
              </a:spcAft>
            </a:pPr>
            <a:endPar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endParaRPr lang="en-US" sz="1800" dirty="0">
              <a:solidFill>
                <a:schemeClr val="tx1"/>
              </a:solidFill>
              <a:latin typeface="Calibri" panose="020F0502020204030204" pitchFamily="34" charset="0"/>
              <a:ea typeface="Calibri" panose="020F0502020204030204" pitchFamily="34" charset="0"/>
              <a:cs typeface="B Nazanin" panose="00000400000000000000" pitchFamily="2" charset="-78"/>
            </a:endParaRPr>
          </a:p>
          <a:p>
            <a:pPr marL="0" marR="0" algn="just" rtl="1">
              <a:spcBef>
                <a:spcPts val="0"/>
              </a:spcBef>
              <a:spcAft>
                <a:spcPts val="0"/>
              </a:spcAft>
            </a:pPr>
            <a:r>
              <a:rPr lang="fa-IR" sz="2400" b="1" dirty="0">
                <a:solidFill>
                  <a:schemeClr val="tx1"/>
                </a:solidFill>
                <a:latin typeface="Calibri" panose="020F0502020204030204" pitchFamily="34" charset="0"/>
                <a:ea typeface="Calibri" panose="020F0502020204030204" pitchFamily="34" charset="0"/>
                <a:cs typeface="B Nazanin" panose="00000400000000000000" pitchFamily="2" charset="-78"/>
              </a:rPr>
              <a:t>سید اسماعیل جرجانی (1042- 1137 میلادی: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کتابی جامع و بسیار مهم به نام </a:t>
            </a:r>
            <a:r>
              <a:rPr lang="fa-IR" sz="2400" dirty="0">
                <a:solidFill>
                  <a:schemeClr val="accent4"/>
                </a:solidFill>
                <a:latin typeface="Calibri" panose="020F0502020204030204" pitchFamily="34" charset="0"/>
                <a:ea typeface="Calibri" panose="020F0502020204030204" pitchFamily="34" charset="0"/>
                <a:cs typeface="B Nazanin" panose="00000400000000000000" pitchFamily="2" charset="-78"/>
              </a:rPr>
              <a:t>ذخیره خوارزمشاهی </a:t>
            </a:r>
            <a:r>
              <a:rPr lang="fa-IR" sz="2400" dirty="0">
                <a:solidFill>
                  <a:schemeClr val="tx1"/>
                </a:solidFill>
                <a:latin typeface="Calibri" panose="020F0502020204030204" pitchFamily="34" charset="0"/>
                <a:ea typeface="Calibri" panose="020F0502020204030204" pitchFamily="34" charset="0"/>
                <a:cs typeface="B Nazanin" panose="00000400000000000000" pitchFamily="2" charset="-78"/>
              </a:rPr>
              <a:t>در قالب یک کتاب مرجع کامل پزشکی به زبان فارسی نگارش نموده که، </a:t>
            </a:r>
            <a:r>
              <a:rPr lang="fa-IR" sz="2400" dirty="0">
                <a:solidFill>
                  <a:srgbClr val="0070C0"/>
                </a:solidFill>
                <a:latin typeface="Calibri" panose="020F0502020204030204" pitchFamily="34" charset="0"/>
                <a:ea typeface="Calibri" panose="020F0502020204030204" pitchFamily="34" charset="0"/>
                <a:cs typeface="B Nazanin" panose="00000400000000000000" pitchFamily="2" charset="-78"/>
              </a:rPr>
              <a:t>نخستین کتاب مرجع جامع علوم پزشکی به زبان فارسی در دوران اسلامی است </a:t>
            </a:r>
            <a:r>
              <a:rPr lang="ar-SA" sz="1100" dirty="0">
                <a:solidFill>
                  <a:srgbClr val="0070C0"/>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srgbClr val="0070C0"/>
              </a:solidFill>
              <a:cs typeface="B Nazanin" panose="00000400000000000000" pitchFamily="2" charset="-78"/>
            </a:endParaRPr>
          </a:p>
        </p:txBody>
      </p:sp>
      <p:sp>
        <p:nvSpPr>
          <p:cNvPr id="4" name="Slide Number Placeholder 3">
            <a:extLst>
              <a:ext uri="{FF2B5EF4-FFF2-40B4-BE49-F238E27FC236}">
                <a16:creationId xmlns:a16="http://schemas.microsoft.com/office/drawing/2014/main" xmlns="" id="{493B8587-42A1-A43F-A32F-E2FE738A3CE1}"/>
              </a:ext>
            </a:extLst>
          </p:cNvPr>
          <p:cNvSpPr>
            <a:spLocks noGrp="1"/>
          </p:cNvSpPr>
          <p:nvPr>
            <p:ph type="sldNum" sz="quarter" idx="12"/>
          </p:nvPr>
        </p:nvSpPr>
        <p:spPr/>
        <p:txBody>
          <a:bodyPr/>
          <a:lstStyle/>
          <a:p>
            <a:fld id="{294A09A9-5501-47C1-A89A-A340965A2BE2}" type="slidenum">
              <a:rPr lang="en-US" smtClean="0"/>
              <a:pPr/>
              <a:t>33</a:t>
            </a:fld>
            <a:endParaRPr lang="en-US" dirty="0"/>
          </a:p>
        </p:txBody>
      </p:sp>
      <p:pic>
        <p:nvPicPr>
          <p:cNvPr id="5" name="Picture 4">
            <a:extLst>
              <a:ext uri="{FF2B5EF4-FFF2-40B4-BE49-F238E27FC236}">
                <a16:creationId xmlns:a16="http://schemas.microsoft.com/office/drawing/2014/main" xmlns="" id="{D7A902BB-F708-6EFA-45EA-26AC3FE75F4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D330319-7151-0E62-3C81-CD8033AD2F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221053"/>
            <a:ext cx="1193399" cy="1228357"/>
          </a:xfrm>
          <a:prstGeom prst="rect">
            <a:avLst/>
          </a:prstGeom>
          <a:noFill/>
        </p:spPr>
      </p:pic>
    </p:spTree>
    <p:extLst>
      <p:ext uri="{BB962C8B-B14F-4D97-AF65-F5344CB8AC3E}">
        <p14:creationId xmlns:p14="http://schemas.microsoft.com/office/powerpoint/2010/main" val="4132439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191A4-7839-4F63-B17C-7C366C59488C}"/>
              </a:ext>
            </a:extLst>
          </p:cNvPr>
          <p:cNvSpPr>
            <a:spLocks noGrp="1"/>
          </p:cNvSpPr>
          <p:nvPr>
            <p:ph type="title"/>
          </p:nvPr>
        </p:nvSpPr>
        <p:spPr>
          <a:xfrm>
            <a:off x="1167492" y="381000"/>
            <a:ext cx="9779183" cy="891209"/>
          </a:xfrm>
        </p:spPr>
        <p:txBody>
          <a:bodyPr/>
          <a:lstStyle/>
          <a:p>
            <a:pPr algn="ctr" rtl="1"/>
            <a:r>
              <a:rPr lang="fa-IR" dirty="0">
                <a:solidFill>
                  <a:schemeClr val="bg1"/>
                </a:solidFill>
                <a:cs typeface="B Titr" panose="00000700000000000000" pitchFamily="2" charset="-78"/>
              </a:rPr>
              <a:t>پزشکی در دوره های مختلف</a:t>
            </a:r>
            <a:endParaRPr lang="en-US" dirty="0">
              <a:solidFill>
                <a:schemeClr val="bg1"/>
              </a:solidFill>
              <a:cs typeface="B Titr" panose="00000700000000000000" pitchFamily="2" charset="-78"/>
            </a:endParaRPr>
          </a:p>
        </p:txBody>
      </p:sp>
      <p:sp>
        <p:nvSpPr>
          <p:cNvPr id="4" name="Content Placeholder 3">
            <a:extLst>
              <a:ext uri="{FF2B5EF4-FFF2-40B4-BE49-F238E27FC236}">
                <a16:creationId xmlns:a16="http://schemas.microsoft.com/office/drawing/2014/main" xmlns="" id="{9B9ED227-95A7-4B08-91FE-5E0EF0D41D20}"/>
              </a:ext>
            </a:extLst>
          </p:cNvPr>
          <p:cNvSpPr>
            <a:spLocks noGrp="1"/>
          </p:cNvSpPr>
          <p:nvPr>
            <p:ph idx="1"/>
          </p:nvPr>
        </p:nvSpPr>
        <p:spPr>
          <a:xfrm>
            <a:off x="8200081" y="2574479"/>
            <a:ext cx="3567540" cy="4051608"/>
          </a:xfrm>
        </p:spPr>
        <p:txBody>
          <a:bodyPr vert="horz" lIns="91440" tIns="45720" rIns="91440" bIns="45720" rtlCol="0" anchor="t">
            <a:noAutofit/>
          </a:bodyPr>
          <a:lstStyle/>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شرایط بسیار بد بهداشت عمومی و خدمات درمانی</a:t>
            </a:r>
          </a:p>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ساخت </a:t>
            </a:r>
            <a:r>
              <a:rPr lang="fa-IR" dirty="0" err="1">
                <a:solidFill>
                  <a:schemeClr val="bg1"/>
                </a:solidFill>
                <a:latin typeface="Calibri" panose="020F0502020204030204" pitchFamily="34" charset="0"/>
                <a:ea typeface="Calibri" panose="020F0502020204030204" pitchFamily="34" charset="0"/>
                <a:cs typeface="B Nazanin" panose="00000400000000000000" pitchFamily="2" charset="-78"/>
              </a:rPr>
              <a:t>بیمارستان‌های</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 مرسلین در شیراز و کرمان توسط دولت های غربی</a:t>
            </a:r>
          </a:p>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استخدام پزشکان اروپایی چون دکتر </a:t>
            </a:r>
            <a:r>
              <a:rPr lang="fa-IR" dirty="0" err="1">
                <a:solidFill>
                  <a:schemeClr val="bg1"/>
                </a:solidFill>
                <a:latin typeface="Calibri" panose="020F0502020204030204" pitchFamily="34" charset="0"/>
                <a:ea typeface="Calibri" panose="020F0502020204030204" pitchFamily="34" charset="0"/>
                <a:cs typeface="B Nazanin" panose="00000400000000000000" pitchFamily="2" charset="-78"/>
              </a:rPr>
              <a:t>شلیمر</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 دکتر </a:t>
            </a:r>
            <a:r>
              <a:rPr lang="fa-IR" dirty="0" err="1">
                <a:solidFill>
                  <a:schemeClr val="bg1"/>
                </a:solidFill>
                <a:latin typeface="Calibri" panose="020F0502020204030204" pitchFamily="34" charset="0"/>
                <a:ea typeface="Calibri" panose="020F0502020204030204" pitchFamily="34" charset="0"/>
                <a:cs typeface="B Nazanin" panose="00000400000000000000" pitchFamily="2" charset="-78"/>
              </a:rPr>
              <a:t>طولوزان</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 دکتر </a:t>
            </a:r>
            <a:r>
              <a:rPr lang="fa-IR" dirty="0" err="1">
                <a:solidFill>
                  <a:schemeClr val="bg1"/>
                </a:solidFill>
                <a:latin typeface="Calibri" panose="020F0502020204030204" pitchFamily="34" charset="0"/>
                <a:ea typeface="Calibri" panose="020F0502020204030204" pitchFamily="34" charset="0"/>
                <a:cs typeface="B Nazanin" panose="00000400000000000000" pitchFamily="2" charset="-78"/>
              </a:rPr>
              <a:t>اشنایدر</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 و دکتر </a:t>
            </a:r>
            <a:r>
              <a:rPr lang="fa-IR" dirty="0" err="1">
                <a:solidFill>
                  <a:schemeClr val="bg1"/>
                </a:solidFill>
                <a:latin typeface="Calibri" panose="020F0502020204030204" pitchFamily="34" charset="0"/>
                <a:ea typeface="Calibri" panose="020F0502020204030204" pitchFamily="34" charset="0"/>
                <a:cs typeface="B Nazanin" panose="00000400000000000000" pitchFamily="2" charset="-78"/>
              </a:rPr>
              <a:t>پولاک</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 در جهت </a:t>
            </a:r>
            <a:r>
              <a:rPr lang="fa-IR" dirty="0" err="1">
                <a:solidFill>
                  <a:schemeClr val="bg1"/>
                </a:solidFill>
                <a:latin typeface="Calibri" panose="020F0502020204030204" pitchFamily="34" charset="0"/>
                <a:ea typeface="Calibri" panose="020F0502020204030204" pitchFamily="34" charset="0"/>
                <a:cs typeface="B Nazanin" panose="00000400000000000000" pitchFamily="2" charset="-78"/>
              </a:rPr>
              <a:t>شکل‌گیری</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 پزشکی نوین در ایران </a:t>
            </a:r>
          </a:p>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اعزام دانشجویان ایرانی عمدتا به فرانسه برای آموختن دانش نوین و بازگشت به کشور </a:t>
            </a:r>
          </a:p>
          <a:p>
            <a:pPr algn="just" rtl="1"/>
            <a:r>
              <a:rPr lang="fa-IR" dirty="0">
                <a:solidFill>
                  <a:schemeClr val="bg1"/>
                </a:solidFill>
                <a:latin typeface="Calibri" panose="020F0502020204030204" pitchFamily="34" charset="0"/>
                <a:cs typeface="B Nazanin" panose="00000400000000000000" pitchFamily="2" charset="-78"/>
              </a:rPr>
              <a:t>تلفیق دو دانش طب سنتی و نوین و تدریس آن در </a:t>
            </a:r>
            <a:r>
              <a:rPr lang="fa-IR" dirty="0" err="1">
                <a:solidFill>
                  <a:schemeClr val="bg1"/>
                </a:solidFill>
                <a:latin typeface="Calibri" panose="020F0502020204030204" pitchFamily="34" charset="0"/>
                <a:cs typeface="B Nazanin" panose="00000400000000000000" pitchFamily="2" charset="-78"/>
              </a:rPr>
              <a:t>دارالفنون</a:t>
            </a:r>
            <a:endParaRPr lang="en-US" dirty="0">
              <a:solidFill>
                <a:schemeClr val="bg1"/>
              </a:solidFill>
            </a:endParaRPr>
          </a:p>
        </p:txBody>
      </p:sp>
      <p:sp>
        <p:nvSpPr>
          <p:cNvPr id="5" name="Content Placeholder 4">
            <a:extLst>
              <a:ext uri="{FF2B5EF4-FFF2-40B4-BE49-F238E27FC236}">
                <a16:creationId xmlns:a16="http://schemas.microsoft.com/office/drawing/2014/main" xmlns="" id="{9C2ECAAA-1E9C-4845-8EA9-E11A76F08150}"/>
              </a:ext>
            </a:extLst>
          </p:cNvPr>
          <p:cNvSpPr>
            <a:spLocks noGrp="1"/>
          </p:cNvSpPr>
          <p:nvPr>
            <p:ph idx="10"/>
          </p:nvPr>
        </p:nvSpPr>
        <p:spPr>
          <a:xfrm>
            <a:off x="4683787" y="2526318"/>
            <a:ext cx="3280770" cy="4099769"/>
          </a:xfrm>
        </p:spPr>
        <p:txBody>
          <a:bodyPr vert="horz" lIns="91440" tIns="45720" rIns="91440" bIns="45720" rtlCol="0" anchor="t">
            <a:noAutofit/>
          </a:bodyPr>
          <a:lstStyle/>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رشد مجدد دانش پزشکی و به‌ویژه داروسازی در کشور </a:t>
            </a:r>
          </a:p>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نگارش کتاب </a:t>
            </a:r>
            <a:r>
              <a:rPr lang="fa-IR" dirty="0">
                <a:latin typeface="Calibri" panose="020F0502020204030204" pitchFamily="34" charset="0"/>
                <a:ea typeface="Calibri" panose="020F0502020204030204" pitchFamily="34" charset="0"/>
                <a:cs typeface="B Nazanin" panose="00000400000000000000" pitchFamily="2" charset="-78"/>
              </a:rPr>
              <a:t>«ذخیره کامله» </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به عنوان نخستین کتاب مستقل جراحی در تاریخ به قلم حکیم محمد  وتقدیم آن به شاه طهماسب</a:t>
            </a:r>
          </a:p>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نگارش </a:t>
            </a:r>
            <a:r>
              <a:rPr lang="fa-IR" dirty="0">
                <a:latin typeface="Calibri" panose="020F0502020204030204" pitchFamily="34" charset="0"/>
                <a:ea typeface="Calibri" panose="020F0502020204030204" pitchFamily="34" charset="0"/>
                <a:cs typeface="B Nazanin" panose="00000400000000000000" pitchFamily="2" charset="-78"/>
              </a:rPr>
              <a:t>(رساله افیونیه)، </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به عنوان نخستین کتاب جامع و کامل در خصوص تریاک و اعتیاد توسط حکیم عمادالدین شیرازی</a:t>
            </a:r>
          </a:p>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مهاجرت پزشکان هند و عثمانی و گسترش دانش طب ایرانی در هند (با نام معاصر طب یونانی</a:t>
            </a:r>
            <a:r>
              <a:rPr lang="fa-IR" sz="18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chemeClr val="bg1"/>
              </a:solidFill>
            </a:endParaRPr>
          </a:p>
        </p:txBody>
      </p:sp>
      <p:sp>
        <p:nvSpPr>
          <p:cNvPr id="9" name="Content Placeholder 8">
            <a:extLst>
              <a:ext uri="{FF2B5EF4-FFF2-40B4-BE49-F238E27FC236}">
                <a16:creationId xmlns:a16="http://schemas.microsoft.com/office/drawing/2014/main" xmlns="" id="{472FA7B1-CD7F-3646-B44C-91A107A0CBEE}"/>
              </a:ext>
            </a:extLst>
          </p:cNvPr>
          <p:cNvSpPr>
            <a:spLocks noGrp="1"/>
          </p:cNvSpPr>
          <p:nvPr>
            <p:ph idx="11"/>
          </p:nvPr>
        </p:nvSpPr>
        <p:spPr>
          <a:xfrm>
            <a:off x="8200081" y="2003804"/>
            <a:ext cx="3173278" cy="522514"/>
          </a:xfrm>
        </p:spPr>
        <p:txBody>
          <a:bodyPr/>
          <a:lstStyle/>
          <a:p>
            <a:pPr algn="ctr" rtl="1"/>
            <a:r>
              <a:rPr lang="fa-IR" dirty="0">
                <a:cs typeface="B Nazanin" panose="00000400000000000000" pitchFamily="2" charset="-78"/>
              </a:rPr>
              <a:t>دوران قاجار</a:t>
            </a:r>
            <a:endParaRPr lang="en-US" dirty="0">
              <a:cs typeface="B Nazanin" panose="00000400000000000000" pitchFamily="2" charset="-78"/>
            </a:endParaRPr>
          </a:p>
        </p:txBody>
      </p:sp>
      <p:sp>
        <p:nvSpPr>
          <p:cNvPr id="10" name="Content Placeholder 9">
            <a:extLst>
              <a:ext uri="{FF2B5EF4-FFF2-40B4-BE49-F238E27FC236}">
                <a16:creationId xmlns:a16="http://schemas.microsoft.com/office/drawing/2014/main" xmlns="" id="{585697B7-EBBB-0E4B-AA02-0D3F94821C6E}"/>
              </a:ext>
            </a:extLst>
          </p:cNvPr>
          <p:cNvSpPr>
            <a:spLocks noGrp="1"/>
          </p:cNvSpPr>
          <p:nvPr>
            <p:ph idx="12"/>
          </p:nvPr>
        </p:nvSpPr>
        <p:spPr/>
        <p:txBody>
          <a:bodyPr/>
          <a:lstStyle/>
          <a:p>
            <a:pPr algn="ctr" rtl="1"/>
            <a:r>
              <a:rPr lang="fa-IR" dirty="0">
                <a:cs typeface="B Nazanin" panose="00000400000000000000" pitchFamily="2" charset="-78"/>
              </a:rPr>
              <a:t>دوران صفویه</a:t>
            </a:r>
            <a:endParaRPr lang="en-US" dirty="0">
              <a:cs typeface="B Nazanin" panose="00000400000000000000" pitchFamily="2" charset="-78"/>
            </a:endParaRPr>
          </a:p>
        </p:txBody>
      </p:sp>
      <p:sp>
        <p:nvSpPr>
          <p:cNvPr id="11" name="Content Placeholder 10">
            <a:extLst>
              <a:ext uri="{FF2B5EF4-FFF2-40B4-BE49-F238E27FC236}">
                <a16:creationId xmlns:a16="http://schemas.microsoft.com/office/drawing/2014/main" xmlns="" id="{48A12450-9474-8A49-BAEB-20C6F51540D5}"/>
              </a:ext>
            </a:extLst>
          </p:cNvPr>
          <p:cNvSpPr>
            <a:spLocks noGrp="1"/>
          </p:cNvSpPr>
          <p:nvPr>
            <p:ph idx="13"/>
          </p:nvPr>
        </p:nvSpPr>
        <p:spPr>
          <a:xfrm>
            <a:off x="977647" y="2574479"/>
            <a:ext cx="3173279" cy="2828613"/>
          </a:xfrm>
        </p:spPr>
        <p:txBody>
          <a:bodyPr/>
          <a:lstStyle/>
          <a:p>
            <a:pPr algn="just" rtl="1"/>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هلاکو پس از تثبیت فرمانروایی بر ایران با وزارت خواجه نصیر‌الدین طوسی، دانشگاه و </a:t>
            </a:r>
            <a:r>
              <a:rPr lang="fa-IR" dirty="0">
                <a:solidFill>
                  <a:srgbClr val="FF0000"/>
                </a:solidFill>
                <a:latin typeface="Calibri" panose="020F0502020204030204" pitchFamily="34" charset="0"/>
                <a:ea typeface="Calibri" panose="020F0502020204030204" pitchFamily="34" charset="0"/>
                <a:cs typeface="B Nazanin" panose="00000400000000000000" pitchFamily="2" charset="-78"/>
              </a:rPr>
              <a:t>مرکز علمی </a:t>
            </a:r>
            <a:r>
              <a:rPr lang="fa-IR" dirty="0" err="1">
                <a:solidFill>
                  <a:srgbClr val="FF0000"/>
                </a:solidFill>
                <a:latin typeface="Calibri" panose="020F0502020204030204" pitchFamily="34" charset="0"/>
                <a:ea typeface="Calibri" panose="020F0502020204030204" pitchFamily="34" charset="0"/>
                <a:cs typeface="B Nazanin" panose="00000400000000000000" pitchFamily="2" charset="-78"/>
              </a:rPr>
              <a:t>رِبع</a:t>
            </a:r>
            <a:r>
              <a:rPr lang="fa-IR" dirty="0">
                <a:solidFill>
                  <a:srgbClr val="FF0000"/>
                </a:solidFill>
                <a:latin typeface="Calibri" panose="020F0502020204030204" pitchFamily="34" charset="0"/>
                <a:ea typeface="Calibri" panose="020F0502020204030204" pitchFamily="34" charset="0"/>
                <a:cs typeface="B Nazanin" panose="00000400000000000000" pitchFamily="2" charset="-78"/>
              </a:rPr>
              <a:t> رشیدی </a:t>
            </a:r>
            <a:r>
              <a:rPr lang="fa-IR" dirty="0">
                <a:solidFill>
                  <a:schemeClr val="bg1"/>
                </a:solidFill>
                <a:latin typeface="Calibri" panose="020F0502020204030204" pitchFamily="34" charset="0"/>
                <a:ea typeface="Calibri" panose="020F0502020204030204" pitchFamily="34" charset="0"/>
                <a:cs typeface="B Nazanin" panose="00000400000000000000" pitchFamily="2" charset="-78"/>
              </a:rPr>
              <a:t>را با کمک رشیدالدین فضل‌الله همدانی در حوالی تبریز ایجاد کرد</a:t>
            </a:r>
            <a:endParaRPr lang="en-US" dirty="0">
              <a:solidFill>
                <a:schemeClr val="bg1"/>
              </a:solidFill>
            </a:endParaRPr>
          </a:p>
        </p:txBody>
      </p:sp>
      <p:sp>
        <p:nvSpPr>
          <p:cNvPr id="13" name="Content Placeholder 12">
            <a:extLst>
              <a:ext uri="{FF2B5EF4-FFF2-40B4-BE49-F238E27FC236}">
                <a16:creationId xmlns:a16="http://schemas.microsoft.com/office/drawing/2014/main" xmlns="" id="{EB1FFBC5-1733-5E4A-BF11-2C157D9917CC}"/>
              </a:ext>
            </a:extLst>
          </p:cNvPr>
          <p:cNvSpPr>
            <a:spLocks noGrp="1"/>
          </p:cNvSpPr>
          <p:nvPr>
            <p:ph idx="14"/>
          </p:nvPr>
        </p:nvSpPr>
        <p:spPr>
          <a:xfrm>
            <a:off x="977647" y="2003804"/>
            <a:ext cx="3173278" cy="522514"/>
          </a:xfrm>
        </p:spPr>
        <p:txBody>
          <a:bodyPr/>
          <a:lstStyle/>
          <a:p>
            <a:pPr algn="ctr" rtl="1"/>
            <a:r>
              <a:rPr lang="fa-IR" dirty="0">
                <a:cs typeface="B Nazanin" panose="00000400000000000000" pitchFamily="2" charset="-78"/>
              </a:rPr>
              <a:t>دوران مغول ها </a:t>
            </a:r>
            <a:endParaRPr lang="en-US" dirty="0">
              <a:cs typeface="B Nazanin" panose="00000400000000000000" pitchFamily="2" charset="-78"/>
            </a:endParaRPr>
          </a:p>
        </p:txBody>
      </p:sp>
      <p:sp>
        <p:nvSpPr>
          <p:cNvPr id="6" name="Slide Number Placeholder 5">
            <a:extLst>
              <a:ext uri="{FF2B5EF4-FFF2-40B4-BE49-F238E27FC236}">
                <a16:creationId xmlns:a16="http://schemas.microsoft.com/office/drawing/2014/main" xmlns="" id="{0AF40A87-7128-FBC5-25CE-F32C061F3EE3}"/>
              </a:ext>
            </a:extLst>
          </p:cNvPr>
          <p:cNvSpPr>
            <a:spLocks noGrp="1"/>
          </p:cNvSpPr>
          <p:nvPr>
            <p:ph type="sldNum" sz="quarter" idx="4"/>
          </p:nvPr>
        </p:nvSpPr>
        <p:spPr/>
        <p:txBody>
          <a:bodyPr/>
          <a:lstStyle/>
          <a:p>
            <a:fld id="{294A09A9-5501-47C1-A89A-A340965A2BE2}" type="slidenum">
              <a:rPr lang="en-US" smtClean="0"/>
              <a:pPr/>
              <a:t>34</a:t>
            </a:fld>
            <a:endParaRPr lang="en-US" dirty="0"/>
          </a:p>
        </p:txBody>
      </p:sp>
      <p:sp>
        <p:nvSpPr>
          <p:cNvPr id="12" name="Arrow: Right 11">
            <a:extLst>
              <a:ext uri="{FF2B5EF4-FFF2-40B4-BE49-F238E27FC236}">
                <a16:creationId xmlns:a16="http://schemas.microsoft.com/office/drawing/2014/main" xmlns="" id="{033045A8-14E8-616D-816A-47B905C257BC}"/>
              </a:ext>
            </a:extLst>
          </p:cNvPr>
          <p:cNvSpPr/>
          <p:nvPr/>
        </p:nvSpPr>
        <p:spPr>
          <a:xfrm>
            <a:off x="4076822" y="195564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xmlns="" id="{3A810D4B-A07E-8381-8DC2-E4F418D799F7}"/>
              </a:ext>
            </a:extLst>
          </p:cNvPr>
          <p:cNvSpPr/>
          <p:nvPr/>
        </p:nvSpPr>
        <p:spPr>
          <a:xfrm>
            <a:off x="7539370" y="19879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B2171EF8-2A4B-5C4A-3428-42DF8BDBADC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3312" y="5537296"/>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47C5EAC8-DA10-BEE4-13CF-DB407892AE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72150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E123B-664C-6A05-CA16-127929240887}"/>
              </a:ext>
            </a:extLst>
          </p:cNvPr>
          <p:cNvSpPr>
            <a:spLocks noGrp="1"/>
          </p:cNvSpPr>
          <p:nvPr>
            <p:ph type="title"/>
          </p:nvPr>
        </p:nvSpPr>
        <p:spPr>
          <a:xfrm>
            <a:off x="723926" y="2591134"/>
            <a:ext cx="8401624" cy="4850296"/>
          </a:xfrm>
        </p:spPr>
        <p:txBody>
          <a:bodyPr/>
          <a:lstStyle/>
          <a:p>
            <a:pPr algn="ctr" rtl="1"/>
            <a:r>
              <a:rPr lang="ar-SA" sz="6000" dirty="0">
                <a:solidFill>
                  <a:schemeClr val="tx1"/>
                </a:solidFill>
                <a:cs typeface="B Titr" panose="00000700000000000000" pitchFamily="2" charset="-78"/>
              </a:rPr>
              <a:t>اخلاق پزشکی در طب ایرانی: اخلاق حکیمانه و رفتار طبیبانه</a:t>
            </a:r>
            <a:r>
              <a:rPr lang="fa-IR" sz="6000" dirty="0">
                <a:solidFill>
                  <a:schemeClr val="tx1"/>
                </a:solidFill>
                <a:cs typeface="2  Nazanin" panose="00000400000000000000" pitchFamily="2" charset="-78"/>
              </a:rPr>
              <a:t/>
            </a:r>
            <a:br>
              <a:rPr lang="fa-IR" sz="6000" dirty="0">
                <a:solidFill>
                  <a:schemeClr val="tx1"/>
                </a:solidFill>
                <a:cs typeface="2  Nazanin" panose="00000400000000000000" pitchFamily="2" charset="-78"/>
              </a:rPr>
            </a:br>
            <a:r>
              <a:rPr lang="fa-IR" sz="6000" dirty="0">
                <a:solidFill>
                  <a:schemeClr val="tx1"/>
                </a:solidFill>
                <a:cs typeface="2  Nazanin" panose="00000400000000000000" pitchFamily="2" charset="-78"/>
              </a:rPr>
              <a:t/>
            </a:r>
            <a:br>
              <a:rPr lang="fa-IR" sz="6000" dirty="0">
                <a:solidFill>
                  <a:schemeClr val="tx1"/>
                </a:solidFill>
                <a:cs typeface="2  Nazanin" panose="00000400000000000000" pitchFamily="2" charset="-78"/>
              </a:rPr>
            </a:br>
            <a:r>
              <a:rPr lang="fa-IR" sz="6000" dirty="0">
                <a:solidFill>
                  <a:schemeClr val="tx1"/>
                </a:solidFill>
                <a:cs typeface="2  Nazanin" panose="00000400000000000000" pitchFamily="2" charset="-78"/>
              </a:rPr>
              <a:t/>
            </a:r>
            <a:br>
              <a:rPr lang="fa-IR" sz="6000" dirty="0">
                <a:solidFill>
                  <a:schemeClr val="tx1"/>
                </a:solidFill>
                <a:cs typeface="2  Nazanin" panose="00000400000000000000" pitchFamily="2" charset="-78"/>
              </a:rPr>
            </a:br>
            <a:r>
              <a:rPr kumimoji="0" lang="fa-IR" sz="3600" b="1" i="0" u="none" strike="noStrike" kern="1200" cap="all" spc="0" normalizeH="0" baseline="0" noProof="0" dirty="0">
                <a:ln>
                  <a:noFill/>
                </a:ln>
                <a:solidFill>
                  <a:srgbClr val="FF0000"/>
                </a:solidFill>
                <a:effectLst/>
                <a:uLnTx/>
                <a:uFillTx/>
                <a:latin typeface="Corbel" panose="020B0503020204020204"/>
                <a:cs typeface="B Nazanin" panose="00000400000000000000" pitchFamily="2" charset="-78"/>
              </a:rPr>
              <a:t>جهت مطالعه اختیاری در درس نامه به فصل 5 مراجعه کنید. مطالعه این فصل دارای نمره اضافی در آزمون است.</a:t>
            </a:r>
            <a:r>
              <a:rPr kumimoji="0" lang="fa-IR" sz="3600" b="1" i="0" u="none" strike="noStrike" kern="1200" cap="all" spc="0" normalizeH="0" baseline="0" noProof="0" dirty="0">
                <a:ln>
                  <a:noFill/>
                </a:ln>
                <a:solidFill>
                  <a:srgbClr val="FF0000"/>
                </a:solidFill>
                <a:effectLst/>
                <a:uLnTx/>
                <a:uFillTx/>
                <a:latin typeface="Corbel" panose="020B0503020204020204"/>
                <a:ea typeface="+mj-ea"/>
                <a:cs typeface="2  Nazanin" panose="00000400000000000000" pitchFamily="2" charset="-78"/>
              </a:rPr>
              <a:t/>
            </a:r>
            <a:br>
              <a:rPr kumimoji="0" lang="fa-IR" sz="3600" b="1" i="0" u="none" strike="noStrike" kern="1200" cap="all" spc="0" normalizeH="0" baseline="0" noProof="0" dirty="0">
                <a:ln>
                  <a:noFill/>
                </a:ln>
                <a:solidFill>
                  <a:srgbClr val="FF0000"/>
                </a:solidFill>
                <a:effectLst/>
                <a:uLnTx/>
                <a:uFillTx/>
                <a:latin typeface="Corbel" panose="020B0503020204020204"/>
                <a:ea typeface="+mj-ea"/>
                <a:cs typeface="2  Nazanin" panose="00000400000000000000" pitchFamily="2" charset="-78"/>
              </a:rPr>
            </a:br>
            <a:r>
              <a:rPr lang="fa-IR" sz="6000" dirty="0">
                <a:solidFill>
                  <a:schemeClr val="tx1"/>
                </a:solidFill>
                <a:cs typeface="2  Nazanin" panose="00000400000000000000" pitchFamily="2" charset="-78"/>
              </a:rPr>
              <a:t/>
            </a:r>
            <a:br>
              <a:rPr lang="fa-IR" sz="6000" dirty="0">
                <a:solidFill>
                  <a:schemeClr val="tx1"/>
                </a:solidFill>
                <a:cs typeface="2  Nazanin" panose="00000400000000000000" pitchFamily="2" charset="-78"/>
              </a:rPr>
            </a:br>
            <a:endParaRPr lang="en-US" sz="6000" dirty="0">
              <a:solidFill>
                <a:schemeClr val="tx1"/>
              </a:solidFill>
              <a:cs typeface="2  Nazanin" panose="00000400000000000000" pitchFamily="2" charset="-78"/>
            </a:endParaRPr>
          </a:p>
        </p:txBody>
      </p:sp>
      <p:pic>
        <p:nvPicPr>
          <p:cNvPr id="3" name="Picture 2">
            <a:extLst>
              <a:ext uri="{FF2B5EF4-FFF2-40B4-BE49-F238E27FC236}">
                <a16:creationId xmlns:a16="http://schemas.microsoft.com/office/drawing/2014/main" xmlns="" id="{BB32E225-4028-079D-A90F-EDF18AB13EE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89176" y="5016282"/>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ABC2C88C-C105-53EC-B7F4-1ADF1D2884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80999"/>
            <a:ext cx="1193399" cy="1228357"/>
          </a:xfrm>
          <a:prstGeom prst="rect">
            <a:avLst/>
          </a:prstGeom>
          <a:noFill/>
        </p:spPr>
      </p:pic>
      <p:sp>
        <p:nvSpPr>
          <p:cNvPr id="5" name="Slide Number Placeholder 4">
            <a:extLst>
              <a:ext uri="{FF2B5EF4-FFF2-40B4-BE49-F238E27FC236}">
                <a16:creationId xmlns:a16="http://schemas.microsoft.com/office/drawing/2014/main" xmlns="" id="{EBEF67F0-9C98-92E0-7046-C2A96A9811B0}"/>
              </a:ext>
            </a:extLst>
          </p:cNvPr>
          <p:cNvSpPr>
            <a:spLocks noGrp="1"/>
          </p:cNvSpPr>
          <p:nvPr>
            <p:ph type="sldNum" sz="quarter" idx="12"/>
          </p:nvPr>
        </p:nvSpPr>
        <p:spPr/>
        <p:txBody>
          <a:bodyPr/>
          <a:lstStyle/>
          <a:p>
            <a:fld id="{294A09A9-5501-47C1-A89A-A340965A2BE2}" type="slidenum">
              <a:rPr lang="en-US" smtClean="0"/>
              <a:pPr/>
              <a:t>35</a:t>
            </a:fld>
            <a:endParaRPr lang="en-US" dirty="0"/>
          </a:p>
        </p:txBody>
      </p:sp>
    </p:spTree>
    <p:extLst>
      <p:ext uri="{BB962C8B-B14F-4D97-AF65-F5344CB8AC3E}">
        <p14:creationId xmlns:p14="http://schemas.microsoft.com/office/powerpoint/2010/main" val="1756721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8A0B18-20A2-CAA4-1E35-C99CF8A70180}"/>
              </a:ext>
            </a:extLst>
          </p:cNvPr>
          <p:cNvSpPr>
            <a:spLocks noGrp="1"/>
          </p:cNvSpPr>
          <p:nvPr>
            <p:ph type="title"/>
          </p:nvPr>
        </p:nvSpPr>
        <p:spPr/>
        <p:txBody>
          <a:bodyPr/>
          <a:lstStyle/>
          <a:p>
            <a:r>
              <a:rPr lang="fa-IR" dirty="0">
                <a:solidFill>
                  <a:srgbClr val="0070C0"/>
                </a:solidFill>
                <a:cs typeface="B Titr" panose="00000700000000000000" pitchFamily="2" charset="-78"/>
              </a:rPr>
              <a:t>فصل ششم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B3BC9E48-C27B-6CE5-1665-EF3E531C8AE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ABFA366D-3710-F8D2-05F4-F0D345C661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2451288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17ABC-C26A-043B-9DAE-1622A8B7CB5C}"/>
              </a:ext>
            </a:extLst>
          </p:cNvPr>
          <p:cNvSpPr>
            <a:spLocks noGrp="1"/>
          </p:cNvSpPr>
          <p:nvPr>
            <p:ph type="title"/>
          </p:nvPr>
        </p:nvSpPr>
        <p:spPr>
          <a:xfrm>
            <a:off x="750430" y="381000"/>
            <a:ext cx="8401624" cy="3554896"/>
          </a:xfrm>
        </p:spPr>
        <p:txBody>
          <a:bodyPr/>
          <a:lstStyle/>
          <a:p>
            <a:pPr algn="ctr" rtl="1"/>
            <a:r>
              <a:rPr lang="fa-IR" sz="6000" dirty="0">
                <a:solidFill>
                  <a:schemeClr val="tx1"/>
                </a:solidFill>
                <a:cs typeface="B Titr" panose="00000700000000000000" pitchFamily="2" charset="-78"/>
              </a:rPr>
              <a:t>مبانی طب ایرانی</a:t>
            </a:r>
            <a:br>
              <a:rPr lang="fa-IR" sz="6000" dirty="0">
                <a:solidFill>
                  <a:schemeClr val="tx1"/>
                </a:solidFill>
                <a:cs typeface="B Titr" panose="00000700000000000000" pitchFamily="2" charset="-78"/>
              </a:rPr>
            </a:br>
            <a:r>
              <a:rPr lang="fa-IR" sz="6000" dirty="0">
                <a:solidFill>
                  <a:schemeClr val="tx1"/>
                </a:solidFill>
                <a:cs typeface="B Titr" panose="00000700000000000000" pitchFamily="2" charset="-78"/>
              </a:rPr>
              <a:t>امور طبیعیه</a:t>
            </a:r>
            <a:endParaRPr lang="en-US" sz="6000" dirty="0">
              <a:solidFill>
                <a:schemeClr val="tx1"/>
              </a:solidFill>
              <a:cs typeface="B Titr" panose="00000700000000000000" pitchFamily="2" charset="-78"/>
            </a:endParaRPr>
          </a:p>
        </p:txBody>
      </p:sp>
      <p:pic>
        <p:nvPicPr>
          <p:cNvPr id="3" name="Picture 2">
            <a:extLst>
              <a:ext uri="{FF2B5EF4-FFF2-40B4-BE49-F238E27FC236}">
                <a16:creationId xmlns:a16="http://schemas.microsoft.com/office/drawing/2014/main" xmlns="" id="{63D70236-135E-F7F3-2E4D-8B173BDF79F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89175" y="5016283"/>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018D06D1-E8DE-296E-304D-F315BE225B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81000"/>
            <a:ext cx="1193399" cy="1228357"/>
          </a:xfrm>
          <a:prstGeom prst="rect">
            <a:avLst/>
          </a:prstGeom>
          <a:noFill/>
        </p:spPr>
      </p:pic>
      <p:sp>
        <p:nvSpPr>
          <p:cNvPr id="5" name="Slide Number Placeholder 4">
            <a:extLst>
              <a:ext uri="{FF2B5EF4-FFF2-40B4-BE49-F238E27FC236}">
                <a16:creationId xmlns:a16="http://schemas.microsoft.com/office/drawing/2014/main" xmlns="" id="{0E7CAC01-BB5C-C0A1-12EE-8DFDBA3B0921}"/>
              </a:ext>
            </a:extLst>
          </p:cNvPr>
          <p:cNvSpPr>
            <a:spLocks noGrp="1"/>
          </p:cNvSpPr>
          <p:nvPr>
            <p:ph type="sldNum" sz="quarter" idx="12"/>
          </p:nvPr>
        </p:nvSpPr>
        <p:spPr/>
        <p:txBody>
          <a:bodyPr/>
          <a:lstStyle/>
          <a:p>
            <a:fld id="{294A09A9-5501-47C1-A89A-A340965A2BE2}" type="slidenum">
              <a:rPr lang="en-US" smtClean="0"/>
              <a:pPr/>
              <a:t>37</a:t>
            </a:fld>
            <a:endParaRPr lang="en-US" dirty="0"/>
          </a:p>
        </p:txBody>
      </p:sp>
    </p:spTree>
    <p:extLst>
      <p:ext uri="{BB962C8B-B14F-4D97-AF65-F5344CB8AC3E}">
        <p14:creationId xmlns:p14="http://schemas.microsoft.com/office/powerpoint/2010/main" val="400372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5EED4-22EC-50D1-F26E-4620FD8BFECA}"/>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10C98C56-B055-0CCE-97E9-5EA394B3B517}"/>
              </a:ext>
            </a:extLst>
          </p:cNvPr>
          <p:cNvSpPr>
            <a:spLocks noGrp="1"/>
          </p:cNvSpPr>
          <p:nvPr>
            <p:ph idx="1"/>
          </p:nvPr>
        </p:nvSpPr>
        <p:spPr>
          <a:xfrm>
            <a:off x="5315272" y="2647212"/>
            <a:ext cx="5841789" cy="4544616"/>
          </a:xfrm>
        </p:spPr>
        <p:txBody>
          <a:bodyPr>
            <a:noAutofit/>
          </a:bodyPr>
          <a:lstStyle/>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مفهوم ارکان در طب ایرانی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ویژگی هر یک از ارکان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تفاوت جسم عنصری و جسم مرکب از دیدگاه طب ایرانی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فایده وجود هر یک از عناصر را در اجسام مرکب توضیح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تعریف مزاج از دیدگاه طب ایرانی را شرح دهیم.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مفهوم اعتدال در طب را توضیح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انواع مزاج را نام ببریم.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مفهوم اخلاط از دیدگاه طب ایرانی را تعریف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Bef>
                <a:spcPts val="0"/>
              </a:spcBef>
              <a:spcAft>
                <a:spcPts val="800"/>
              </a:spcAft>
            </a:pPr>
            <a:r>
              <a:rPr lang="fa-IR" sz="2000" dirty="0">
                <a:effectLst/>
                <a:latin typeface="Calibri" panose="020F0502020204030204" pitchFamily="34" charset="0"/>
                <a:ea typeface="Calibri" panose="020F0502020204030204" pitchFamily="34" charset="0"/>
                <a:cs typeface="B Nazanin" panose="00000400000000000000" pitchFamily="2" charset="-78"/>
              </a:rPr>
              <a:t>انواع اخلاط به همراه کیفیت منسوب به آنها را نام ببریم.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B3666363-829D-3CCB-F49F-B5D5B6F6F7A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99810DF7-3A98-F885-117F-0BDF4D99A8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
        <p:nvSpPr>
          <p:cNvPr id="8" name="TextBox 7">
            <a:extLst>
              <a:ext uri="{FF2B5EF4-FFF2-40B4-BE49-F238E27FC236}">
                <a16:creationId xmlns:a16="http://schemas.microsoft.com/office/drawing/2014/main" xmlns="" id="{F021A184-944C-4E1D-2179-015622A6FF6E}"/>
              </a:ext>
            </a:extLst>
          </p:cNvPr>
          <p:cNvSpPr txBox="1"/>
          <p:nvPr/>
        </p:nvSpPr>
        <p:spPr>
          <a:xfrm>
            <a:off x="0" y="2683746"/>
            <a:ext cx="5155097" cy="3876959"/>
          </a:xfrm>
          <a:prstGeom prst="rect">
            <a:avLst/>
          </a:prstGeom>
          <a:noFill/>
        </p:spPr>
        <p:txBody>
          <a:bodyPr wrap="square" rtlCol="0">
            <a:spAutoFit/>
          </a:bodyPr>
          <a:lstStyle/>
          <a:p>
            <a:pPr marL="342900" marR="0" lvl="0" indent="-342900" algn="just" rtl="1">
              <a:lnSpc>
                <a:spcPct val="107000"/>
              </a:lnSpc>
              <a:spcBef>
                <a:spcPts val="0"/>
              </a:spcBef>
              <a:spcAft>
                <a:spcPts val="800"/>
              </a:spcAft>
              <a:buFont typeface="Arial" panose="020B0604020202020204" pitchFamily="34" charset="0"/>
              <a:buChar char="•"/>
            </a:pPr>
            <a:r>
              <a:rPr lang="fa-IR" sz="2000" dirty="0">
                <a:effectLst/>
                <a:latin typeface="Calibri" panose="020F0502020204030204" pitchFamily="34" charset="0"/>
                <a:ea typeface="Calibri" panose="020F0502020204030204" pitchFamily="34" charset="0"/>
                <a:cs typeface="B Nazanin" panose="00000400000000000000" pitchFamily="2" charset="-78"/>
              </a:rPr>
              <a:t>مفهوم کیفیت در هر کدام از اخلاط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fa-IR" sz="2000" dirty="0">
                <a:effectLst/>
                <a:latin typeface="Calibri" panose="020F0502020204030204" pitchFamily="34" charset="0"/>
                <a:ea typeface="Calibri" panose="020F0502020204030204" pitchFamily="34" charset="0"/>
                <a:cs typeface="B Nazanin" panose="00000400000000000000" pitchFamily="2" charset="-78"/>
              </a:rPr>
              <a:t>اسباب چهارگانه </a:t>
            </a:r>
            <a:r>
              <a:rPr lang="fa-IR" sz="2000" dirty="0" err="1">
                <a:effectLst/>
                <a:latin typeface="Calibri" panose="020F0502020204030204" pitchFamily="34" charset="0"/>
                <a:ea typeface="Calibri" panose="020F0502020204030204" pitchFamily="34" charset="0"/>
                <a:cs typeface="B Nazanin" panose="00000400000000000000" pitchFamily="2" charset="-78"/>
              </a:rPr>
              <a:t>مولّد</a:t>
            </a:r>
            <a:r>
              <a:rPr lang="fa-IR" sz="2000" dirty="0">
                <a:effectLst/>
                <a:latin typeface="Calibri" panose="020F0502020204030204" pitchFamily="34" charset="0"/>
                <a:ea typeface="Calibri" panose="020F0502020204030204" pitchFamily="34" charset="0"/>
                <a:cs typeface="B Nazanin" panose="00000400000000000000" pitchFamily="2" charset="-78"/>
              </a:rPr>
              <a:t> هر کدام از اخلاط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انواع </a:t>
            </a:r>
            <a:r>
              <a:rPr lang="fa-IR" sz="2000" dirty="0" err="1">
                <a:solidFill>
                  <a:srgbClr val="000000"/>
                </a:solidFill>
                <a:effectLst/>
                <a:latin typeface="Cambria" panose="02040503050406030204" pitchFamily="18" charset="0"/>
                <a:ea typeface="Cambria" panose="02040503050406030204" pitchFamily="18" charset="0"/>
                <a:cs typeface="B Nazanin" panose="00000400000000000000" pitchFamily="2" charset="-78"/>
              </a:rPr>
              <a:t>تقسیم‌بندی</a:t>
            </a:r>
            <a:r>
              <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اعضا را تعریف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مزاج هر کدام از اعضا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مسیر تولید روح بخاری در بدن را شرح دهیم.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انواع روح </a:t>
            </a:r>
            <a:r>
              <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بخاری </a:t>
            </a: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و محل تولد آنها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تقسیم‌بندی قوای بدن را بیان کنیم.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Arial" panose="020B0604020202020204" pitchFamily="34" charset="0"/>
              <a:buChar char="•"/>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عملکرد هر یک از انواع قوای بدن را شرح دهیم.</a:t>
            </a:r>
            <a:endParaRPr lang="fa-IR"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endParaRPr>
          </a:p>
          <a:p>
            <a:pPr marL="342900" marR="0" lvl="0" indent="-342900" algn="just" rtl="1">
              <a:lnSpc>
                <a:spcPct val="107000"/>
              </a:lnSpc>
              <a:spcBef>
                <a:spcPts val="0"/>
              </a:spcBef>
              <a:spcAft>
                <a:spcPts val="800"/>
              </a:spcAft>
              <a:buFont typeface="Arial" panose="020B0604020202020204" pitchFamily="34" charset="0"/>
              <a:buChar char="•"/>
            </a:pPr>
            <a:r>
              <a:rPr lang="ar-SA" sz="20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انواع افعال را نام ببریم.</a:t>
            </a:r>
            <a:endParaRPr lang="en-US" sz="2000" dirty="0"/>
          </a:p>
        </p:txBody>
      </p:sp>
    </p:spTree>
    <p:extLst>
      <p:ext uri="{BB962C8B-B14F-4D97-AF65-F5344CB8AC3E}">
        <p14:creationId xmlns:p14="http://schemas.microsoft.com/office/powerpoint/2010/main" val="354695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F75DE-8A44-4EC5-83C6-95BDDF10DFD9}"/>
              </a:ext>
            </a:extLst>
          </p:cNvPr>
          <p:cNvSpPr>
            <a:spLocks noGrp="1"/>
          </p:cNvSpPr>
          <p:nvPr>
            <p:ph type="title"/>
          </p:nvPr>
        </p:nvSpPr>
        <p:spPr/>
        <p:txBody>
          <a:bodyPr/>
          <a:lstStyle/>
          <a:p>
            <a:pPr algn="ctr" rtl="1"/>
            <a:r>
              <a:rPr lang="fa-IR" sz="4000" b="1" spc="-10"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تقسیم‌ بندی علم طب</a:t>
            </a:r>
            <a:endParaRPr lang="en-US" dirty="0">
              <a:solidFill>
                <a:schemeClr val="bg1"/>
              </a:solidFill>
              <a:cs typeface="B Titr" panose="00000700000000000000" pitchFamily="2" charset="-78"/>
            </a:endParaRPr>
          </a:p>
        </p:txBody>
      </p:sp>
      <p:sp>
        <p:nvSpPr>
          <p:cNvPr id="7" name="Slide Number Placeholder 6">
            <a:extLst>
              <a:ext uri="{FF2B5EF4-FFF2-40B4-BE49-F238E27FC236}">
                <a16:creationId xmlns:a16="http://schemas.microsoft.com/office/drawing/2014/main" xmlns="" id="{243754A1-0E09-D251-8B8B-3244A24F81B1}"/>
              </a:ext>
            </a:extLst>
          </p:cNvPr>
          <p:cNvSpPr>
            <a:spLocks noGrp="1"/>
          </p:cNvSpPr>
          <p:nvPr>
            <p:ph type="sldNum" sz="quarter" idx="12"/>
          </p:nvPr>
        </p:nvSpPr>
        <p:spPr/>
        <p:txBody>
          <a:bodyPr/>
          <a:lstStyle/>
          <a:p>
            <a:fld id="{294A09A9-5501-47C1-A89A-A340965A2BE2}" type="slidenum">
              <a:rPr lang="en-US" smtClean="0"/>
              <a:pPr/>
              <a:t>39</a:t>
            </a:fld>
            <a:endParaRPr lang="en-US" dirty="0"/>
          </a:p>
        </p:txBody>
      </p:sp>
      <p:pic>
        <p:nvPicPr>
          <p:cNvPr id="11" name="Content Placeholder 10">
            <a:extLst>
              <a:ext uri="{FF2B5EF4-FFF2-40B4-BE49-F238E27FC236}">
                <a16:creationId xmlns:a16="http://schemas.microsoft.com/office/drawing/2014/main" xmlns="" id="{3A7A3E79-21B7-2EAF-09F8-3B9A1D95DB1D}"/>
              </a:ext>
            </a:extLst>
          </p:cNvPr>
          <p:cNvPicPr>
            <a:picLocks noGrp="1" noChangeAspect="1"/>
          </p:cNvPicPr>
          <p:nvPr>
            <p:ph idx="1"/>
          </p:nvPr>
        </p:nvPicPr>
        <p:blipFill>
          <a:blip r:embed="rId2"/>
          <a:stretch>
            <a:fillRect/>
          </a:stretch>
        </p:blipFill>
        <p:spPr>
          <a:xfrm>
            <a:off x="902094" y="2392064"/>
            <a:ext cx="10084905" cy="3681111"/>
          </a:xfrm>
          <a:prstGeom prst="rect">
            <a:avLst/>
          </a:prstGeom>
        </p:spPr>
      </p:pic>
      <p:pic>
        <p:nvPicPr>
          <p:cNvPr id="3" name="Picture 2">
            <a:extLst>
              <a:ext uri="{FF2B5EF4-FFF2-40B4-BE49-F238E27FC236}">
                <a16:creationId xmlns:a16="http://schemas.microsoft.com/office/drawing/2014/main" xmlns="" id="{82A5C0E4-E164-4219-9E8F-59A46EE0021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140DD341-82C1-46BE-94A8-F245D67D36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212917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B01889-3FFF-78B7-B7FF-80AB5B58ACCD}"/>
              </a:ext>
            </a:extLst>
          </p:cNvPr>
          <p:cNvSpPr>
            <a:spLocks noGrp="1"/>
          </p:cNvSpPr>
          <p:nvPr>
            <p:ph type="title"/>
          </p:nvPr>
        </p:nvSpPr>
        <p:spPr/>
        <p:txBody>
          <a:bodyPr/>
          <a:lstStyle/>
          <a:p>
            <a:r>
              <a:rPr lang="fa-IR" dirty="0">
                <a:solidFill>
                  <a:srgbClr val="0070C0"/>
                </a:solidFill>
                <a:cs typeface="B Titr" panose="00000700000000000000" pitchFamily="2" charset="-78"/>
              </a:rPr>
              <a:t>فصل اول</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427379B2-78F3-3C15-288A-D5ABE1BB93C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0"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3E388129-E4AF-8C88-20F8-6EC0C1D4C0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4715" y="5678848"/>
            <a:ext cx="1033911" cy="1064198"/>
          </a:xfrm>
          <a:prstGeom prst="rect">
            <a:avLst/>
          </a:prstGeom>
          <a:noFill/>
        </p:spPr>
      </p:pic>
    </p:spTree>
    <p:extLst>
      <p:ext uri="{BB962C8B-B14F-4D97-AF65-F5344CB8AC3E}">
        <p14:creationId xmlns:p14="http://schemas.microsoft.com/office/powerpoint/2010/main" val="32140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B7FBC7-2688-D647-1980-6928D62BD3C4}"/>
              </a:ext>
            </a:extLst>
          </p:cNvPr>
          <p:cNvSpPr>
            <a:spLocks noGrp="1"/>
          </p:cNvSpPr>
          <p:nvPr>
            <p:ph type="title"/>
          </p:nvPr>
        </p:nvSpPr>
        <p:spPr>
          <a:xfrm>
            <a:off x="885908" y="297986"/>
            <a:ext cx="9784080" cy="1508760"/>
          </a:xfrm>
        </p:spPr>
        <p:txBody>
          <a:bodyPr>
            <a:normAutofit/>
          </a:bodyPr>
          <a:lstStyle/>
          <a:p>
            <a:pPr algn="ctr" rtl="1"/>
            <a:r>
              <a:rPr kumimoji="0" lang="fa-IR" sz="6000" b="0" i="0" u="none" strike="noStrike" kern="1200" cap="none" spc="-1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t>طب نظری</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0579CEB8-78FF-C716-622F-1F5E776CF5BF}"/>
              </a:ext>
            </a:extLst>
          </p:cNvPr>
          <p:cNvSpPr>
            <a:spLocks noGrp="1"/>
          </p:cNvSpPr>
          <p:nvPr>
            <p:ph idx="1"/>
          </p:nvPr>
        </p:nvSpPr>
        <p:spPr>
          <a:xfrm>
            <a:off x="106016" y="2011680"/>
            <a:ext cx="11237845" cy="4206240"/>
          </a:xfrm>
        </p:spPr>
        <p:txBody>
          <a:bodyPr/>
          <a:lstStyle/>
          <a:p>
            <a:pPr marL="0" indent="0" algn="r" rtl="1">
              <a:buNone/>
            </a:pPr>
            <a:r>
              <a:rPr lang="ar-SA"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دانشي كه چگونگي عملکرد طبیعی و تغييرات بدن انسان و عوامل مؤثر بر آن را  که منجر به سلامتی یا بیماری می‌شوند </a:t>
            </a:r>
            <a:r>
              <a:rPr lang="fa-IR" sz="2400" spc="-10" dirty="0">
                <a:solidFill>
                  <a:schemeClr val="bg1"/>
                </a:solidFill>
                <a:latin typeface="Calibri" panose="020F0502020204030204" pitchFamily="34" charset="0"/>
                <a:ea typeface="Calibri" panose="020F0502020204030204" pitchFamily="34" charset="0"/>
                <a:cs typeface="B Nazanin" panose="00000400000000000000" pitchFamily="2" charset="-78"/>
              </a:rPr>
              <a:t>را</a:t>
            </a:r>
            <a:r>
              <a:rPr lang="fa-IR"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a:t>
            </a:r>
            <a:r>
              <a:rPr lang="ar-SA"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بررسي كرده، </a:t>
            </a:r>
            <a:r>
              <a:rPr lang="fa-IR"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تا</a:t>
            </a:r>
            <a:r>
              <a:rPr lang="ar-SA"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پزشک را به تشخیص</a:t>
            </a:r>
            <a:r>
              <a:rPr lang="fa-IR" sz="2400" spc="-1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برساند.</a:t>
            </a:r>
          </a:p>
          <a:p>
            <a:pPr marL="0" indent="0" algn="r" rtl="1">
              <a:buNone/>
            </a:pPr>
            <a:endParaRPr lang="en-US" dirty="0">
              <a:solidFill>
                <a:schemeClr val="bg1"/>
              </a:solidFill>
            </a:endParaRPr>
          </a:p>
        </p:txBody>
      </p:sp>
      <p:sp>
        <p:nvSpPr>
          <p:cNvPr id="4" name="Slide Number Placeholder 3">
            <a:extLst>
              <a:ext uri="{FF2B5EF4-FFF2-40B4-BE49-F238E27FC236}">
                <a16:creationId xmlns:a16="http://schemas.microsoft.com/office/drawing/2014/main" xmlns="" id="{A03DF2FA-02C3-2D2E-867C-F530C8247F37}"/>
              </a:ext>
            </a:extLst>
          </p:cNvPr>
          <p:cNvSpPr>
            <a:spLocks noGrp="1"/>
          </p:cNvSpPr>
          <p:nvPr>
            <p:ph type="sldNum" sz="quarter" idx="12"/>
          </p:nvPr>
        </p:nvSpPr>
        <p:spPr/>
        <p:txBody>
          <a:bodyPr/>
          <a:lstStyle/>
          <a:p>
            <a:fld id="{294A09A9-5501-47C1-A89A-A340965A2BE2}" type="slidenum">
              <a:rPr lang="en-US" smtClean="0"/>
              <a:pPr/>
              <a:t>40</a:t>
            </a:fld>
            <a:endParaRPr lang="en-US" dirty="0"/>
          </a:p>
        </p:txBody>
      </p:sp>
      <p:graphicFrame>
        <p:nvGraphicFramePr>
          <p:cNvPr id="5" name="Table 5">
            <a:extLst>
              <a:ext uri="{FF2B5EF4-FFF2-40B4-BE49-F238E27FC236}">
                <a16:creationId xmlns:a16="http://schemas.microsoft.com/office/drawing/2014/main" xmlns="" id="{5EF62F03-F2D3-FD4A-FDB3-2D8562746127}"/>
              </a:ext>
            </a:extLst>
          </p:cNvPr>
          <p:cNvGraphicFramePr>
            <a:graphicFrameLocks noGrp="1"/>
          </p:cNvGraphicFramePr>
          <p:nvPr>
            <p:extLst>
              <p:ext uri="{D42A27DB-BD31-4B8C-83A1-F6EECF244321}">
                <p14:modId xmlns:p14="http://schemas.microsoft.com/office/powerpoint/2010/main" val="1010508747"/>
              </p:ext>
            </p:extLst>
          </p:nvPr>
        </p:nvGraphicFramePr>
        <p:xfrm>
          <a:off x="212034" y="2906275"/>
          <a:ext cx="11131827" cy="2654649"/>
        </p:xfrm>
        <a:graphic>
          <a:graphicData uri="http://schemas.openxmlformats.org/drawingml/2006/table">
            <a:tbl>
              <a:tblPr firstRow="1" bandRow="1">
                <a:tableStyleId>{5C22544A-7EE6-4342-B048-85BDC9FD1C3A}</a:tableStyleId>
              </a:tblPr>
              <a:tblGrid>
                <a:gridCol w="3710609">
                  <a:extLst>
                    <a:ext uri="{9D8B030D-6E8A-4147-A177-3AD203B41FA5}">
                      <a16:colId xmlns:a16="http://schemas.microsoft.com/office/drawing/2014/main" xmlns="" val="3262588604"/>
                    </a:ext>
                  </a:extLst>
                </a:gridCol>
                <a:gridCol w="3710609">
                  <a:extLst>
                    <a:ext uri="{9D8B030D-6E8A-4147-A177-3AD203B41FA5}">
                      <a16:colId xmlns:a16="http://schemas.microsoft.com/office/drawing/2014/main" xmlns="" val="918304718"/>
                    </a:ext>
                  </a:extLst>
                </a:gridCol>
                <a:gridCol w="3710609">
                  <a:extLst>
                    <a:ext uri="{9D8B030D-6E8A-4147-A177-3AD203B41FA5}">
                      <a16:colId xmlns:a16="http://schemas.microsoft.com/office/drawing/2014/main" xmlns="" val="1439168823"/>
                    </a:ext>
                  </a:extLst>
                </a:gridCol>
              </a:tblGrid>
              <a:tr h="526129">
                <a:tc>
                  <a:txBody>
                    <a:bodyPr/>
                    <a:lstStyle/>
                    <a:p>
                      <a:pPr algn="just" rtl="1"/>
                      <a:r>
                        <a:rPr lang="fa-IR" sz="2400" dirty="0">
                          <a:effectLst/>
                          <a:cs typeface="B Nazanin" panose="00000400000000000000" pitchFamily="2" charset="-78"/>
                        </a:rPr>
                        <a:t>دلایل و علایم</a:t>
                      </a:r>
                      <a:endParaRPr lang="en-US" sz="2400" dirty="0">
                        <a:effectLst/>
                        <a:cs typeface="B Nazanin" panose="00000400000000000000" pitchFamily="2" charset="-78"/>
                      </a:endParaRPr>
                    </a:p>
                  </a:txBody>
                  <a:tcPr>
                    <a:cell3D prstMaterial="dkEdge">
                      <a:bevel/>
                      <a:lightRig rig="flood" dir="t"/>
                    </a:cell3D>
                  </a:tcPr>
                </a:tc>
                <a:tc>
                  <a:txBody>
                    <a:bodyPr/>
                    <a:lstStyle/>
                    <a:p>
                      <a:pPr algn="just" rtl="1"/>
                      <a:r>
                        <a:rPr lang="fa-IR" sz="2400" dirty="0">
                          <a:effectLst/>
                          <a:cs typeface="B Nazanin" panose="00000400000000000000" pitchFamily="2" charset="-78"/>
                        </a:rPr>
                        <a:t>اسباب و علل</a:t>
                      </a:r>
                      <a:endParaRPr lang="en-US" sz="2400" dirty="0">
                        <a:effectLst/>
                        <a:cs typeface="B Nazanin" panose="00000400000000000000" pitchFamily="2" charset="-78"/>
                      </a:endParaRPr>
                    </a:p>
                  </a:txBody>
                  <a:tcPr>
                    <a:cell3D prstMaterial="dkEdge">
                      <a:bevel/>
                      <a:lightRig rig="flood" dir="t"/>
                    </a:cell3D>
                  </a:tcPr>
                </a:tc>
                <a:tc>
                  <a:txBody>
                    <a:bodyPr/>
                    <a:lstStyle/>
                    <a:p>
                      <a:pPr algn="just" rtl="1"/>
                      <a:r>
                        <a:rPr lang="fa-IR" sz="2400" dirty="0">
                          <a:effectLst/>
                          <a:cs typeface="B Nazanin" panose="00000400000000000000" pitchFamily="2" charset="-78"/>
                        </a:rPr>
                        <a:t>امور طبیعیه</a:t>
                      </a:r>
                      <a:endParaRPr lang="en-US" sz="2400" dirty="0">
                        <a:effectLst/>
                        <a:cs typeface="B Nazanin" panose="00000400000000000000" pitchFamily="2" charset="-78"/>
                      </a:endParaRPr>
                    </a:p>
                  </a:txBody>
                  <a:tcPr>
                    <a:cell3D prstMaterial="dkEdge">
                      <a:bevel/>
                      <a:lightRig rig="flood" dir="t"/>
                    </a:cell3D>
                  </a:tcPr>
                </a:tc>
                <a:extLst>
                  <a:ext uri="{0D108BD9-81ED-4DB2-BD59-A6C34878D82A}">
                    <a16:rowId xmlns:a16="http://schemas.microsoft.com/office/drawing/2014/main" xmlns="" val="3098789827"/>
                  </a:ext>
                </a:extLst>
              </a:tr>
              <a:tr h="2000988">
                <a:tc>
                  <a:txBody>
                    <a:bodyPr/>
                    <a:lstStyle/>
                    <a:p>
                      <a:pPr marL="0" marR="0" lvl="0" indent="0" algn="just" rtl="1">
                        <a:lnSpc>
                          <a:spcPct val="107000"/>
                        </a:lnSpc>
                        <a:spcBef>
                          <a:spcPts val="0"/>
                        </a:spcBef>
                        <a:spcAft>
                          <a:spcPts val="800"/>
                        </a:spcAft>
                        <a:buFont typeface="+mj-lt"/>
                        <a:buNone/>
                      </a:pPr>
                      <a:r>
                        <a:rPr lang="ar-SA"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بررسي علایم و نشانه‌ها می‌پردازد و پزشک را برای تشخیص حال سلامت یا بیماری راهنمایی می‌کند،</a:t>
                      </a:r>
                      <a:r>
                        <a:rPr lang="fa-IR"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مانند </a:t>
                      </a:r>
                      <a:r>
                        <a:rPr lang="fa-IR" sz="2000" spc="-1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نشانه‌های</a:t>
                      </a:r>
                      <a:r>
                        <a:rPr lang="fa-IR"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مزاجی و </a:t>
                      </a:r>
                      <a:r>
                        <a:rPr lang="fa-IR" sz="2000" spc="-1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غلبة</a:t>
                      </a:r>
                      <a:r>
                        <a:rPr lang="fa-IR"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اخلاط، </a:t>
                      </a:r>
                      <a:r>
                        <a:rPr lang="fa-IR" sz="2000" spc="-1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نبض‌شناسی</a:t>
                      </a:r>
                      <a:r>
                        <a:rPr lang="fa-IR"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و </a:t>
                      </a:r>
                      <a:r>
                        <a:rPr lang="fa-IR" sz="2000" spc="-1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ادرارشناسی</a:t>
                      </a:r>
                      <a:r>
                        <a:rPr lang="fa-IR"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fa-IR"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a:t>
                      </a:r>
                      <a:r>
                        <a:rPr lang="fa-IR" sz="2000" b="1" spc="-10" dirty="0" err="1">
                          <a:solidFill>
                            <a:srgbClr val="FF0000"/>
                          </a:solidFill>
                          <a:effectLst/>
                          <a:latin typeface="Calibri" panose="020F0502020204030204" pitchFamily="34" charset="0"/>
                          <a:ea typeface="Calibri" panose="020F0502020204030204" pitchFamily="34" charset="0"/>
                          <a:cs typeface="B Nazanin" panose="00000400000000000000" pitchFamily="2" charset="-78"/>
                        </a:rPr>
                        <a:t>نشانه‌شناسی</a:t>
                      </a:r>
                      <a:r>
                        <a:rPr lang="fa-IR"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 یا </a:t>
                      </a:r>
                      <a:r>
                        <a:rPr lang="fa-IR" sz="2000" b="1" spc="-10" dirty="0" err="1">
                          <a:solidFill>
                            <a:srgbClr val="FF0000"/>
                          </a:solidFill>
                          <a:effectLst/>
                          <a:latin typeface="Calibri" panose="020F0502020204030204" pitchFamily="34" charset="0"/>
                          <a:ea typeface="Calibri" panose="020F0502020204030204" pitchFamily="34" charset="0"/>
                          <a:cs typeface="B Nazanin" panose="00000400000000000000" pitchFamily="2" charset="-78"/>
                        </a:rPr>
                        <a:t>سمیولوژی</a:t>
                      </a:r>
                      <a:r>
                        <a:rPr lang="fa-IR"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a:t>
                      </a:r>
                      <a:endParaRPr lang="en-US" sz="2000" b="1"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sz="2000" dirty="0">
                        <a:effectLst/>
                        <a:cs typeface="B Nazanin" panose="00000400000000000000" pitchFamily="2" charset="-78"/>
                      </a:endParaRPr>
                    </a:p>
                  </a:txBody>
                  <a:tcPr>
                    <a:cell3D prstMaterial="dkEdge">
                      <a:bevel/>
                      <a:lightRig rig="flood" dir="t"/>
                    </a:cell3D>
                  </a:tcPr>
                </a:tc>
                <a:tc>
                  <a:txBody>
                    <a:bodyPr/>
                    <a:lstStyle/>
                    <a:p>
                      <a:pPr marL="0" marR="0" lvl="0" indent="0" algn="just" rtl="1">
                        <a:lnSpc>
                          <a:spcPct val="107000"/>
                        </a:lnSpc>
                        <a:spcBef>
                          <a:spcPts val="0"/>
                        </a:spcBef>
                        <a:spcAft>
                          <a:spcPts val="800"/>
                        </a:spcAft>
                        <a:buFont typeface="+mj-lt"/>
                        <a:buNone/>
                      </a:pPr>
                      <a:r>
                        <a:rPr lang="ar-SA"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علل و عوامل مؤثر بر تغییرات بدن انسان </a:t>
                      </a:r>
                      <a:r>
                        <a:rPr lang="ar-SA"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(اتیولوژی) </a:t>
                      </a:r>
                      <a:endParaRPr lang="fa-IR"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just" rtl="1">
                        <a:lnSpc>
                          <a:spcPct val="107000"/>
                        </a:lnSpc>
                        <a:spcBef>
                          <a:spcPts val="0"/>
                        </a:spcBef>
                        <a:spcAft>
                          <a:spcPts val="800"/>
                        </a:spcAft>
                        <a:buFont typeface="+mj-lt"/>
                        <a:buNone/>
                      </a:pPr>
                      <a:r>
                        <a:rPr lang="ar-SA"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و چگونگی بروز بیماری </a:t>
                      </a:r>
                      <a:r>
                        <a:rPr lang="ar-SA"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(فیزوپاتولوژی) </a:t>
                      </a:r>
                      <a:r>
                        <a:rPr lang="ar-SA"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را بررسی می‌کند.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sz="2000" dirty="0">
                        <a:effectLst/>
                        <a:cs typeface="B Nazanin" panose="00000400000000000000" pitchFamily="2" charset="-78"/>
                      </a:endParaRPr>
                    </a:p>
                  </a:txBody>
                  <a:tcPr>
                    <a:cell3D prstMaterial="dkEdge">
                      <a:bevel/>
                      <a:lightRig rig="flood" dir="t"/>
                    </a:cell3D>
                  </a:tcPr>
                </a:tc>
                <a:tc>
                  <a:txBody>
                    <a:bodyPr/>
                    <a:lstStyle/>
                    <a:p>
                      <a:pPr marL="0" marR="0" lvl="0" indent="0" algn="just" rtl="1">
                        <a:lnSpc>
                          <a:spcPct val="107000"/>
                        </a:lnSpc>
                        <a:spcBef>
                          <a:spcPts val="0"/>
                        </a:spcBef>
                        <a:spcAft>
                          <a:spcPts val="800"/>
                        </a:spcAft>
                        <a:buFont typeface="+mj-lt"/>
                        <a:buNone/>
                      </a:pPr>
                      <a:r>
                        <a:rPr lang="ar-SA" sz="2000" spc="-1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اموری که هستی، قوام و حفظ کمالات جسمی بدن انسان، بر آنها مبتنی است </a:t>
                      </a:r>
                      <a:r>
                        <a:rPr lang="ar-SA" sz="2000" b="1" spc="-10" dirty="0">
                          <a:solidFill>
                            <a:srgbClr val="FF0000"/>
                          </a:solidFill>
                          <a:effectLst/>
                          <a:latin typeface="Calibri" panose="020F0502020204030204" pitchFamily="34" charset="0"/>
                          <a:ea typeface="Calibri" panose="020F0502020204030204" pitchFamily="34" charset="0"/>
                          <a:cs typeface="B Nazanin" panose="00000400000000000000" pitchFamily="2" charset="-78"/>
                        </a:rPr>
                        <a:t>(فیزیولوژی).</a:t>
                      </a:r>
                      <a:endParaRPr lang="en-US" sz="2000" b="1" dirty="0">
                        <a:solidFill>
                          <a:srgbClr val="FF0000"/>
                        </a:solidFill>
                        <a:effectLst/>
                        <a:latin typeface="Calibri" panose="020F0502020204030204" pitchFamily="34" charset="0"/>
                        <a:ea typeface="Calibri" panose="020F0502020204030204" pitchFamily="34" charset="0"/>
                        <a:cs typeface="B Nazanin" panose="00000400000000000000" pitchFamily="2" charset="-78"/>
                      </a:endParaRPr>
                    </a:p>
                    <a:p>
                      <a:pPr algn="just" rtl="1"/>
                      <a:endParaRPr lang="en-US" sz="2000" dirty="0">
                        <a:effectLst/>
                        <a:cs typeface="B Nazanin" panose="00000400000000000000" pitchFamily="2" charset="-78"/>
                      </a:endParaRPr>
                    </a:p>
                  </a:txBody>
                  <a:tcPr>
                    <a:cell3D prstMaterial="dkEdge">
                      <a:bevel/>
                      <a:lightRig rig="flood" dir="t"/>
                    </a:cell3D>
                  </a:tcPr>
                </a:tc>
                <a:extLst>
                  <a:ext uri="{0D108BD9-81ED-4DB2-BD59-A6C34878D82A}">
                    <a16:rowId xmlns:a16="http://schemas.microsoft.com/office/drawing/2014/main" xmlns="" val="3505351704"/>
                  </a:ext>
                </a:extLst>
              </a:tr>
            </a:tbl>
          </a:graphicData>
        </a:graphic>
      </p:graphicFrame>
      <p:pic>
        <p:nvPicPr>
          <p:cNvPr id="6" name="Picture 5">
            <a:extLst>
              <a:ext uri="{FF2B5EF4-FFF2-40B4-BE49-F238E27FC236}">
                <a16:creationId xmlns:a16="http://schemas.microsoft.com/office/drawing/2014/main" xmlns="" id="{14292953-2A92-CFC7-4450-A64549AF0D1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05B85887-CA85-A88F-FFB5-E77F210B05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745977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A377748-0147-DF89-098C-4ABB8496488A}"/>
              </a:ext>
            </a:extLst>
          </p:cNvPr>
          <p:cNvSpPr>
            <a:spLocks noGrp="1"/>
          </p:cNvSpPr>
          <p:nvPr>
            <p:ph type="title"/>
          </p:nvPr>
        </p:nvSpPr>
        <p:spPr>
          <a:xfrm>
            <a:off x="980661" y="357809"/>
            <a:ext cx="9356982" cy="1295096"/>
          </a:xfrm>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طب عملی</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graphicFrame>
        <p:nvGraphicFramePr>
          <p:cNvPr id="9" name="Table 9">
            <a:extLst>
              <a:ext uri="{FF2B5EF4-FFF2-40B4-BE49-F238E27FC236}">
                <a16:creationId xmlns:a16="http://schemas.microsoft.com/office/drawing/2014/main" xmlns="" id="{E85DBAB1-5511-9E58-79FB-8914AC6F1345}"/>
              </a:ext>
            </a:extLst>
          </p:cNvPr>
          <p:cNvGraphicFramePr>
            <a:graphicFrameLocks noGrp="1"/>
          </p:cNvGraphicFramePr>
          <p:nvPr>
            <p:ph idx="1"/>
            <p:extLst>
              <p:ext uri="{D42A27DB-BD31-4B8C-83A1-F6EECF244321}">
                <p14:modId xmlns:p14="http://schemas.microsoft.com/office/powerpoint/2010/main" val="2390265631"/>
              </p:ext>
            </p:extLst>
          </p:nvPr>
        </p:nvGraphicFramePr>
        <p:xfrm>
          <a:off x="145774" y="2011363"/>
          <a:ext cx="11085960" cy="853440"/>
        </p:xfrm>
        <a:graphic>
          <a:graphicData uri="http://schemas.openxmlformats.org/drawingml/2006/table">
            <a:tbl>
              <a:tblPr firstRow="1" bandRow="1">
                <a:tableStyleId>{5C22544A-7EE6-4342-B048-85BDC9FD1C3A}</a:tableStyleId>
              </a:tblPr>
              <a:tblGrid>
                <a:gridCol w="5380383">
                  <a:extLst>
                    <a:ext uri="{9D8B030D-6E8A-4147-A177-3AD203B41FA5}">
                      <a16:colId xmlns:a16="http://schemas.microsoft.com/office/drawing/2014/main" xmlns="" val="1692547882"/>
                    </a:ext>
                  </a:extLst>
                </a:gridCol>
                <a:gridCol w="5705577">
                  <a:extLst>
                    <a:ext uri="{9D8B030D-6E8A-4147-A177-3AD203B41FA5}">
                      <a16:colId xmlns:a16="http://schemas.microsoft.com/office/drawing/2014/main" xmlns="" val="3283429447"/>
                    </a:ext>
                  </a:extLst>
                </a:gridCol>
              </a:tblGrid>
              <a:tr h="370840">
                <a:tc>
                  <a:txBody>
                    <a:bodyPr/>
                    <a:lstStyle/>
                    <a:p>
                      <a:pPr algn="ctr" rtl="1"/>
                      <a:r>
                        <a:rPr lang="fa-IR" sz="2400" dirty="0">
                          <a:cs typeface="B Nazanin" panose="00000400000000000000" pitchFamily="2" charset="-78"/>
                        </a:rPr>
                        <a:t>معالجات</a:t>
                      </a:r>
                      <a:endParaRPr lang="en-US" sz="2400" dirty="0">
                        <a:cs typeface="B Nazani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lgn="ctr" rtl="1"/>
                      <a:r>
                        <a:rPr lang="fa-IR" sz="2400" dirty="0">
                          <a:cs typeface="B Nazanin" panose="00000400000000000000" pitchFamily="2" charset="-78"/>
                        </a:rPr>
                        <a:t>حفظ الصحه</a:t>
                      </a:r>
                      <a:endParaRPr lang="en-US" sz="2400" dirty="0">
                        <a:cs typeface="B Nazanin"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1375485643"/>
                  </a:ext>
                </a:extLst>
              </a:tr>
              <a:tr h="370840">
                <a:tc>
                  <a:txBody>
                    <a:bodyPr/>
                    <a:lstStyle/>
                    <a:p>
                      <a:pPr algn="r" rtl="1"/>
                      <a:r>
                        <a:rPr lang="fa-IR" sz="2000" spc="-10" dirty="0">
                          <a:effectLst/>
                          <a:latin typeface="Calibri" panose="020F0502020204030204" pitchFamily="34" charset="0"/>
                          <a:ea typeface="Calibri" panose="020F0502020204030204" pitchFamily="34" charset="0"/>
                          <a:cs typeface="B Nazanin" panose="00000400000000000000" pitchFamily="2" charset="-78"/>
                        </a:rPr>
                        <a:t>روش هایی که در شرایط بیماری و برای بازگرداندن سلامتی است </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pPr algn="r" rtl="1"/>
                      <a:r>
                        <a:rPr lang="fa-IR" sz="2000" spc="-10" dirty="0">
                          <a:effectLst/>
                          <a:latin typeface="Calibri" panose="020F0502020204030204" pitchFamily="34" charset="0"/>
                          <a:ea typeface="Calibri" panose="020F0502020204030204" pitchFamily="34" charset="0"/>
                          <a:cs typeface="B Nazanin" panose="00000400000000000000" pitchFamily="2" charset="-78"/>
                        </a:rPr>
                        <a:t>روش‌هایی است که در شرایط سلامتی و برای حفظ سلامت به کار می‌رود </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xmlns="" val="2276879901"/>
                  </a:ext>
                </a:extLst>
              </a:tr>
            </a:tbl>
          </a:graphicData>
        </a:graphic>
      </p:graphicFrame>
      <p:graphicFrame>
        <p:nvGraphicFramePr>
          <p:cNvPr id="10" name="Diagram 9">
            <a:extLst>
              <a:ext uri="{FF2B5EF4-FFF2-40B4-BE49-F238E27FC236}">
                <a16:creationId xmlns:a16="http://schemas.microsoft.com/office/drawing/2014/main" xmlns="" id="{A8A8F725-6EFB-1F6F-2355-5586264E370D}"/>
              </a:ext>
            </a:extLst>
          </p:cNvPr>
          <p:cNvGraphicFramePr/>
          <p:nvPr>
            <p:extLst>
              <p:ext uri="{D42A27DB-BD31-4B8C-83A1-F6EECF244321}">
                <p14:modId xmlns:p14="http://schemas.microsoft.com/office/powerpoint/2010/main" val="4202018265"/>
              </p:ext>
            </p:extLst>
          </p:nvPr>
        </p:nvGraphicFramePr>
        <p:xfrm>
          <a:off x="145774" y="3272375"/>
          <a:ext cx="5362196" cy="2928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xmlns="" id="{CD263D10-3010-1D6C-A327-476CC18160B7}"/>
              </a:ext>
            </a:extLst>
          </p:cNvPr>
          <p:cNvGraphicFramePr/>
          <p:nvPr>
            <p:extLst>
              <p:ext uri="{D42A27DB-BD31-4B8C-83A1-F6EECF244321}">
                <p14:modId xmlns:p14="http://schemas.microsoft.com/office/powerpoint/2010/main" val="2707549555"/>
              </p:ext>
            </p:extLst>
          </p:nvPr>
        </p:nvGraphicFramePr>
        <p:xfrm>
          <a:off x="5869538" y="3284715"/>
          <a:ext cx="5362196" cy="2928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Arrow: Down 17">
            <a:extLst>
              <a:ext uri="{FF2B5EF4-FFF2-40B4-BE49-F238E27FC236}">
                <a16:creationId xmlns:a16="http://schemas.microsoft.com/office/drawing/2014/main" xmlns="" id="{C55A345C-9319-D3E4-D3E4-4926E5E4ECD6}"/>
              </a:ext>
            </a:extLst>
          </p:cNvPr>
          <p:cNvSpPr/>
          <p:nvPr/>
        </p:nvSpPr>
        <p:spPr>
          <a:xfrm>
            <a:off x="4219159" y="2897441"/>
            <a:ext cx="484632" cy="564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xmlns="" id="{D105821D-A096-0D96-319C-D126B67B5EAD}"/>
              </a:ext>
            </a:extLst>
          </p:cNvPr>
          <p:cNvSpPr/>
          <p:nvPr/>
        </p:nvSpPr>
        <p:spPr>
          <a:xfrm>
            <a:off x="1482780" y="2890324"/>
            <a:ext cx="484632" cy="564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xmlns="" id="{55979946-C356-693B-A113-F115E3CB6C7A}"/>
              </a:ext>
            </a:extLst>
          </p:cNvPr>
          <p:cNvSpPr/>
          <p:nvPr/>
        </p:nvSpPr>
        <p:spPr>
          <a:xfrm>
            <a:off x="9853011" y="2897441"/>
            <a:ext cx="484632" cy="564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xmlns="" id="{9FE8EFBD-BFB2-E246-AD99-064E5D1E9425}"/>
              </a:ext>
            </a:extLst>
          </p:cNvPr>
          <p:cNvSpPr/>
          <p:nvPr/>
        </p:nvSpPr>
        <p:spPr>
          <a:xfrm>
            <a:off x="7003579" y="2870937"/>
            <a:ext cx="484632" cy="564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9F067EED-6A81-30F7-43B9-27A409599E7F}"/>
              </a:ext>
            </a:extLst>
          </p:cNvPr>
          <p:cNvSpPr txBox="1"/>
          <p:nvPr/>
        </p:nvSpPr>
        <p:spPr>
          <a:xfrm>
            <a:off x="8839200" y="4109471"/>
            <a:ext cx="2104266" cy="923330"/>
          </a:xfrm>
          <a:prstGeom prst="rect">
            <a:avLst/>
          </a:prstGeom>
          <a:noFill/>
        </p:spPr>
        <p:txBody>
          <a:bodyPr wrap="square" rtlCol="0">
            <a:spAutoFit/>
          </a:bodyPr>
          <a:lstStyle/>
          <a:p>
            <a:pPr algn="just"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تدبیر ورزش، مهمترین بخش از تدابیر حفظ سلامتی </a:t>
            </a:r>
            <a:endParaRPr lang="en-US"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xmlns="" id="{619A620A-883D-069D-D360-3287EF79C3A7}"/>
              </a:ext>
            </a:extLst>
          </p:cNvPr>
          <p:cNvSpPr txBox="1"/>
          <p:nvPr/>
        </p:nvSpPr>
        <p:spPr>
          <a:xfrm>
            <a:off x="145774" y="4002157"/>
            <a:ext cx="2385391" cy="1503634"/>
          </a:xfrm>
          <a:prstGeom prst="rect">
            <a:avLst/>
          </a:prstGeom>
          <a:blipFill>
            <a:blip r:embed="rId12"/>
            <a:tile tx="0" ty="0" sx="100000" sy="100000" flip="none" algn="tl"/>
          </a:blipFill>
        </p:spPr>
        <p:txBody>
          <a:bodyPr wrap="square" rtlCol="0">
            <a:spAutoFit/>
          </a:bodyPr>
          <a:lstStyle/>
          <a:p>
            <a:pPr algn="r" rtl="1"/>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دلک</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(ماساژ) </a:t>
            </a:r>
          </a:p>
          <a:p>
            <a:pPr algn="r" rtl="1"/>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غمز</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(طب فشاری) </a:t>
            </a:r>
            <a:endParaRPr lang="fa-IR" spc="-1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B Nazanin" panose="00000400000000000000" pitchFamily="2" charset="-78"/>
            </a:endParaRPr>
          </a:p>
          <a:p>
            <a:pPr algn="r"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حجامت،</a:t>
            </a:r>
          </a:p>
          <a:p>
            <a:pPr algn="r"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فصد،</a:t>
            </a:r>
          </a:p>
          <a:p>
            <a:pPr algn="r"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کَیّ</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(داغ کردن) و </a:t>
            </a:r>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جراحي</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endParaRPr lang="en-US" dirty="0">
              <a:solidFill>
                <a:schemeClr val="bg1"/>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xmlns="" id="{4174D198-9E6A-BE23-7816-7C611C21C854}"/>
              </a:ext>
            </a:extLst>
          </p:cNvPr>
          <p:cNvSpPr txBox="1"/>
          <p:nvPr/>
        </p:nvSpPr>
        <p:spPr>
          <a:xfrm>
            <a:off x="3132480" y="4109471"/>
            <a:ext cx="2173357" cy="923330"/>
          </a:xfrm>
          <a:prstGeom prst="rect">
            <a:avLst/>
          </a:prstGeom>
          <a:noFill/>
        </p:spPr>
        <p:txBody>
          <a:bodyPr wrap="square" rtlCol="0">
            <a:spAutoFit/>
          </a:bodyPr>
          <a:lstStyle/>
          <a:p>
            <a:pPr algn="r"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داروهای گیاهی، حیوانی و معدنی</a:t>
            </a:r>
          </a:p>
          <a:p>
            <a:pPr algn="r"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به اشکال خوراکی و موضعی </a:t>
            </a:r>
            <a:endParaRPr lang="en-US" dirty="0">
              <a:solidFill>
                <a:schemeClr val="bg1"/>
              </a:solidFill>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xmlns="" id="{79A1DFA6-F588-7A6B-24B1-2CE6210259AF}"/>
              </a:ext>
            </a:extLst>
          </p:cNvPr>
          <p:cNvSpPr txBox="1"/>
          <p:nvPr/>
        </p:nvSpPr>
        <p:spPr>
          <a:xfrm>
            <a:off x="6109285" y="4109471"/>
            <a:ext cx="1986612" cy="923330"/>
          </a:xfrm>
          <a:prstGeom prst="rect">
            <a:avLst/>
          </a:prstGeom>
          <a:noFill/>
        </p:spPr>
        <p:txBody>
          <a:bodyPr wrap="square" rtlCol="0">
            <a:spAutoFit/>
          </a:bodyPr>
          <a:lstStyle/>
          <a:p>
            <a:pPr algn="just" rtl="1"/>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 تدبیر غذا (</a:t>
            </a:r>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رژيم</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درمانی) </a:t>
            </a:r>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مهم‌ترین</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1800" spc="-1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بخشِ</a:t>
            </a:r>
            <a:r>
              <a:rPr lang="fa-IR" sz="1800" spc="-1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تدابیر درمانی</a:t>
            </a:r>
            <a:endParaRPr lang="en-US"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xmlns="" id="{0B0DEB62-B694-59D8-9800-A930516B0E66}"/>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xmlns="" id="{1A6402F3-CB34-1E21-1CA2-87316F746B3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
        <p:nvSpPr>
          <p:cNvPr id="4" name="Slide Number Placeholder 3">
            <a:extLst>
              <a:ext uri="{FF2B5EF4-FFF2-40B4-BE49-F238E27FC236}">
                <a16:creationId xmlns:a16="http://schemas.microsoft.com/office/drawing/2014/main" xmlns="" id="{2E57BB83-E398-9185-69AC-99BB3C56CD7B}"/>
              </a:ext>
            </a:extLst>
          </p:cNvPr>
          <p:cNvSpPr>
            <a:spLocks noGrp="1"/>
          </p:cNvSpPr>
          <p:nvPr>
            <p:ph type="sldNum" sz="quarter" idx="12"/>
          </p:nvPr>
        </p:nvSpPr>
        <p:spPr/>
        <p:txBody>
          <a:bodyPr/>
          <a:lstStyle/>
          <a:p>
            <a:fld id="{294A09A9-5501-47C1-A89A-A340965A2BE2}" type="slidenum">
              <a:rPr lang="en-US" smtClean="0"/>
              <a:pPr/>
              <a:t>41</a:t>
            </a:fld>
            <a:endParaRPr lang="en-US" dirty="0"/>
          </a:p>
        </p:txBody>
      </p:sp>
    </p:spTree>
    <p:extLst>
      <p:ext uri="{BB962C8B-B14F-4D97-AF65-F5344CB8AC3E}">
        <p14:creationId xmlns:p14="http://schemas.microsoft.com/office/powerpoint/2010/main" val="1431439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022AA-823E-752C-55AE-0D75AC92CB78}"/>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امور طبیعیه</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247C103C-0B11-21CB-26A1-2343065886C5}"/>
              </a:ext>
            </a:extLst>
          </p:cNvPr>
          <p:cNvSpPr>
            <a:spLocks noGrp="1"/>
          </p:cNvSpPr>
          <p:nvPr>
            <p:ph idx="1"/>
          </p:nvPr>
        </p:nvSpPr>
        <p:spPr>
          <a:xfrm>
            <a:off x="238539" y="2011680"/>
            <a:ext cx="10748460" cy="4206240"/>
          </a:xfrm>
        </p:spPr>
        <p:txBody>
          <a:bodyPr/>
          <a:lstStyle/>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امور محسوس جسمی هستند که شناخت آنها در حیطۀ «فلسفه طبیعیات» است و شامل این هفت امر هستند: </a:t>
            </a:r>
            <a:r>
              <a:rPr lang="ar-SA" sz="2400" b="1" dirty="0">
                <a:latin typeface="Calibri" panose="020F0502020204030204" pitchFamily="34" charset="0"/>
                <a:ea typeface="Calibri" panose="020F0502020204030204" pitchFamily="34" charset="0"/>
                <a:cs typeface="B Nazanin" panose="00000400000000000000" pitchFamily="2" charset="-78"/>
              </a:rPr>
              <a:t>ارکان، مزاج‌ها، اخلاط‌، اعضا، ارواح‌، قوا و افعال. </a:t>
            </a:r>
            <a:endParaRPr lang="fa-IR" sz="2400" b="1"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امور طبیعی بدنی همان اجزاء جسمی، کیفی و غایی در سامانۀ پیکر زندۀ انسان هستند.</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 زبان دیگر، امور طبیعی بدن شامل ریزبنیان‌های فیزیکی (ارکان)، ساختارهای زیستی (اخلاط و اعضا و ارواح)، نیروها (قوا)، ابرعامل‌های کیفی (مزاج) و سرانجام غایات عملکردی (افعال) حاصل از درهم‌کنش و هم‌گرایی شش امر پیشین هستند.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solidFill>
                <a:schemeClr val="bg1"/>
              </a:solidFill>
            </a:endParaRPr>
          </a:p>
        </p:txBody>
      </p:sp>
      <p:sp>
        <p:nvSpPr>
          <p:cNvPr id="4" name="Slide Number Placeholder 3">
            <a:extLst>
              <a:ext uri="{FF2B5EF4-FFF2-40B4-BE49-F238E27FC236}">
                <a16:creationId xmlns:a16="http://schemas.microsoft.com/office/drawing/2014/main" xmlns="" id="{44AC74AC-01C2-E081-A462-177F7849915F}"/>
              </a:ext>
            </a:extLst>
          </p:cNvPr>
          <p:cNvSpPr>
            <a:spLocks noGrp="1"/>
          </p:cNvSpPr>
          <p:nvPr>
            <p:ph type="sldNum" sz="quarter" idx="12"/>
          </p:nvPr>
        </p:nvSpPr>
        <p:spPr/>
        <p:txBody>
          <a:bodyPr/>
          <a:lstStyle/>
          <a:p>
            <a:fld id="{294A09A9-5501-47C1-A89A-A340965A2BE2}" type="slidenum">
              <a:rPr lang="en-US" smtClean="0"/>
              <a:pPr/>
              <a:t>42</a:t>
            </a:fld>
            <a:endParaRPr lang="en-US" dirty="0"/>
          </a:p>
        </p:txBody>
      </p:sp>
      <p:pic>
        <p:nvPicPr>
          <p:cNvPr id="5" name="Picture 4">
            <a:extLst>
              <a:ext uri="{FF2B5EF4-FFF2-40B4-BE49-F238E27FC236}">
                <a16:creationId xmlns:a16="http://schemas.microsoft.com/office/drawing/2014/main" xmlns="" id="{15770C33-F659-4CB3-4E07-F36AC96CCDD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393FB01-BB50-4BA9-9AAC-27A9DAFF9E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635800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11F97-8A03-5C49-C8D5-3202ED2C5B24}"/>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ارکان</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A0E0F7FF-F7CA-C3A2-F5C3-ABFB8B890CD1}"/>
              </a:ext>
            </a:extLst>
          </p:cNvPr>
          <p:cNvSpPr>
            <a:spLocks noGrp="1"/>
          </p:cNvSpPr>
          <p:nvPr>
            <p:ph idx="1"/>
          </p:nvPr>
        </p:nvSpPr>
        <p:spPr>
          <a:xfrm>
            <a:off x="225520" y="2004775"/>
            <a:ext cx="10814721" cy="4206240"/>
          </a:xfrm>
        </p:spPr>
        <p:txBody>
          <a:bodyPr/>
          <a:lstStyle/>
          <a:p>
            <a:pPr marL="0" marR="0" algn="just" rtl="1">
              <a:lnSpc>
                <a:spcPct val="107000"/>
              </a:lnSpc>
              <a:spcBef>
                <a:spcPts val="0"/>
              </a:spcBef>
              <a:spcAft>
                <a:spcPts val="0"/>
              </a:spcAft>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 بیان فیلسوفان طبیعی‌دان، اشیاء و جانداران روی زمین یعنی همۀ کانی‌ها، گیاهان، جانوران از ترکیب و امتزاج چهار نوع مادّۀ بسیط بنیادی تشکیل شده‌اند که آنها را </a:t>
            </a:r>
            <a:r>
              <a:rPr lang="ar-SA" sz="2400" b="1" dirty="0">
                <a:latin typeface="Calibri" panose="020F0502020204030204" pitchFamily="34" charset="0"/>
                <a:ea typeface="Calibri" panose="020F0502020204030204" pitchFamily="34" charset="0"/>
                <a:cs typeface="B Nazanin" panose="00000400000000000000" pitchFamily="2" charset="-78"/>
              </a:rPr>
              <a:t>رکن، یا عنصر، یا اُسطُقُس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می‌نامیده‌اند.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r>
              <a:rPr lang="ar-SA" sz="2400" b="1" dirty="0">
                <a:latin typeface="Calibri" panose="020F0502020204030204" pitchFamily="34" charset="0"/>
                <a:ea typeface="Calibri" panose="020F0502020204030204" pitchFamily="34" charset="0"/>
                <a:cs typeface="B Nazanin" panose="00000400000000000000" pitchFamily="2" charset="-78"/>
              </a:rPr>
              <a:t>مادۀ بسیط یا عنصر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را ماده‌ای می‌دانستند که به صورت موادی غیر از خود قابل تجزیه نباشد و نتوان آن را به نوع مادۀ دیگری منقسم کرد، و کل و جزء آن یک طبع داشته باشد، یا به عبارت دیگر مادۀ بسیط، </a:t>
            </a:r>
            <a:r>
              <a:rPr lang="ar-SA" sz="2400" dirty="0">
                <a:latin typeface="Calibri" panose="020F0502020204030204" pitchFamily="34" charset="0"/>
                <a:ea typeface="Calibri" panose="020F0502020204030204" pitchFamily="34" charset="0"/>
                <a:cs typeface="B Nazanin" panose="00000400000000000000" pitchFamily="2" charset="-78"/>
              </a:rPr>
              <a:t>ماده‌ای است که در صورت و طبیعت آن اختلافی بین اجزاء و کل وجود نداشته باشد.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indent="0" algn="r"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عناصر در طبیعیات فلسفۀ سینوی عبارتند از </a:t>
            </a:r>
            <a:r>
              <a:rPr lang="ar-SA" sz="2400" b="1" dirty="0">
                <a:latin typeface="Calibri" panose="020F0502020204030204" pitchFamily="34" charset="0"/>
                <a:ea typeface="Calibri" panose="020F0502020204030204" pitchFamily="34" charset="0"/>
                <a:cs typeface="B Nazanin" panose="00000400000000000000" pitchFamily="2" charset="-78"/>
              </a:rPr>
              <a:t>ارض (خاک)، ماء (آب)، هوا (باد) و نار (آتش).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هریک از این عناصر دارای دو کیفیت از میان کیفیت‌های چهارگانۀ گرمی و سردی (کیفیات فاعل) و تری و خشکی (کیفیات منفعل) می‌باشند.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47D778D6-5F07-EAF3-9E7C-3C62AAC88BF0}"/>
              </a:ext>
            </a:extLst>
          </p:cNvPr>
          <p:cNvSpPr>
            <a:spLocks noGrp="1"/>
          </p:cNvSpPr>
          <p:nvPr>
            <p:ph type="sldNum" sz="quarter" idx="12"/>
          </p:nvPr>
        </p:nvSpPr>
        <p:spPr/>
        <p:txBody>
          <a:bodyPr/>
          <a:lstStyle/>
          <a:p>
            <a:fld id="{294A09A9-5501-47C1-A89A-A340965A2BE2}" type="slidenum">
              <a:rPr lang="en-US" smtClean="0"/>
              <a:pPr/>
              <a:t>43</a:t>
            </a:fld>
            <a:endParaRPr lang="en-US" dirty="0"/>
          </a:p>
        </p:txBody>
      </p:sp>
      <p:pic>
        <p:nvPicPr>
          <p:cNvPr id="5" name="Picture 4">
            <a:extLst>
              <a:ext uri="{FF2B5EF4-FFF2-40B4-BE49-F238E27FC236}">
                <a16:creationId xmlns:a16="http://schemas.microsoft.com/office/drawing/2014/main" xmlns="" id="{2B8C45EB-EF4D-8DE1-8B39-0194C9BC81E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0DA8C69-7FA0-1EB8-8C9A-8E488B3F5D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410972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ECE13E-1D69-A86E-60DD-BD3375C8C60A}"/>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طبقه بندی عناصر</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2D52C37A-38B1-3D4C-EDD9-9A3488CE7C02}"/>
              </a:ext>
            </a:extLst>
          </p:cNvPr>
          <p:cNvSpPr>
            <a:spLocks noGrp="1"/>
          </p:cNvSpPr>
          <p:nvPr>
            <p:ph idx="1"/>
          </p:nvPr>
        </p:nvSpPr>
        <p:spPr>
          <a:xfrm>
            <a:off x="225287" y="2011680"/>
            <a:ext cx="11277600" cy="4206240"/>
          </a:xfrm>
        </p:spPr>
        <p:txBody>
          <a:bodyPr>
            <a:normAutofit/>
          </a:bodyPr>
          <a:lstStyle/>
          <a:p>
            <a:pPr marL="0" marR="0" indent="0" algn="r" rtl="1">
              <a:lnSpc>
                <a:spcPct val="107000"/>
              </a:lnSpc>
              <a:spcBef>
                <a:spcPts val="0"/>
              </a:spcBef>
              <a:spcAft>
                <a:spcPts val="0"/>
              </a:spcAft>
              <a:buNone/>
            </a:pPr>
            <a:r>
              <a:rPr lang="ar-SA" sz="2400" dirty="0">
                <a:effectLst/>
                <a:latin typeface="Calibri" panose="020F0502020204030204" pitchFamily="34" charset="0"/>
                <a:ea typeface="Calibri" panose="020F0502020204030204" pitchFamily="34" charset="0"/>
                <a:cs typeface="B Nazanin" panose="00000400000000000000" pitchFamily="2" charset="-78"/>
              </a:rPr>
              <a:t>بنا به دیدگاه طبیعی‌دانان، عناصر بر پایۀ دو معیار اصلی و مشترک شامل </a:t>
            </a:r>
            <a:r>
              <a:rPr lang="fa-IR" sz="2400" dirty="0">
                <a:effectLst/>
                <a:latin typeface="Calibri" panose="020F0502020204030204" pitchFamily="34" charset="0"/>
                <a:ea typeface="Calibri" panose="020F0502020204030204" pitchFamily="34"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سنگینی/ سبکی</a:t>
            </a:r>
            <a:r>
              <a:rPr lang="fa-IR" sz="2400" dirty="0">
                <a:effectLst/>
                <a:latin typeface="Calibri" panose="020F0502020204030204" pitchFamily="34" charset="0"/>
                <a:ea typeface="Calibri" panose="020F0502020204030204" pitchFamily="34"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 و </a:t>
            </a:r>
            <a:r>
              <a:rPr lang="fa-IR" sz="2400" dirty="0">
                <a:effectLst/>
                <a:latin typeface="Calibri" panose="020F0502020204030204" pitchFamily="34" charset="0"/>
                <a:ea typeface="Calibri" panose="020F0502020204030204" pitchFamily="34"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شکل‌پذیری/ شکل‌ناپذیری</a:t>
            </a:r>
            <a:r>
              <a:rPr lang="fa-IR" sz="2400" dirty="0">
                <a:effectLst/>
                <a:latin typeface="Calibri" panose="020F0502020204030204" pitchFamily="34" charset="0"/>
                <a:ea typeface="Calibri" panose="020F0502020204030204" pitchFamily="34" charset="0"/>
                <a:cs typeface="B Nazanin" panose="00000400000000000000" pitchFamily="2" charset="-78"/>
              </a:rPr>
              <a:t>)</a:t>
            </a:r>
            <a:r>
              <a:rPr lang="ar-SA" sz="2400" dirty="0">
                <a:effectLst/>
                <a:latin typeface="Calibri" panose="020F0502020204030204" pitchFamily="34" charset="0"/>
                <a:ea typeface="Calibri" panose="020F0502020204030204" pitchFamily="34" charset="0"/>
                <a:cs typeface="B Nazanin" panose="00000400000000000000" pitchFamily="2" charset="-78"/>
              </a:rPr>
              <a:t> طبقه‌بندی می‌شوند</a:t>
            </a:r>
            <a:r>
              <a:rPr lang="en-US" sz="2400" dirty="0">
                <a:effectLst/>
              </a:rPr>
              <a:t> </a:t>
            </a:r>
            <a:r>
              <a:rPr lang="ar-SA" sz="2400" dirty="0">
                <a:effectLst/>
                <a:latin typeface="Calibri" panose="020F0502020204030204" pitchFamily="34" charset="0"/>
                <a:ea typeface="Calibri" panose="020F0502020204030204" pitchFamily="34" charset="0"/>
                <a:cs typeface="B Nazanin" panose="00000400000000000000" pitchFamily="2" charset="-78"/>
              </a:rPr>
              <a:t>. </a:t>
            </a:r>
            <a:endParaRPr lang="en-US" sz="2400" dirty="0"/>
          </a:p>
        </p:txBody>
      </p:sp>
      <p:sp>
        <p:nvSpPr>
          <p:cNvPr id="4" name="Slide Number Placeholder 3">
            <a:extLst>
              <a:ext uri="{FF2B5EF4-FFF2-40B4-BE49-F238E27FC236}">
                <a16:creationId xmlns:a16="http://schemas.microsoft.com/office/drawing/2014/main" xmlns="" id="{6B4B0441-216B-DBDE-1385-9FDFDB8540D4}"/>
              </a:ext>
            </a:extLst>
          </p:cNvPr>
          <p:cNvSpPr>
            <a:spLocks noGrp="1"/>
          </p:cNvSpPr>
          <p:nvPr>
            <p:ph type="sldNum" sz="quarter" idx="12"/>
          </p:nvPr>
        </p:nvSpPr>
        <p:spPr/>
        <p:txBody>
          <a:bodyPr/>
          <a:lstStyle/>
          <a:p>
            <a:fld id="{294A09A9-5501-47C1-A89A-A340965A2BE2}" type="slidenum">
              <a:rPr lang="en-US" smtClean="0"/>
              <a:pPr/>
              <a:t>44</a:t>
            </a:fld>
            <a:endParaRPr lang="en-US" dirty="0"/>
          </a:p>
        </p:txBody>
      </p:sp>
      <p:graphicFrame>
        <p:nvGraphicFramePr>
          <p:cNvPr id="5" name="Table 5">
            <a:extLst>
              <a:ext uri="{FF2B5EF4-FFF2-40B4-BE49-F238E27FC236}">
                <a16:creationId xmlns:a16="http://schemas.microsoft.com/office/drawing/2014/main" xmlns="" id="{2FD483F1-18B6-35DE-7865-C7300F245A15}"/>
              </a:ext>
            </a:extLst>
          </p:cNvPr>
          <p:cNvGraphicFramePr>
            <a:graphicFrameLocks noGrp="1"/>
          </p:cNvGraphicFramePr>
          <p:nvPr>
            <p:extLst>
              <p:ext uri="{D42A27DB-BD31-4B8C-83A1-F6EECF244321}">
                <p14:modId xmlns:p14="http://schemas.microsoft.com/office/powerpoint/2010/main" val="3285275562"/>
              </p:ext>
            </p:extLst>
          </p:nvPr>
        </p:nvGraphicFramePr>
        <p:xfrm>
          <a:off x="92766" y="2941983"/>
          <a:ext cx="11277600" cy="2573850"/>
        </p:xfrm>
        <a:graphic>
          <a:graphicData uri="http://schemas.openxmlformats.org/drawingml/2006/table">
            <a:tbl>
              <a:tblPr firstRow="1" bandRow="1">
                <a:effectLst>
                  <a:innerShdw blurRad="63500" dist="50800" dir="2700000">
                    <a:prstClr val="black">
                      <a:alpha val="50000"/>
                    </a:prstClr>
                  </a:innerShdw>
                </a:effectLst>
                <a:tableStyleId>{D113A9D2-9D6B-4929-AA2D-F23B5EE8CBE7}</a:tableStyleId>
              </a:tblPr>
              <a:tblGrid>
                <a:gridCol w="8490290">
                  <a:extLst>
                    <a:ext uri="{9D8B030D-6E8A-4147-A177-3AD203B41FA5}">
                      <a16:colId xmlns:a16="http://schemas.microsoft.com/office/drawing/2014/main" xmlns="" val="2046318218"/>
                    </a:ext>
                  </a:extLst>
                </a:gridCol>
                <a:gridCol w="2787310">
                  <a:extLst>
                    <a:ext uri="{9D8B030D-6E8A-4147-A177-3AD203B41FA5}">
                      <a16:colId xmlns:a16="http://schemas.microsoft.com/office/drawing/2014/main" xmlns="" val="3538521760"/>
                    </a:ext>
                  </a:extLst>
                </a:gridCol>
              </a:tblGrid>
              <a:tr h="1214946">
                <a:tc>
                  <a:txBody>
                    <a:bodyPr/>
                    <a:lstStyle/>
                    <a:p>
                      <a:pPr algn="r" rtl="1"/>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ساختار بسیار متراکم‌ و فشرده </a:t>
                      </a:r>
                      <a:r>
                        <a:rPr lang="fa-IR"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اجزای ماده خصوصا به واسطه </a:t>
                      </a:r>
                      <a:r>
                        <a:rPr lang="fa-I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کیفیت </a:t>
                      </a:r>
                      <a:r>
                        <a:rPr lang="fa-IR" sz="20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فاعله</a:t>
                      </a:r>
                      <a:r>
                        <a:rPr lang="fa-I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برودت</a:t>
                      </a:r>
                    </a:p>
                    <a:p>
                      <a:pPr algn="r" rtl="1"/>
                      <a:r>
                        <a:rPr lang="fa-IR" sz="2000" b="1"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(سنگینی </a:t>
                      </a:r>
                      <a:r>
                        <a:rPr lang="fa-IR" sz="2000" b="1" dirty="0" err="1">
                          <a:solidFill>
                            <a:srgbClr val="0070C0"/>
                          </a:solidFill>
                          <a:effectLst/>
                          <a:latin typeface="Calibri" panose="020F0502020204030204" pitchFamily="34" charset="0"/>
                          <a:ea typeface="Calibri" panose="020F0502020204030204" pitchFamily="34" charset="0"/>
                          <a:cs typeface="B Nazanin" panose="00000400000000000000" pitchFamily="2" charset="-78"/>
                        </a:rPr>
                        <a:t>مطلق</a:t>
                      </a:r>
                      <a:r>
                        <a:rPr lang="fa-IR" sz="2000" b="1"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 خاک)</a:t>
                      </a:r>
                    </a:p>
                    <a:p>
                      <a:pPr algn="r" rtl="1"/>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ساختار بسیار متفرّق و پراکنده</a:t>
                      </a:r>
                      <a:r>
                        <a:rPr lang="fa-IR"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اجزای ماده خصوصا به واسطه </a:t>
                      </a:r>
                      <a:r>
                        <a:rPr lang="fa-I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کیفیت </a:t>
                      </a:r>
                      <a:r>
                        <a:rPr lang="fa-IR" sz="20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فاعله</a:t>
                      </a:r>
                      <a:r>
                        <a:rPr lang="fa-I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حرارت</a:t>
                      </a:r>
                    </a:p>
                    <a:p>
                      <a:pPr algn="r" rtl="1"/>
                      <a:r>
                        <a:rPr lang="fa-IR" sz="2000" b="1"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(سبکی </a:t>
                      </a:r>
                      <a:r>
                        <a:rPr lang="fa-IR" sz="2000" b="1" dirty="0" err="1">
                          <a:solidFill>
                            <a:srgbClr val="0070C0"/>
                          </a:solidFill>
                          <a:effectLst/>
                          <a:latin typeface="Calibri" panose="020F0502020204030204" pitchFamily="34" charset="0"/>
                          <a:ea typeface="Calibri" panose="020F0502020204030204" pitchFamily="34" charset="0"/>
                          <a:cs typeface="B Nazanin" panose="00000400000000000000" pitchFamily="2" charset="-78"/>
                        </a:rPr>
                        <a:t>مطلق</a:t>
                      </a:r>
                      <a:r>
                        <a:rPr lang="fa-IR" sz="2000" b="1" dirty="0">
                          <a:solidFill>
                            <a:srgbClr val="0070C0"/>
                          </a:solidFill>
                          <a:effectLst/>
                          <a:latin typeface="Calibri" panose="020F0502020204030204" pitchFamily="34" charset="0"/>
                          <a:ea typeface="Calibri" panose="020F0502020204030204" pitchFamily="34" charset="0"/>
                          <a:cs typeface="B Nazanin" panose="00000400000000000000" pitchFamily="2" charset="-78"/>
                        </a:rPr>
                        <a:t>=آتش)</a:t>
                      </a:r>
                      <a:endParaRPr lang="en-US" sz="2000" b="1" dirty="0">
                        <a:solidFill>
                          <a:srgbClr val="0070C0"/>
                        </a:solidFill>
                        <a:effectLst/>
                        <a:cs typeface="B Nazanin" panose="00000400000000000000" pitchFamily="2" charset="-7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r" rtl="1"/>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سنگینی/ سبکی</a:t>
                      </a:r>
                      <a:endParaRPr lang="en-US" sz="2000" b="1" dirty="0">
                        <a:solidFill>
                          <a:schemeClr val="bg1"/>
                        </a:solidFill>
                        <a:effectLst/>
                        <a:cs typeface="B Nazanin" panose="00000400000000000000" pitchFamily="2" charset="-7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92530489"/>
                  </a:ext>
                </a:extLst>
              </a:tr>
              <a:tr h="1263210">
                <a:tc>
                  <a:txBody>
                    <a:bodyPr/>
                    <a:lstStyle/>
                    <a:p>
                      <a:pPr algn="r" rtl="1"/>
                      <a:r>
                        <a:rPr lang="fa-I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تری: </a:t>
                      </a:r>
                      <a:r>
                        <a:rPr lang="fa-IR"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شکل پذیری آن  </a:t>
                      </a:r>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تند و آسان </a:t>
                      </a:r>
                      <a:r>
                        <a:rPr lang="fa-IR"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است </a:t>
                      </a:r>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 پس از گرفتن شکل، به‌آسانی آن را وامی‌نهد </a:t>
                      </a:r>
                      <a:endParaRPr lang="fa-IR"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fa-IR" sz="2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خشکی: </a:t>
                      </a:r>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شکل‌پذیری آن کند و دشوار است و هم پس از پذیرفتن شکل، به‌سختی از آن شکل می‌افتد</a:t>
                      </a:r>
                      <a:endParaRPr lang="en-US" sz="2000" b="1" dirty="0">
                        <a:solidFill>
                          <a:schemeClr val="bg1"/>
                        </a:solidFill>
                        <a:effectLst/>
                        <a:cs typeface="B Nazanin" panose="00000400000000000000" pitchFamily="2" charset="-78"/>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ar-SA" sz="2000" b="1"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شکل‌پذیری/ شکل‌ناپذیری </a:t>
                      </a:r>
                      <a:endParaRPr lang="en-US" sz="2000" b="1" dirty="0">
                        <a:solidFill>
                          <a:schemeClr val="bg1"/>
                        </a:solidFill>
                        <a:effectLst/>
                        <a:cs typeface="B Nazanin" panose="00000400000000000000" pitchFamily="2" charset="-78"/>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0454169"/>
                  </a:ext>
                </a:extLst>
              </a:tr>
            </a:tbl>
          </a:graphicData>
        </a:graphic>
      </p:graphicFrame>
      <p:pic>
        <p:nvPicPr>
          <p:cNvPr id="6" name="Picture 5">
            <a:extLst>
              <a:ext uri="{FF2B5EF4-FFF2-40B4-BE49-F238E27FC236}">
                <a16:creationId xmlns:a16="http://schemas.microsoft.com/office/drawing/2014/main" xmlns="" id="{3734998D-AD54-4902-32F9-0F27C131C25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04E572B9-6A56-9C67-6270-D4338744EE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230107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FDC79-3615-ACDB-DA69-3A61833E8830}"/>
              </a:ext>
            </a:extLst>
          </p:cNvPr>
          <p:cNvSpPr>
            <a:spLocks noGrp="1"/>
          </p:cNvSpPr>
          <p:nvPr>
            <p:ph type="title"/>
          </p:nvPr>
        </p:nvSpPr>
        <p:spPr>
          <a:xfrm>
            <a:off x="1203005" y="164907"/>
            <a:ext cx="9784080" cy="1508760"/>
          </a:xfrm>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ویژگی های ارکان</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graphicFrame>
        <p:nvGraphicFramePr>
          <p:cNvPr id="5" name="Table 5">
            <a:extLst>
              <a:ext uri="{FF2B5EF4-FFF2-40B4-BE49-F238E27FC236}">
                <a16:creationId xmlns:a16="http://schemas.microsoft.com/office/drawing/2014/main" xmlns="" id="{F611D579-E0A0-ED44-63F0-365AB4705F75}"/>
              </a:ext>
            </a:extLst>
          </p:cNvPr>
          <p:cNvGraphicFramePr>
            <a:graphicFrameLocks noGrp="1"/>
          </p:cNvGraphicFramePr>
          <p:nvPr>
            <p:ph idx="1"/>
            <p:extLst>
              <p:ext uri="{D42A27DB-BD31-4B8C-83A1-F6EECF244321}">
                <p14:modId xmlns:p14="http://schemas.microsoft.com/office/powerpoint/2010/main" val="813543802"/>
              </p:ext>
            </p:extLst>
          </p:nvPr>
        </p:nvGraphicFramePr>
        <p:xfrm>
          <a:off x="1031046" y="1462725"/>
          <a:ext cx="9783760" cy="4124078"/>
        </p:xfrm>
        <a:graphic>
          <a:graphicData uri="http://schemas.openxmlformats.org/drawingml/2006/table">
            <a:tbl>
              <a:tblPr firstRow="1" bandRow="1">
                <a:tableStyleId>{5C22544A-7EE6-4342-B048-85BDC9FD1C3A}</a:tableStyleId>
              </a:tblPr>
              <a:tblGrid>
                <a:gridCol w="2445940">
                  <a:extLst>
                    <a:ext uri="{9D8B030D-6E8A-4147-A177-3AD203B41FA5}">
                      <a16:colId xmlns:a16="http://schemas.microsoft.com/office/drawing/2014/main" xmlns="" val="2210921526"/>
                    </a:ext>
                  </a:extLst>
                </a:gridCol>
                <a:gridCol w="2445940">
                  <a:extLst>
                    <a:ext uri="{9D8B030D-6E8A-4147-A177-3AD203B41FA5}">
                      <a16:colId xmlns:a16="http://schemas.microsoft.com/office/drawing/2014/main" xmlns="" val="1664475277"/>
                    </a:ext>
                  </a:extLst>
                </a:gridCol>
                <a:gridCol w="2445940">
                  <a:extLst>
                    <a:ext uri="{9D8B030D-6E8A-4147-A177-3AD203B41FA5}">
                      <a16:colId xmlns:a16="http://schemas.microsoft.com/office/drawing/2014/main" xmlns="" val="930282795"/>
                    </a:ext>
                  </a:extLst>
                </a:gridCol>
                <a:gridCol w="2445940">
                  <a:extLst>
                    <a:ext uri="{9D8B030D-6E8A-4147-A177-3AD203B41FA5}">
                      <a16:colId xmlns:a16="http://schemas.microsoft.com/office/drawing/2014/main" xmlns="" val="738035220"/>
                    </a:ext>
                  </a:extLst>
                </a:gridCol>
              </a:tblGrid>
              <a:tr h="669971">
                <a:tc>
                  <a:txBody>
                    <a:bodyPr/>
                    <a:lstStyle/>
                    <a:p>
                      <a:pPr algn="ctr" rtl="1"/>
                      <a:r>
                        <a:rPr lang="fa-IR" sz="2400" dirty="0">
                          <a:cs typeface="B Nazanin" panose="00000400000000000000" pitchFamily="2" charset="-78"/>
                        </a:rPr>
                        <a:t>آتش عنصری</a:t>
                      </a:r>
                      <a:endParaRPr lang="en-US" sz="2400" dirty="0">
                        <a:cs typeface="B Nazanin" panose="00000400000000000000" pitchFamily="2" charset="-78"/>
                      </a:endParaRPr>
                    </a:p>
                  </a:txBody>
                  <a:tcPr/>
                </a:tc>
                <a:tc>
                  <a:txBody>
                    <a:bodyPr/>
                    <a:lstStyle/>
                    <a:p>
                      <a:pPr algn="ctr" rtl="1"/>
                      <a:r>
                        <a:rPr lang="fa-IR" sz="2400" dirty="0">
                          <a:cs typeface="B Nazanin" panose="00000400000000000000" pitchFamily="2" charset="-78"/>
                        </a:rPr>
                        <a:t>هوا عنصری</a:t>
                      </a:r>
                      <a:endParaRPr lang="en-US" sz="2400" dirty="0">
                        <a:cs typeface="B Nazanin" panose="00000400000000000000" pitchFamily="2" charset="-78"/>
                      </a:endParaRPr>
                    </a:p>
                  </a:txBody>
                  <a:tcPr/>
                </a:tc>
                <a:tc>
                  <a:txBody>
                    <a:bodyPr/>
                    <a:lstStyle/>
                    <a:p>
                      <a:pPr algn="ctr" rtl="1"/>
                      <a:r>
                        <a:rPr lang="fa-IR" sz="2400" dirty="0">
                          <a:cs typeface="B Nazanin" panose="00000400000000000000" pitchFamily="2" charset="-78"/>
                        </a:rPr>
                        <a:t>آب عنصری</a:t>
                      </a:r>
                      <a:endParaRPr lang="en-US" sz="2400" dirty="0">
                        <a:cs typeface="B Nazanin" panose="00000400000000000000" pitchFamily="2" charset="-78"/>
                      </a:endParaRPr>
                    </a:p>
                  </a:txBody>
                  <a:tcPr/>
                </a:tc>
                <a:tc>
                  <a:txBody>
                    <a:bodyPr/>
                    <a:lstStyle/>
                    <a:p>
                      <a:pPr algn="ctr" rtl="1"/>
                      <a:r>
                        <a:rPr lang="fa-IR" sz="2400" dirty="0">
                          <a:cs typeface="B Nazanin" panose="00000400000000000000" pitchFamily="2" charset="-78"/>
                        </a:rPr>
                        <a:t>خاک عنصری</a:t>
                      </a:r>
                      <a:endParaRPr lang="en-US" sz="2400" dirty="0">
                        <a:cs typeface="B Nazanin" panose="00000400000000000000" pitchFamily="2" charset="-78"/>
                      </a:endParaRPr>
                    </a:p>
                  </a:txBody>
                  <a:tcPr/>
                </a:tc>
                <a:extLst>
                  <a:ext uri="{0D108BD9-81ED-4DB2-BD59-A6C34878D82A}">
                    <a16:rowId xmlns:a16="http://schemas.microsoft.com/office/drawing/2014/main" xmlns="" val="1826378652"/>
                  </a:ext>
                </a:extLst>
              </a:tr>
              <a:tr h="363700">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لطیف</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لطیف</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سیال</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جامد </a:t>
                      </a:r>
                      <a:endParaRPr lang="en-US" sz="1800" dirty="0">
                        <a:effectLst>
                          <a:outerShdw blurRad="38100" dist="38100" dir="2700000" algn="tl">
                            <a:srgbClr val="000000">
                              <a:alpha val="43137"/>
                            </a:srgbClr>
                          </a:outerShdw>
                        </a:effectLst>
                        <a:cs typeface="B Nazanin" panose="00000400000000000000" pitchFamily="2" charset="-78"/>
                      </a:endParaRPr>
                    </a:p>
                  </a:txBody>
                  <a:tcPr/>
                </a:tc>
                <a:extLst>
                  <a:ext uri="{0D108BD9-81ED-4DB2-BD59-A6C34878D82A}">
                    <a16:rowId xmlns:a16="http://schemas.microsoft.com/office/drawing/2014/main" xmlns="" val="2094849603"/>
                  </a:ext>
                </a:extLst>
              </a:tr>
              <a:tr h="418033">
                <a:tc>
                  <a:txBody>
                    <a:bodyPr/>
                    <a:lstStyle/>
                    <a:p>
                      <a:pPr algn="ctr" rtl="1"/>
                      <a:r>
                        <a:rPr lang="fa-IR" sz="1800" dirty="0" err="1">
                          <a:effectLst>
                            <a:outerShdw blurRad="38100" dist="38100" dir="2700000" algn="tl">
                              <a:srgbClr val="000000">
                                <a:alpha val="43137"/>
                              </a:srgbClr>
                            </a:outerShdw>
                          </a:effectLst>
                          <a:cs typeface="B Nazanin" panose="00000400000000000000" pitchFamily="2" charset="-78"/>
                        </a:rPr>
                        <a:t>مطلقا</a:t>
                      </a:r>
                      <a:r>
                        <a:rPr lang="fa-IR" sz="1800" dirty="0">
                          <a:effectLst>
                            <a:outerShdw blurRad="38100" dist="38100" dir="2700000" algn="tl">
                              <a:srgbClr val="000000">
                                <a:alpha val="43137"/>
                              </a:srgbClr>
                            </a:outerShdw>
                          </a:effectLst>
                          <a:cs typeface="B Nazanin" panose="00000400000000000000" pitchFamily="2" charset="-78"/>
                        </a:rPr>
                        <a:t> سبک</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نسبتا سبک</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نسبتا سنگین</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err="1">
                          <a:effectLst>
                            <a:outerShdw blurRad="38100" dist="38100" dir="2700000" algn="tl">
                              <a:srgbClr val="000000">
                                <a:alpha val="43137"/>
                              </a:srgbClr>
                            </a:outerShdw>
                          </a:effectLst>
                          <a:cs typeface="B Nazanin" panose="00000400000000000000" pitchFamily="2" charset="-78"/>
                        </a:rPr>
                        <a:t>مطلقا</a:t>
                      </a:r>
                      <a:r>
                        <a:rPr lang="fa-IR" sz="1800" dirty="0">
                          <a:effectLst>
                            <a:outerShdw blurRad="38100" dist="38100" dir="2700000" algn="tl">
                              <a:srgbClr val="000000">
                                <a:alpha val="43137"/>
                              </a:srgbClr>
                            </a:outerShdw>
                          </a:effectLst>
                          <a:cs typeface="B Nazanin" panose="00000400000000000000" pitchFamily="2" charset="-78"/>
                        </a:rPr>
                        <a:t> سنگین</a:t>
                      </a:r>
                      <a:endParaRPr lang="en-US" sz="1800" dirty="0">
                        <a:effectLst>
                          <a:outerShdw blurRad="38100" dist="38100" dir="2700000" algn="tl">
                            <a:srgbClr val="000000">
                              <a:alpha val="43137"/>
                            </a:srgbClr>
                          </a:outerShdw>
                        </a:effectLst>
                        <a:cs typeface="B Nazanin" panose="00000400000000000000" pitchFamily="2" charset="-78"/>
                      </a:endParaRPr>
                    </a:p>
                  </a:txBody>
                  <a:tcPr/>
                </a:tc>
                <a:extLst>
                  <a:ext uri="{0D108BD9-81ED-4DB2-BD59-A6C34878D82A}">
                    <a16:rowId xmlns:a16="http://schemas.microsoft.com/office/drawing/2014/main" xmlns="" val="3422334571"/>
                  </a:ext>
                </a:extLst>
              </a:tr>
              <a:tr h="384314">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گرم و خشک</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گرم و تر</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سرد و تر</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ctr" rtl="1"/>
                      <a:r>
                        <a:rPr lang="fa-IR" sz="1800" dirty="0">
                          <a:effectLst>
                            <a:outerShdw blurRad="38100" dist="38100" dir="2700000" algn="tl">
                              <a:srgbClr val="000000">
                                <a:alpha val="43137"/>
                              </a:srgbClr>
                            </a:outerShdw>
                          </a:effectLst>
                          <a:cs typeface="B Nazanin" panose="00000400000000000000" pitchFamily="2" charset="-78"/>
                        </a:rPr>
                        <a:t>سرد و خشک</a:t>
                      </a:r>
                      <a:endParaRPr lang="en-US" sz="1800" dirty="0">
                        <a:effectLst>
                          <a:outerShdw blurRad="38100" dist="38100" dir="2700000" algn="tl">
                            <a:srgbClr val="000000">
                              <a:alpha val="43137"/>
                            </a:srgbClr>
                          </a:outerShdw>
                        </a:effectLst>
                        <a:cs typeface="B Nazanin" panose="00000400000000000000" pitchFamily="2" charset="-78"/>
                      </a:endParaRPr>
                    </a:p>
                  </a:txBody>
                  <a:tcPr/>
                </a:tc>
                <a:extLst>
                  <a:ext uri="{0D108BD9-81ED-4DB2-BD59-A6C34878D82A}">
                    <a16:rowId xmlns:a16="http://schemas.microsoft.com/office/drawing/2014/main" xmlns="" val="3719480401"/>
                  </a:ext>
                </a:extLst>
              </a:tr>
              <a:tr h="1068069">
                <a:tc>
                  <a:txBody>
                    <a:bodyPr/>
                    <a:lstStyle/>
                    <a:p>
                      <a:pPr marL="0" marR="0" algn="just" rtl="1">
                        <a:lnSpc>
                          <a:spcPct val="107000"/>
                        </a:lnSpc>
                        <a:spcBef>
                          <a:spcPts val="0"/>
                        </a:spcBef>
                        <a:spcAft>
                          <a:spcPts val="0"/>
                        </a:spcAft>
                      </a:pP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افزایش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نفوذپذيري در اجسام مرکّب </a:t>
                      </a:r>
                      <a:endPar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سبکی بیشتر جسم </a:t>
                      </a:r>
                      <a:endPar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افزایش سرعت حرکت و جنبش در اجزای </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جسم</a:t>
                      </a:r>
                    </a:p>
                    <a:p>
                      <a:pPr marL="0" marR="0" algn="just" rtl="1">
                        <a:lnSpc>
                          <a:spcPct val="107000"/>
                        </a:lnSpc>
                        <a:spcBef>
                          <a:spcPts val="0"/>
                        </a:spcBef>
                        <a:spcAft>
                          <a:spcPts val="0"/>
                        </a:spcAft>
                      </a:pP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شکستن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سردی مفرط اجزاء آبی و خاكي را در جسم مرکب</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marL="0" marR="0" algn="just" rtl="1">
                        <a:lnSpc>
                          <a:spcPct val="107000"/>
                        </a:lnSpc>
                        <a:spcBef>
                          <a:spcPts val="0"/>
                        </a:spcBef>
                        <a:spcAft>
                          <a:spcPts val="0"/>
                        </a:spcAft>
                      </a:pP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باعث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سیالیت و روانی </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اجزای مرکب</a:t>
                      </a:r>
                    </a:p>
                    <a:p>
                      <a:pPr marL="0" marR="0" algn="just" rtl="1">
                        <a:lnSpc>
                          <a:spcPct val="107000"/>
                        </a:lnSpc>
                        <a:spcBef>
                          <a:spcPts val="0"/>
                        </a:spcBef>
                        <a:spcAft>
                          <a:spcPts val="0"/>
                        </a:spcAft>
                      </a:pP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ایجاد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تخلخل </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 فاصله در</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اجزاء جسم مرکب</a:t>
                      </a:r>
                      <a:endPar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افزایش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سبک</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ی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کاهش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سنگینی مفرط ناشی از اجزاء سرد خاکی و آبی</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just" rtl="1"/>
                      <a:r>
                        <a:rPr lang="fa-IR"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باعث </a:t>
                      </a:r>
                      <a:r>
                        <a:rPr lang="ar-SA" sz="1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نرمی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 شکل‌پذیری و انعطاف‌پذیری </a:t>
                      </a:r>
                      <a:endPar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algn="just" rtl="1"/>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آسان کردن</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تركيب و امتزاج اجزاء در جسم مرکّب.</a:t>
                      </a:r>
                      <a:endPar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کاهش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شدت حرارت اجزاء آتشی در ترکیب و</a:t>
                      </a:r>
                      <a:endPar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مانع تفرق و گسستگي ناشی از خشکی اجزاء خاکی</a:t>
                      </a:r>
                      <a:endParaRPr lang="en-US" sz="1800" dirty="0">
                        <a:effectLst>
                          <a:outerShdw blurRad="38100" dist="38100" dir="2700000" algn="tl">
                            <a:srgbClr val="000000">
                              <a:alpha val="43137"/>
                            </a:srgbClr>
                          </a:outerShdw>
                        </a:effectLst>
                        <a:cs typeface="B Nazanin" panose="00000400000000000000" pitchFamily="2" charset="-78"/>
                      </a:endParaRPr>
                    </a:p>
                  </a:txBody>
                  <a:tcPr/>
                </a:tc>
                <a:tc>
                  <a:txBody>
                    <a:bodyPr/>
                    <a:lstStyle/>
                    <a:p>
                      <a:pPr algn="just" rtl="1"/>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باعث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استواری و استحکام و پایداری</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p>
                    <a:p>
                      <a:pPr algn="just" rtl="1"/>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حفظ </a:t>
                      </a:r>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شکل جسم مرکب</a:t>
                      </a:r>
                      <a:r>
                        <a:rPr lang="fa-IR"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p>
                    <a:p>
                      <a:pPr algn="just" rtl="1"/>
                      <a:r>
                        <a:rPr lang="ar-SA"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مانع سیلان مفرط ناشی از تری اجزاء آبی</a:t>
                      </a:r>
                      <a:endParaRPr lang="en-US" sz="1800" dirty="0">
                        <a:effectLst>
                          <a:outerShdw blurRad="38100" dist="38100" dir="2700000" algn="tl">
                            <a:srgbClr val="000000">
                              <a:alpha val="43137"/>
                            </a:srgbClr>
                          </a:outerShdw>
                        </a:effectLst>
                        <a:cs typeface="B Nazanin" panose="00000400000000000000" pitchFamily="2" charset="-78"/>
                      </a:endParaRPr>
                    </a:p>
                  </a:txBody>
                  <a:tcPr/>
                </a:tc>
                <a:extLst>
                  <a:ext uri="{0D108BD9-81ED-4DB2-BD59-A6C34878D82A}">
                    <a16:rowId xmlns:a16="http://schemas.microsoft.com/office/drawing/2014/main" xmlns="" val="3257566131"/>
                  </a:ext>
                </a:extLst>
              </a:tr>
            </a:tbl>
          </a:graphicData>
        </a:graphic>
      </p:graphicFrame>
      <p:sp>
        <p:nvSpPr>
          <p:cNvPr id="4" name="Slide Number Placeholder 3">
            <a:extLst>
              <a:ext uri="{FF2B5EF4-FFF2-40B4-BE49-F238E27FC236}">
                <a16:creationId xmlns:a16="http://schemas.microsoft.com/office/drawing/2014/main" xmlns="" id="{F7C4E9F8-0F95-0243-6435-D33F30D144E9}"/>
              </a:ext>
            </a:extLst>
          </p:cNvPr>
          <p:cNvSpPr>
            <a:spLocks noGrp="1"/>
          </p:cNvSpPr>
          <p:nvPr>
            <p:ph type="sldNum" sz="quarter" idx="12"/>
          </p:nvPr>
        </p:nvSpPr>
        <p:spPr/>
        <p:txBody>
          <a:bodyPr/>
          <a:lstStyle/>
          <a:p>
            <a:fld id="{294A09A9-5501-47C1-A89A-A340965A2BE2}" type="slidenum">
              <a:rPr lang="en-US" smtClean="0"/>
              <a:pPr/>
              <a:t>45</a:t>
            </a:fld>
            <a:endParaRPr lang="en-US" dirty="0"/>
          </a:p>
        </p:txBody>
      </p:sp>
      <p:pic>
        <p:nvPicPr>
          <p:cNvPr id="3" name="Picture 2">
            <a:extLst>
              <a:ext uri="{FF2B5EF4-FFF2-40B4-BE49-F238E27FC236}">
                <a16:creationId xmlns:a16="http://schemas.microsoft.com/office/drawing/2014/main" xmlns="" id="{9E47E96D-E935-EA84-849B-D8222AF9BBA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B653B025-96B6-2C3C-9121-07A6FBD6B2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1055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3800D-3D38-A458-F5F6-F0C189A1ACAB}"/>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مزاج</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655F6267-D793-4311-3C12-2D8DE9510130}"/>
              </a:ext>
            </a:extLst>
          </p:cNvPr>
          <p:cNvSpPr>
            <a:spLocks noGrp="1"/>
          </p:cNvSpPr>
          <p:nvPr>
            <p:ph idx="1"/>
          </p:nvPr>
        </p:nvSpPr>
        <p:spPr/>
        <p:txBody>
          <a:bodyPr>
            <a:normAutofit/>
          </a:bodyPr>
          <a:lstStyle/>
          <a:p>
            <a:pPr marL="0" marR="0" indent="0" algn="just" rtl="1">
              <a:lnSpc>
                <a:spcPct val="107000"/>
              </a:lnSpc>
              <a:spcBef>
                <a:spcPts val="0"/>
              </a:spcBef>
              <a:spcAft>
                <a:spcPts val="0"/>
              </a:spcAft>
              <a:buNone/>
            </a:pPr>
            <a:r>
              <a:rPr kumimoji="0" lang="ar-SA" sz="24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عنصرها</a:t>
            </a:r>
            <a:r>
              <a:rPr lang="fa-IR"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ی</a:t>
            </a:r>
            <a:r>
              <a:rPr kumimoji="0" lang="ar-SA" sz="24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 بسیط</a:t>
            </a:r>
            <a:r>
              <a:rPr kumimoji="0" lang="ar-SA"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 کیفیت‌هایی ثابت و محض دارند که اصطلاحاً </a:t>
            </a:r>
            <a:r>
              <a:rPr kumimoji="0" lang="ar-SA" sz="24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طبع یا طبیعت </a:t>
            </a:r>
            <a:r>
              <a:rPr kumimoji="0" lang="ar-SA"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آنها نامیده می‌شود</a:t>
            </a:r>
            <a:r>
              <a:rPr kumimoji="0" lang="fa-IR"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a:t>
            </a:r>
            <a:r>
              <a:rPr kumimoji="0" lang="ar-SA"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این </a:t>
            </a:r>
            <a:r>
              <a:rPr lang="ar-SA"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چهار رکن خاک و آب و هوا و آتش، به اندازه‌ها و نسبت‌های گوناگون با هم می‌آمیزند</a:t>
            </a:r>
            <a:r>
              <a:rPr lang="fa-IR"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a:t>
            </a:r>
          </a:p>
          <a:p>
            <a:pPr marL="0" marR="0" indent="0" algn="just" rtl="1">
              <a:lnSpc>
                <a:spcPct val="107000"/>
              </a:lnSpc>
              <a:spcBef>
                <a:spcPts val="0"/>
              </a:spcBef>
              <a:spcAft>
                <a:spcPts val="0"/>
              </a:spcAft>
              <a:buNone/>
            </a:pPr>
            <a:endParaRPr lang="fa-IR"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مزاج </a:t>
            </a:r>
            <a:r>
              <a:rPr lang="ar-SA"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در اجسام مرکب همان کیفیتی است که </a:t>
            </a:r>
            <a:r>
              <a:rPr lang="ar-SA"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پس از امتزاج عناصر </a:t>
            </a:r>
            <a:r>
              <a:rPr lang="ar-SA"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 درهم‌کنش آنها بر جسم مرکب غالب می‌شود و معرف صفات و حالات آن است. در هر ترکیب و امتزاجی، کنش و واکنشی میان عنصرها و کیفیت‌های متضادشان روی می‌دهد که سرانجام موجب </a:t>
            </a:r>
            <a:r>
              <a:rPr lang="ar-SA"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پیدایش کیفیت(های) جدیدی </a:t>
            </a:r>
            <a:r>
              <a:rPr lang="ar-SA"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در جسم مرکب می‌گردد که بطور </a:t>
            </a:r>
            <a:r>
              <a:rPr lang="ar-SA"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یکسان</a:t>
            </a:r>
            <a:r>
              <a:rPr lang="ar-SA"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بر همۀ اجزاء آن عارض می‌شود. این کیفیت جدید غالب بر جسم مرکب، مزاج نامیده می‌شود و برایندی از مقدار و نسبت اجزاء عنصری نخستین در فعل و انفعال با یکدیگر است. </a:t>
            </a:r>
            <a:endParaRPr lang="en-US"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2400" dirty="0">
              <a:solidFill>
                <a:schemeClr val="bg1"/>
              </a:solidFill>
              <a:effectLst>
                <a:outerShdw blurRad="38100" dist="38100" dir="2700000" algn="tl">
                  <a:srgbClr val="000000">
                    <a:alpha val="43137"/>
                  </a:srgbClr>
                </a:outerShdw>
              </a:effectLst>
              <a:cs typeface="B Nazanin" panose="00000400000000000000" pitchFamily="2" charset="-78"/>
            </a:endParaRPr>
          </a:p>
        </p:txBody>
      </p:sp>
      <p:sp>
        <p:nvSpPr>
          <p:cNvPr id="4" name="Slide Number Placeholder 3">
            <a:extLst>
              <a:ext uri="{FF2B5EF4-FFF2-40B4-BE49-F238E27FC236}">
                <a16:creationId xmlns:a16="http://schemas.microsoft.com/office/drawing/2014/main" xmlns="" id="{60B7C53E-7499-1A8D-3462-FF01FFA5A25A}"/>
              </a:ext>
            </a:extLst>
          </p:cNvPr>
          <p:cNvSpPr>
            <a:spLocks noGrp="1"/>
          </p:cNvSpPr>
          <p:nvPr>
            <p:ph type="sldNum" sz="quarter" idx="12"/>
          </p:nvPr>
        </p:nvSpPr>
        <p:spPr/>
        <p:txBody>
          <a:bodyPr/>
          <a:lstStyle/>
          <a:p>
            <a:fld id="{294A09A9-5501-47C1-A89A-A340965A2BE2}" type="slidenum">
              <a:rPr lang="en-US" smtClean="0"/>
              <a:pPr/>
              <a:t>46</a:t>
            </a:fld>
            <a:endParaRPr lang="en-US" dirty="0"/>
          </a:p>
        </p:txBody>
      </p:sp>
      <p:pic>
        <p:nvPicPr>
          <p:cNvPr id="5" name="Picture 4">
            <a:extLst>
              <a:ext uri="{FF2B5EF4-FFF2-40B4-BE49-F238E27FC236}">
                <a16:creationId xmlns:a16="http://schemas.microsoft.com/office/drawing/2014/main" xmlns="" id="{EB42C54B-5AFC-B813-183C-A38857E0ED5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F243105-36A6-60B7-F9DC-D10099DB11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53036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E2B5B-21CC-A4BB-3C8A-E399F4A43799}"/>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طبقه بندی مزاج</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graphicFrame>
        <p:nvGraphicFramePr>
          <p:cNvPr id="7" name="Content Placeholder 6">
            <a:extLst>
              <a:ext uri="{FF2B5EF4-FFF2-40B4-BE49-F238E27FC236}">
                <a16:creationId xmlns:a16="http://schemas.microsoft.com/office/drawing/2014/main" xmlns="" id="{A56E13F5-8F75-20FA-0B3F-0BCDE1B70F3B}"/>
              </a:ext>
            </a:extLst>
          </p:cNvPr>
          <p:cNvGraphicFramePr>
            <a:graphicFrameLocks noGrp="1"/>
          </p:cNvGraphicFramePr>
          <p:nvPr>
            <p:ph idx="1"/>
            <p:extLst>
              <p:ext uri="{D42A27DB-BD31-4B8C-83A1-F6EECF244321}">
                <p14:modId xmlns:p14="http://schemas.microsoft.com/office/powerpoint/2010/main" val="4228764529"/>
              </p:ext>
            </p:extLst>
          </p:nvPr>
        </p:nvGraphicFramePr>
        <p:xfrm>
          <a:off x="1057552" y="1792937"/>
          <a:ext cx="9783763" cy="439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5A325150-DF72-A7BF-E958-CD4B38A1DBBF}"/>
              </a:ext>
            </a:extLst>
          </p:cNvPr>
          <p:cNvSpPr>
            <a:spLocks noGrp="1"/>
          </p:cNvSpPr>
          <p:nvPr>
            <p:ph type="sldNum" sz="quarter" idx="12"/>
          </p:nvPr>
        </p:nvSpPr>
        <p:spPr/>
        <p:txBody>
          <a:bodyPr/>
          <a:lstStyle/>
          <a:p>
            <a:fld id="{294A09A9-5501-47C1-A89A-A340965A2BE2}" type="slidenum">
              <a:rPr lang="en-US" smtClean="0"/>
              <a:pPr/>
              <a:t>47</a:t>
            </a:fld>
            <a:endParaRPr lang="en-US" dirty="0"/>
          </a:p>
        </p:txBody>
      </p:sp>
      <p:pic>
        <p:nvPicPr>
          <p:cNvPr id="3" name="Picture 2">
            <a:extLst>
              <a:ext uri="{FF2B5EF4-FFF2-40B4-BE49-F238E27FC236}">
                <a16:creationId xmlns:a16="http://schemas.microsoft.com/office/drawing/2014/main" xmlns="" id="{EE0E588E-F91B-EE31-49FC-7BD136F9D028}"/>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2F5E4F3B-0286-C373-9E17-8121AF6E2C0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351672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DED24-8E41-D506-FFC2-0CC40013CD3C}"/>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اعتدال طبی</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3" name="Content Placeholder 2">
            <a:extLst>
              <a:ext uri="{FF2B5EF4-FFF2-40B4-BE49-F238E27FC236}">
                <a16:creationId xmlns:a16="http://schemas.microsoft.com/office/drawing/2014/main" xmlns="" id="{5425F842-7CE5-A7F3-0BC8-01B37AF36963}"/>
              </a:ext>
            </a:extLst>
          </p:cNvPr>
          <p:cNvSpPr>
            <a:spLocks noGrp="1"/>
          </p:cNvSpPr>
          <p:nvPr>
            <p:ph idx="1"/>
          </p:nvPr>
        </p:nvSpPr>
        <p:spPr/>
        <p:txBody>
          <a:bodyPr>
            <a:normAutofit/>
          </a:bodyPr>
          <a:lstStyle/>
          <a:p>
            <a:pPr marL="0" marR="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اعتدال و عدم اعتدال بنا به برابری و نابرابری میزان کیفیات سنجیده نمی‌شود</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زیرا اعتدال حقیقیِ برآمده از تساوی مطلق کیفیات، وجود خارجی ندارد</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چه رسد به اینکه در مزاج اعضا یا بدن انسان قابل تحقق باشد.</a:t>
            </a:r>
            <a:endParaRPr lang="en-US"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b="1" dirty="0">
                <a:latin typeface="Calibri" panose="020F0502020204030204" pitchFamily="34" charset="0"/>
                <a:ea typeface="Calibri" panose="020F0502020204030204" pitchFamily="34" charset="0"/>
                <a:cs typeface="B Nazanin" panose="00000400000000000000" pitchFamily="2" charset="-78"/>
              </a:rPr>
              <a:t>اعتدال طبی، به ‌مفهوم بهره‌مندی وافر بدن و هر عضو از کمّیت و کیفیت عناصر بقدر سزاوار و درخور مزاج و سرشت انسانی است</a:t>
            </a:r>
            <a:r>
              <a:rPr lang="ar-SA"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به بیان دیگر، اگر انسان از تناسب کمّی و کیفی عناصر بهره‌مندی فراوان باشد دارای اعتدال طبی است. </a:t>
            </a:r>
            <a:endParaRPr lang="en-US" sz="2400" dirty="0">
              <a:solidFill>
                <a:schemeClr val="bg1"/>
              </a:solidFill>
              <a:cs typeface="B Nazanin" panose="00000400000000000000" pitchFamily="2" charset="-78"/>
            </a:endParaRPr>
          </a:p>
        </p:txBody>
      </p:sp>
      <p:sp>
        <p:nvSpPr>
          <p:cNvPr id="4" name="Slide Number Placeholder 3">
            <a:extLst>
              <a:ext uri="{FF2B5EF4-FFF2-40B4-BE49-F238E27FC236}">
                <a16:creationId xmlns:a16="http://schemas.microsoft.com/office/drawing/2014/main" xmlns="" id="{8A86D238-ADFC-8308-C01A-557E8EAD7BDC}"/>
              </a:ext>
            </a:extLst>
          </p:cNvPr>
          <p:cNvSpPr>
            <a:spLocks noGrp="1"/>
          </p:cNvSpPr>
          <p:nvPr>
            <p:ph type="sldNum" sz="quarter" idx="12"/>
          </p:nvPr>
        </p:nvSpPr>
        <p:spPr/>
        <p:txBody>
          <a:bodyPr/>
          <a:lstStyle/>
          <a:p>
            <a:fld id="{294A09A9-5501-47C1-A89A-A340965A2BE2}" type="slidenum">
              <a:rPr lang="en-US" smtClean="0"/>
              <a:pPr/>
              <a:t>48</a:t>
            </a:fld>
            <a:endParaRPr lang="en-US" dirty="0"/>
          </a:p>
        </p:txBody>
      </p:sp>
      <p:pic>
        <p:nvPicPr>
          <p:cNvPr id="5" name="Picture 4">
            <a:extLst>
              <a:ext uri="{FF2B5EF4-FFF2-40B4-BE49-F238E27FC236}">
                <a16:creationId xmlns:a16="http://schemas.microsoft.com/office/drawing/2014/main" xmlns="" id="{14222A57-305E-4A71-92F6-EFA308D5563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BAD235E-CB3B-F4B5-A495-DF7B2206CD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750398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D06CA-9FEB-919F-30AA-ADB22CA19834}"/>
              </a:ext>
            </a:extLst>
          </p:cNvPr>
          <p:cNvSpPr>
            <a:spLocks noGrp="1"/>
          </p:cNvSpPr>
          <p:nvPr>
            <p:ph type="title"/>
          </p:nvPr>
        </p:nvSpPr>
        <p:spPr/>
        <p:txBody>
          <a:bodyPr>
            <a:normAutofit/>
          </a:bodyPr>
          <a:lstStyle/>
          <a:p>
            <a:pPr algn="ctr" rtl="1"/>
            <a:r>
              <a:rPr lang="fa-IR" sz="6000" dirty="0">
                <a:solidFill>
                  <a:schemeClr val="bg1"/>
                </a:solidFill>
                <a:effectLst>
                  <a:outerShdw blurRad="38100" dist="38100" dir="2700000" algn="tl">
                    <a:srgbClr val="000000">
                      <a:alpha val="43137"/>
                    </a:srgbClr>
                  </a:outerShdw>
                </a:effectLst>
                <a:cs typeface="B Titr" panose="00000700000000000000" pitchFamily="2" charset="-78"/>
              </a:rPr>
              <a:t>مزاج های هشت گانه</a:t>
            </a:r>
            <a:endParaRPr lang="en-US" sz="6000" dirty="0">
              <a:solidFill>
                <a:schemeClr val="bg1"/>
              </a:solidFill>
              <a:effectLst>
                <a:outerShdw blurRad="38100" dist="38100" dir="2700000" algn="tl">
                  <a:srgbClr val="000000">
                    <a:alpha val="43137"/>
                  </a:srgbClr>
                </a:outerShdw>
              </a:effectLst>
              <a:cs typeface="B Titr" panose="00000700000000000000" pitchFamily="2" charset="-78"/>
            </a:endParaRPr>
          </a:p>
        </p:txBody>
      </p:sp>
      <p:graphicFrame>
        <p:nvGraphicFramePr>
          <p:cNvPr id="6" name="Table 6">
            <a:extLst>
              <a:ext uri="{FF2B5EF4-FFF2-40B4-BE49-F238E27FC236}">
                <a16:creationId xmlns:a16="http://schemas.microsoft.com/office/drawing/2014/main" xmlns="" id="{707CD361-8C87-5DDE-C158-5630DD8521F0}"/>
              </a:ext>
            </a:extLst>
          </p:cNvPr>
          <p:cNvGraphicFramePr>
            <a:graphicFrameLocks noGrp="1"/>
          </p:cNvGraphicFramePr>
          <p:nvPr>
            <p:ph idx="1"/>
            <p:extLst>
              <p:ext uri="{D42A27DB-BD31-4B8C-83A1-F6EECF244321}">
                <p14:modId xmlns:p14="http://schemas.microsoft.com/office/powerpoint/2010/main" val="654663805"/>
              </p:ext>
            </p:extLst>
          </p:nvPr>
        </p:nvGraphicFramePr>
        <p:xfrm>
          <a:off x="1203325" y="2011362"/>
          <a:ext cx="9783762" cy="3461785"/>
        </p:xfrm>
        <a:graphic>
          <a:graphicData uri="http://schemas.openxmlformats.org/drawingml/2006/table">
            <a:tbl>
              <a:tblPr firstRow="1" bandRow="1">
                <a:tableStyleId>{5C22544A-7EE6-4342-B048-85BDC9FD1C3A}</a:tableStyleId>
              </a:tblPr>
              <a:tblGrid>
                <a:gridCol w="4891881">
                  <a:extLst>
                    <a:ext uri="{9D8B030D-6E8A-4147-A177-3AD203B41FA5}">
                      <a16:colId xmlns:a16="http://schemas.microsoft.com/office/drawing/2014/main" xmlns="" val="2076992701"/>
                    </a:ext>
                  </a:extLst>
                </a:gridCol>
                <a:gridCol w="4891881">
                  <a:extLst>
                    <a:ext uri="{9D8B030D-6E8A-4147-A177-3AD203B41FA5}">
                      <a16:colId xmlns:a16="http://schemas.microsoft.com/office/drawing/2014/main" xmlns="" val="2619338049"/>
                    </a:ext>
                  </a:extLst>
                </a:gridCol>
              </a:tblGrid>
              <a:tr h="692357">
                <a:tc>
                  <a:txBody>
                    <a:bodyPr/>
                    <a:lstStyle/>
                    <a:p>
                      <a:pPr algn="ctr" rtl="1"/>
                      <a:r>
                        <a:rPr lang="fa-IR" sz="2000" dirty="0">
                          <a:cs typeface="B Nazanin" panose="00000400000000000000" pitchFamily="2" charset="-78"/>
                        </a:rPr>
                        <a:t>مزاج مرکب</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r>
                        <a:rPr lang="fa-IR" sz="2000" dirty="0">
                          <a:cs typeface="B Nazanin" panose="00000400000000000000" pitchFamily="2" charset="-78"/>
                        </a:rPr>
                        <a:t>مزاج مفرد</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extLst>
                  <a:ext uri="{0D108BD9-81ED-4DB2-BD59-A6C34878D82A}">
                    <a16:rowId xmlns:a16="http://schemas.microsoft.com/office/drawing/2014/main" xmlns="" val="1443571089"/>
                  </a:ext>
                </a:extLst>
              </a:tr>
              <a:tr h="692357">
                <a:tc>
                  <a:txBody>
                    <a:bodyPr/>
                    <a:lstStyle/>
                    <a:p>
                      <a:pPr algn="ctr" rtl="1"/>
                      <a:r>
                        <a:rPr lang="fa-IR" sz="2000" dirty="0">
                          <a:cs typeface="B Nazanin" panose="00000400000000000000" pitchFamily="2" charset="-78"/>
                        </a:rPr>
                        <a:t>گرم و تر </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r>
                        <a:rPr lang="fa-IR" sz="2000" dirty="0">
                          <a:cs typeface="B Nazanin" panose="00000400000000000000" pitchFamily="2" charset="-78"/>
                        </a:rPr>
                        <a:t>گرم</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extLst>
                  <a:ext uri="{0D108BD9-81ED-4DB2-BD59-A6C34878D82A}">
                    <a16:rowId xmlns:a16="http://schemas.microsoft.com/office/drawing/2014/main" xmlns="" val="2905678848"/>
                  </a:ext>
                </a:extLst>
              </a:tr>
              <a:tr h="692357">
                <a:tc>
                  <a:txBody>
                    <a:bodyPr/>
                    <a:lstStyle/>
                    <a:p>
                      <a:pPr algn="ctr" rtl="1"/>
                      <a:r>
                        <a:rPr lang="fa-IR" sz="2000" dirty="0">
                          <a:cs typeface="B Nazanin" panose="00000400000000000000" pitchFamily="2" charset="-78"/>
                        </a:rPr>
                        <a:t>گرم و خشک</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r>
                        <a:rPr lang="fa-IR" sz="2000" dirty="0">
                          <a:cs typeface="B Nazanin" panose="00000400000000000000" pitchFamily="2" charset="-78"/>
                        </a:rPr>
                        <a:t>سرد</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extLst>
                  <a:ext uri="{0D108BD9-81ED-4DB2-BD59-A6C34878D82A}">
                    <a16:rowId xmlns:a16="http://schemas.microsoft.com/office/drawing/2014/main" xmlns="" val="692071990"/>
                  </a:ext>
                </a:extLst>
              </a:tr>
              <a:tr h="692357">
                <a:tc>
                  <a:txBody>
                    <a:bodyPr/>
                    <a:lstStyle/>
                    <a:p>
                      <a:pPr algn="ctr" rtl="1"/>
                      <a:r>
                        <a:rPr lang="fa-IR" sz="2000" dirty="0">
                          <a:cs typeface="B Nazanin" panose="00000400000000000000" pitchFamily="2" charset="-78"/>
                        </a:rPr>
                        <a:t>سرد و تر</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r>
                        <a:rPr lang="fa-IR" sz="2000" dirty="0">
                          <a:cs typeface="B Nazanin" panose="00000400000000000000" pitchFamily="2" charset="-78"/>
                        </a:rPr>
                        <a:t>تر</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extLst>
                  <a:ext uri="{0D108BD9-81ED-4DB2-BD59-A6C34878D82A}">
                    <a16:rowId xmlns:a16="http://schemas.microsoft.com/office/drawing/2014/main" xmlns="" val="710605680"/>
                  </a:ext>
                </a:extLst>
              </a:tr>
              <a:tr h="692357">
                <a:tc>
                  <a:txBody>
                    <a:bodyPr/>
                    <a:lstStyle/>
                    <a:p>
                      <a:pPr algn="ctr" rtl="1"/>
                      <a:r>
                        <a:rPr lang="fa-IR" sz="2000" dirty="0">
                          <a:cs typeface="B Nazanin" panose="00000400000000000000" pitchFamily="2" charset="-78"/>
                        </a:rPr>
                        <a:t>سرد و خشک</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r>
                        <a:rPr lang="fa-IR" sz="2000" dirty="0">
                          <a:cs typeface="B Nazanin" panose="00000400000000000000" pitchFamily="2" charset="-78"/>
                        </a:rPr>
                        <a:t>خشک</a:t>
                      </a:r>
                      <a:endParaRPr lang="en-US" sz="2000" dirty="0">
                        <a:cs typeface="B Nazanin" panose="00000400000000000000" pitchFamily="2" charset="-7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cell3D prstMaterial="dkEdge">
                      <a:bevel h="50800" prst="divot"/>
                      <a:lightRig rig="flood" dir="t"/>
                    </a:cell3D>
                  </a:tcPr>
                </a:tc>
                <a:extLst>
                  <a:ext uri="{0D108BD9-81ED-4DB2-BD59-A6C34878D82A}">
                    <a16:rowId xmlns:a16="http://schemas.microsoft.com/office/drawing/2014/main" xmlns="" val="2302540948"/>
                  </a:ext>
                </a:extLst>
              </a:tr>
            </a:tbl>
          </a:graphicData>
        </a:graphic>
      </p:graphicFrame>
      <p:sp>
        <p:nvSpPr>
          <p:cNvPr id="4" name="Slide Number Placeholder 3">
            <a:extLst>
              <a:ext uri="{FF2B5EF4-FFF2-40B4-BE49-F238E27FC236}">
                <a16:creationId xmlns:a16="http://schemas.microsoft.com/office/drawing/2014/main" xmlns="" id="{021DF3BA-80F4-62B9-6B02-D4BBF5966D14}"/>
              </a:ext>
            </a:extLst>
          </p:cNvPr>
          <p:cNvSpPr>
            <a:spLocks noGrp="1"/>
          </p:cNvSpPr>
          <p:nvPr>
            <p:ph type="sldNum" sz="quarter" idx="12"/>
          </p:nvPr>
        </p:nvSpPr>
        <p:spPr/>
        <p:txBody>
          <a:bodyPr/>
          <a:lstStyle/>
          <a:p>
            <a:fld id="{294A09A9-5501-47C1-A89A-A340965A2BE2}" type="slidenum">
              <a:rPr lang="en-US" smtClean="0"/>
              <a:pPr/>
              <a:t>49</a:t>
            </a:fld>
            <a:endParaRPr lang="en-US" dirty="0"/>
          </a:p>
        </p:txBody>
      </p:sp>
      <p:pic>
        <p:nvPicPr>
          <p:cNvPr id="3" name="Picture 2">
            <a:extLst>
              <a:ext uri="{FF2B5EF4-FFF2-40B4-BE49-F238E27FC236}">
                <a16:creationId xmlns:a16="http://schemas.microsoft.com/office/drawing/2014/main" xmlns="" id="{83083F1F-803D-7B10-5A3F-B09A078F6EE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E32F60E1-44B1-E641-993E-537BBAB222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5951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A6F7BB-30A8-4980-AD4A-2FB0B53FA6C9}"/>
              </a:ext>
            </a:extLst>
          </p:cNvPr>
          <p:cNvSpPr>
            <a:spLocks noGrp="1"/>
          </p:cNvSpPr>
          <p:nvPr>
            <p:ph type="title"/>
          </p:nvPr>
        </p:nvSpPr>
        <p:spPr>
          <a:xfrm>
            <a:off x="421216" y="615396"/>
            <a:ext cx="9078613" cy="3614337"/>
          </a:xfrm>
        </p:spPr>
        <p:txBody>
          <a:bodyPr/>
          <a:lstStyle/>
          <a:p>
            <a:pPr algn="ctr" rtl="1"/>
            <a:r>
              <a:rPr lang="ar-SA" sz="6000" dirty="0">
                <a:solidFill>
                  <a:schemeClr val="tx1"/>
                </a:solidFill>
                <a:effectLst>
                  <a:outerShdw blurRad="38100" dist="38100" dir="2700000" algn="tl">
                    <a:srgbClr val="000000">
                      <a:alpha val="43137"/>
                    </a:srgbClr>
                  </a:outerShdw>
                </a:effectLst>
                <a:cs typeface="B Titr" panose="00000700000000000000" pitchFamily="2" charset="-78"/>
              </a:rPr>
              <a:t>وضعیت آموزش و پژوهش طب‌های سنتی و مکمل در جهان</a:t>
            </a:r>
            <a:endParaRPr lang="en-US" sz="6000" dirty="0">
              <a:cs typeface="B Titr" panose="00000700000000000000" pitchFamily="2" charset="-78"/>
            </a:endParaRPr>
          </a:p>
        </p:txBody>
      </p:sp>
      <p:sp>
        <p:nvSpPr>
          <p:cNvPr id="34" name="Text Placeholder 33">
            <a:extLst>
              <a:ext uri="{FF2B5EF4-FFF2-40B4-BE49-F238E27FC236}">
                <a16:creationId xmlns:a16="http://schemas.microsoft.com/office/drawing/2014/main" xmlns="" id="{C1C92E27-D550-F44E-8491-927F819E72B8}"/>
              </a:ext>
            </a:extLst>
          </p:cNvPr>
          <p:cNvSpPr>
            <a:spLocks noGrp="1"/>
          </p:cNvSpPr>
          <p:nvPr>
            <p:ph type="body" sz="quarter" idx="17"/>
          </p:nvPr>
        </p:nvSpPr>
        <p:spPr/>
        <p:txBody>
          <a:bodyPr/>
          <a:lstStyle/>
          <a:p>
            <a:r>
              <a:rPr lang="fa-IR" sz="800" dirty="0"/>
              <a:t>.</a:t>
            </a:r>
          </a:p>
          <a:p>
            <a:endParaRPr lang="en-US" dirty="0"/>
          </a:p>
        </p:txBody>
      </p:sp>
      <p:sp>
        <p:nvSpPr>
          <p:cNvPr id="35" name="Text Placeholder 34">
            <a:extLst>
              <a:ext uri="{FF2B5EF4-FFF2-40B4-BE49-F238E27FC236}">
                <a16:creationId xmlns:a16="http://schemas.microsoft.com/office/drawing/2014/main" xmlns="" id="{7D722C50-45F7-D84B-B216-568F72D66349}"/>
              </a:ext>
            </a:extLst>
          </p:cNvPr>
          <p:cNvSpPr>
            <a:spLocks noGrp="1"/>
          </p:cNvSpPr>
          <p:nvPr>
            <p:ph type="body" sz="quarter" idx="18"/>
          </p:nvPr>
        </p:nvSpPr>
        <p:spPr/>
        <p:txBody>
          <a:bodyPr/>
          <a:lstStyle/>
          <a:p>
            <a:r>
              <a:rPr lang="fa-IR" dirty="0"/>
              <a:t>.</a:t>
            </a:r>
            <a:endParaRPr lang="en-US" dirty="0"/>
          </a:p>
        </p:txBody>
      </p:sp>
      <p:sp>
        <p:nvSpPr>
          <p:cNvPr id="37" name="Text Placeholder 36">
            <a:extLst>
              <a:ext uri="{FF2B5EF4-FFF2-40B4-BE49-F238E27FC236}">
                <a16:creationId xmlns:a16="http://schemas.microsoft.com/office/drawing/2014/main" xmlns="" id="{7990731F-95DE-4F44-8EA0-E275CEAFD8A2}"/>
              </a:ext>
            </a:extLst>
          </p:cNvPr>
          <p:cNvSpPr>
            <a:spLocks noGrp="1"/>
          </p:cNvSpPr>
          <p:nvPr>
            <p:ph type="body" sz="quarter" idx="20"/>
          </p:nvPr>
        </p:nvSpPr>
        <p:spPr/>
        <p:txBody>
          <a:bodyPr/>
          <a:lstStyle/>
          <a:p>
            <a:r>
              <a:rPr lang="fa-IR" dirty="0"/>
              <a:t>.</a:t>
            </a:r>
            <a:endParaRPr lang="en-US" dirty="0"/>
          </a:p>
        </p:txBody>
      </p:sp>
      <p:sp>
        <p:nvSpPr>
          <p:cNvPr id="38" name="Text Placeholder 37">
            <a:extLst>
              <a:ext uri="{FF2B5EF4-FFF2-40B4-BE49-F238E27FC236}">
                <a16:creationId xmlns:a16="http://schemas.microsoft.com/office/drawing/2014/main" xmlns="" id="{5B19EE51-628F-CA4E-94B0-57E9ACA1446A}"/>
              </a:ext>
            </a:extLst>
          </p:cNvPr>
          <p:cNvSpPr>
            <a:spLocks noGrp="1"/>
          </p:cNvSpPr>
          <p:nvPr>
            <p:ph type="body" sz="quarter" idx="21"/>
          </p:nvPr>
        </p:nvSpPr>
        <p:spPr/>
        <p:txBody>
          <a:bodyPr/>
          <a:lstStyle/>
          <a:p>
            <a:r>
              <a:rPr lang="fa-IR" dirty="0"/>
              <a:t>.</a:t>
            </a:r>
            <a:endParaRPr lang="en-US" dirty="0"/>
          </a:p>
        </p:txBody>
      </p:sp>
      <p:sp>
        <p:nvSpPr>
          <p:cNvPr id="39" name="Text Placeholder 38">
            <a:extLst>
              <a:ext uri="{FF2B5EF4-FFF2-40B4-BE49-F238E27FC236}">
                <a16:creationId xmlns:a16="http://schemas.microsoft.com/office/drawing/2014/main" xmlns="" id="{2A6ACC78-74DF-604E-BD14-4BBE7B4EEF5B}"/>
              </a:ext>
            </a:extLst>
          </p:cNvPr>
          <p:cNvSpPr>
            <a:spLocks noGrp="1"/>
          </p:cNvSpPr>
          <p:nvPr>
            <p:ph type="body" sz="quarter" idx="22"/>
          </p:nvPr>
        </p:nvSpPr>
        <p:spPr/>
        <p:txBody>
          <a:bodyPr/>
          <a:lstStyle/>
          <a:p>
            <a:r>
              <a:rPr lang="fa-IR" dirty="0"/>
              <a:t>.</a:t>
            </a:r>
            <a:endParaRPr lang="en-US" dirty="0"/>
          </a:p>
        </p:txBody>
      </p:sp>
      <p:sp>
        <p:nvSpPr>
          <p:cNvPr id="41" name="Text Placeholder 40">
            <a:extLst>
              <a:ext uri="{FF2B5EF4-FFF2-40B4-BE49-F238E27FC236}">
                <a16:creationId xmlns:a16="http://schemas.microsoft.com/office/drawing/2014/main" xmlns="" id="{31C0CCD4-2502-A14F-B520-7B57524EDF8E}"/>
              </a:ext>
            </a:extLst>
          </p:cNvPr>
          <p:cNvSpPr>
            <a:spLocks noGrp="1"/>
          </p:cNvSpPr>
          <p:nvPr>
            <p:ph type="body" sz="quarter" idx="24"/>
          </p:nvPr>
        </p:nvSpPr>
        <p:spPr/>
        <p:txBody>
          <a:bodyPr/>
          <a:lstStyle/>
          <a:p>
            <a:r>
              <a:rPr lang="fa-IR" dirty="0"/>
              <a:t>.</a:t>
            </a:r>
            <a:endParaRPr lang="en-US" dirty="0"/>
          </a:p>
        </p:txBody>
      </p:sp>
      <p:sp>
        <p:nvSpPr>
          <p:cNvPr id="6" name="Slide Number Placeholder 5">
            <a:extLst>
              <a:ext uri="{FF2B5EF4-FFF2-40B4-BE49-F238E27FC236}">
                <a16:creationId xmlns:a16="http://schemas.microsoft.com/office/drawing/2014/main" xmlns="" id="{23ACFC20-4FA4-8FFC-1C33-8559F465B23F}"/>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
        <p:nvSpPr>
          <p:cNvPr id="16" name="Text Placeholder 15">
            <a:extLst>
              <a:ext uri="{FF2B5EF4-FFF2-40B4-BE49-F238E27FC236}">
                <a16:creationId xmlns:a16="http://schemas.microsoft.com/office/drawing/2014/main" xmlns="" id="{0F58D059-F1A9-3EB6-A455-5297419DB32F}"/>
              </a:ext>
            </a:extLst>
          </p:cNvPr>
          <p:cNvSpPr>
            <a:spLocks noGrp="1"/>
          </p:cNvSpPr>
          <p:nvPr>
            <p:ph type="body" sz="quarter" idx="19"/>
          </p:nvPr>
        </p:nvSpPr>
        <p:spPr/>
        <p:txBody>
          <a:bodyPr/>
          <a:lstStyle/>
          <a:p>
            <a:r>
              <a:rPr lang="fa-IR" sz="800" dirty="0"/>
              <a:t>.</a:t>
            </a:r>
            <a:endParaRPr lang="en-US" sz="800" dirty="0"/>
          </a:p>
        </p:txBody>
      </p:sp>
      <p:pic>
        <p:nvPicPr>
          <p:cNvPr id="3" name="Picture 2">
            <a:extLst>
              <a:ext uri="{FF2B5EF4-FFF2-40B4-BE49-F238E27FC236}">
                <a16:creationId xmlns:a16="http://schemas.microsoft.com/office/drawing/2014/main" xmlns="" id="{745979E5-DF17-37EC-ACBA-F42A0C1B6F3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901493" y="5057870"/>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C168EF62-5957-9F7A-FC8D-6ADAEF952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81229"/>
            <a:ext cx="1033911" cy="1064198"/>
          </a:xfrm>
          <a:prstGeom prst="rect">
            <a:avLst/>
          </a:prstGeom>
          <a:noFill/>
        </p:spPr>
      </p:pic>
    </p:spTree>
    <p:extLst>
      <p:ext uri="{BB962C8B-B14F-4D97-AF65-F5344CB8AC3E}">
        <p14:creationId xmlns:p14="http://schemas.microsoft.com/office/powerpoint/2010/main" val="3335690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57745-A5A6-48D0-4037-5E57EEC6BDA9}"/>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اخلاط</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8B9485F3-27D9-D150-E721-8A2B6DCD06AB}"/>
              </a:ext>
            </a:extLst>
          </p:cNvPr>
          <p:cNvSpPr>
            <a:spLocks noGrp="1"/>
          </p:cNvSpPr>
          <p:nvPr>
            <p:ph idx="1"/>
          </p:nvPr>
        </p:nvSpPr>
        <p:spPr/>
        <p:txBody>
          <a:bodyPr>
            <a:normAutofit/>
          </a:bodyPr>
          <a:lstStyle/>
          <a:p>
            <a:pPr marL="0" indent="0" algn="just" rtl="1">
              <a:buNone/>
            </a:pPr>
            <a:r>
              <a:rPr lang="ar-SA" sz="2800" dirty="0">
                <a:solidFill>
                  <a:schemeClr val="bg1"/>
                </a:solidFill>
                <a:cs typeface="B Nazanin" panose="00000400000000000000" pitchFamily="2" charset="-78"/>
              </a:rPr>
              <a:t>نخستین مرحله از تغییرِ </a:t>
            </a:r>
            <a:r>
              <a:rPr lang="fa-IR" sz="2800" dirty="0">
                <a:solidFill>
                  <a:schemeClr val="bg1"/>
                </a:solidFill>
                <a:cs typeface="B Nazanin" panose="00000400000000000000" pitchFamily="2" charset="-78"/>
              </a:rPr>
              <a:t>شکل </a:t>
            </a:r>
            <a:r>
              <a:rPr lang="ar-SA" sz="2800" dirty="0">
                <a:solidFill>
                  <a:schemeClr val="bg1"/>
                </a:solidFill>
                <a:cs typeface="B Nazanin" panose="00000400000000000000" pitchFamily="2" charset="-78"/>
              </a:rPr>
              <a:t>خوردنی‌ها و نوشیدنی‌ها در کبد روی می‌دهد. خوردنی‌ها پس از جویده شدن و هضمی ساده و ناتمام در معده و ورود به روده، از راه عروق ماساریقا (مزانتریک) به کبد وارد می‌شوند </a:t>
            </a:r>
            <a:endParaRPr lang="fa-IR" sz="2800" dirty="0">
              <a:solidFill>
                <a:schemeClr val="bg1"/>
              </a:solidFill>
              <a:cs typeface="B Nazanin" panose="00000400000000000000" pitchFamily="2" charset="-78"/>
            </a:endParaRPr>
          </a:p>
          <a:p>
            <a:pPr marL="0" indent="0" algn="just" rtl="1">
              <a:buNone/>
            </a:pPr>
            <a:r>
              <a:rPr lang="ar-SA"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همۀ  فراورده‌های حاصل از هضم کبدی، سیال و مایع هستند ولی در وجوه گوناگون (از ویژگی‌های پایه و جوهری همچون مادّه، تا صورت‌بندی و ساختار مادّه، تا صفات ظاهری مانند قوام و رنگ و بو و مزه) با یکدیگر </a:t>
            </a:r>
            <a:r>
              <a:rPr lang="fa-IR" sz="28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متفاوتند</a:t>
            </a:r>
            <a:r>
              <a:rPr lang="fa-IR" sz="2800" dirty="0">
                <a:effectLst/>
                <a:latin typeface="Calibri" panose="020F0502020204030204" pitchFamily="34" charset="0"/>
                <a:ea typeface="Calibri" panose="020F0502020204030204" pitchFamily="34" charset="0"/>
                <a:cs typeface="B Nazanin" panose="00000400000000000000" pitchFamily="2" charset="-78"/>
              </a:rPr>
              <a:t>.</a:t>
            </a:r>
            <a:r>
              <a:rPr lang="ar-SA" sz="2800" dirty="0">
                <a:effectLst/>
                <a:latin typeface="Calibri" panose="020F0502020204030204" pitchFamily="34" charset="0"/>
                <a:ea typeface="Calibri" panose="020F0502020204030204" pitchFamily="34" charset="0"/>
                <a:cs typeface="B Nazanin" panose="00000400000000000000" pitchFamily="2" charset="-78"/>
              </a:rPr>
              <a:t> </a:t>
            </a:r>
            <a:r>
              <a:rPr lang="ar-SA" sz="2800" b="1" dirty="0">
                <a:solidFill>
                  <a:srgbClr val="FFFF00"/>
                </a:solidFill>
                <a:latin typeface="Calibri" panose="020F0502020204030204" pitchFamily="34" charset="0"/>
                <a:ea typeface="Calibri" panose="020F0502020204030204" pitchFamily="34" charset="0"/>
                <a:cs typeface="B Nazanin" panose="00000400000000000000" pitchFamily="2" charset="-78"/>
              </a:rPr>
              <a:t>فراورده‌های نهاییِ هضمِ کبدی، «خلط» نامیده می‌شوند که جنس‌های طبیعی آنها دم و بلغم و صفرا و سودا شمرده شده‌اند</a:t>
            </a:r>
            <a:r>
              <a:rPr lang="fa-IR" sz="2800" b="1" dirty="0">
                <a:solidFill>
                  <a:srgbClr val="FFFF00"/>
                </a:solidFill>
                <a:latin typeface="Calibri" panose="020F0502020204030204" pitchFamily="34" charset="0"/>
                <a:ea typeface="Calibri" panose="020F0502020204030204" pitchFamily="34" charset="0"/>
                <a:cs typeface="B Nazanin" panose="00000400000000000000" pitchFamily="2" charset="-78"/>
              </a:rPr>
              <a:t>.</a:t>
            </a:r>
            <a:endParaRPr lang="en-US" sz="2800" b="1" dirty="0">
              <a:solidFill>
                <a:srgbClr val="FFFF00"/>
              </a:solidFill>
              <a:cs typeface="B Nazanin" panose="00000400000000000000" pitchFamily="2" charset="-78"/>
            </a:endParaRPr>
          </a:p>
        </p:txBody>
      </p:sp>
      <p:sp>
        <p:nvSpPr>
          <p:cNvPr id="4" name="Slide Number Placeholder 3">
            <a:extLst>
              <a:ext uri="{FF2B5EF4-FFF2-40B4-BE49-F238E27FC236}">
                <a16:creationId xmlns:a16="http://schemas.microsoft.com/office/drawing/2014/main" xmlns="" id="{E0893BA1-0C16-BB29-EC68-D4DEB35037CA}"/>
              </a:ext>
            </a:extLst>
          </p:cNvPr>
          <p:cNvSpPr>
            <a:spLocks noGrp="1"/>
          </p:cNvSpPr>
          <p:nvPr>
            <p:ph type="sldNum" sz="quarter" idx="12"/>
          </p:nvPr>
        </p:nvSpPr>
        <p:spPr/>
        <p:txBody>
          <a:bodyPr/>
          <a:lstStyle/>
          <a:p>
            <a:fld id="{294A09A9-5501-47C1-A89A-A340965A2BE2}" type="slidenum">
              <a:rPr lang="en-US" smtClean="0"/>
              <a:pPr/>
              <a:t>50</a:t>
            </a:fld>
            <a:endParaRPr lang="en-US" dirty="0"/>
          </a:p>
        </p:txBody>
      </p:sp>
      <p:pic>
        <p:nvPicPr>
          <p:cNvPr id="5" name="Picture 4">
            <a:extLst>
              <a:ext uri="{FF2B5EF4-FFF2-40B4-BE49-F238E27FC236}">
                <a16:creationId xmlns:a16="http://schemas.microsoft.com/office/drawing/2014/main" xmlns="" id="{5EF8D3CA-D56C-3D1C-8E78-26AB516D9F6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C87C9E7-9D32-085B-689F-E905E0B537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041552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43B5DB-0010-2B95-DC21-23188AF04B75}"/>
              </a:ext>
            </a:extLst>
          </p:cNvPr>
          <p:cNvSpPr>
            <a:spLocks noGrp="1"/>
          </p:cNvSpPr>
          <p:nvPr>
            <p:ph type="title"/>
          </p:nvPr>
        </p:nvSpPr>
        <p:spPr>
          <a:xfrm>
            <a:off x="251077" y="381899"/>
            <a:ext cx="10880982" cy="1508760"/>
          </a:xfrm>
        </p:spPr>
        <p:txBody>
          <a:bodyPr>
            <a:normAutofit/>
          </a:bodyPr>
          <a:lstStyle/>
          <a:p>
            <a:pPr algn="ctr" rtl="1"/>
            <a:r>
              <a:rPr lang="ar-SA" sz="36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سبب‌های فاعلی و مادی مولد هریک از اخلاط طبیعی چهارگانه</a:t>
            </a:r>
            <a:endParaRPr lang="en-US" sz="3600"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28A552FA-46F4-B5C1-35F2-C38675C7E34F}"/>
              </a:ext>
            </a:extLst>
          </p:cNvPr>
          <p:cNvGraphicFramePr>
            <a:graphicFrameLocks noGrp="1"/>
          </p:cNvGraphicFramePr>
          <p:nvPr>
            <p:ph idx="1"/>
            <p:extLst>
              <p:ext uri="{D42A27DB-BD31-4B8C-83A1-F6EECF244321}">
                <p14:modId xmlns:p14="http://schemas.microsoft.com/office/powerpoint/2010/main" val="3238270796"/>
              </p:ext>
            </p:extLst>
          </p:nvPr>
        </p:nvGraphicFramePr>
        <p:xfrm>
          <a:off x="477078" y="2358886"/>
          <a:ext cx="10509921" cy="3127514"/>
        </p:xfrm>
        <a:graphic>
          <a:graphicData uri="http://schemas.openxmlformats.org/drawingml/2006/table">
            <a:tbl>
              <a:tblPr rtl="1" bandRow="1"/>
              <a:tblGrid>
                <a:gridCol w="1549390">
                  <a:extLst>
                    <a:ext uri="{9D8B030D-6E8A-4147-A177-3AD203B41FA5}">
                      <a16:colId xmlns:a16="http://schemas.microsoft.com/office/drawing/2014/main" xmlns="" val="1421491989"/>
                    </a:ext>
                  </a:extLst>
                </a:gridCol>
                <a:gridCol w="3749573">
                  <a:extLst>
                    <a:ext uri="{9D8B030D-6E8A-4147-A177-3AD203B41FA5}">
                      <a16:colId xmlns:a16="http://schemas.microsoft.com/office/drawing/2014/main" xmlns="" val="4209444341"/>
                    </a:ext>
                  </a:extLst>
                </a:gridCol>
                <a:gridCol w="5210958">
                  <a:extLst>
                    <a:ext uri="{9D8B030D-6E8A-4147-A177-3AD203B41FA5}">
                      <a16:colId xmlns:a16="http://schemas.microsoft.com/office/drawing/2014/main" xmlns="" val="697414326"/>
                    </a:ext>
                  </a:extLst>
                </a:gridCol>
              </a:tblGrid>
              <a:tr h="937399">
                <a:tc>
                  <a:txBody>
                    <a:bodyPr/>
                    <a:lstStyle/>
                    <a:p>
                      <a:pPr marL="0" marR="0" algn="just"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سبب</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خلط </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lnTlToBr w="3175" cap="flat" cmpd="sng" algn="ctr">
                      <a:solidFill>
                        <a:srgbClr val="C45911"/>
                      </a:solidFill>
                      <a:prstDash val="solid"/>
                      <a:round/>
                      <a:headEnd type="none" w="med" len="med"/>
                      <a:tailEnd type="none" w="med" len="med"/>
                    </a:lnTlToBr>
                    <a:solidFill>
                      <a:srgbClr val="F4B083"/>
                    </a:solidFill>
                  </a:tcPr>
                </a:tc>
                <a:tc>
                  <a:txBody>
                    <a:bodyPr/>
                    <a:lstStyle/>
                    <a:p>
                      <a:pPr marL="0" marR="0" algn="ctr"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سبب فاعلی</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سبب مادی</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3424887100"/>
                  </a:ext>
                </a:extLst>
              </a:tr>
              <a:tr h="576421">
                <a:tc>
                  <a:txBody>
                    <a:bodyPr/>
                    <a:lstStyle/>
                    <a:p>
                      <a:pPr marL="0" marR="0" algn="ctr"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دم</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000" b="1" dirty="0">
                          <a:effectLst/>
                          <a:latin typeface="Calibri" panose="020F0502020204030204" pitchFamily="34" charset="0"/>
                          <a:ea typeface="Calibri" panose="020F0502020204030204" pitchFamily="34" charset="0"/>
                          <a:cs typeface="B Nazanin" panose="00000400000000000000" pitchFamily="2" charset="-78"/>
                        </a:rPr>
                        <a:t>حرارت معتدل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000" b="1">
                          <a:effectLst/>
                          <a:latin typeface="Calibri" panose="020F0502020204030204" pitchFamily="34" charset="0"/>
                          <a:ea typeface="Calibri" panose="020F0502020204030204" pitchFamily="34" charset="0"/>
                          <a:cs typeface="B Nazanin" panose="00000400000000000000" pitchFamily="2" charset="-78"/>
                        </a:rPr>
                        <a:t>غذاهایی مانند گوشت و زردۀ تخم‌مرغ و نان گندم</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542599345"/>
                  </a:ext>
                </a:extLst>
              </a:tr>
              <a:tr h="563580">
                <a:tc>
                  <a:txBody>
                    <a:bodyPr/>
                    <a:lstStyle/>
                    <a:p>
                      <a:pPr marL="0" marR="0" algn="ctr"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بلغم</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000" b="1" dirty="0">
                          <a:effectLst/>
                          <a:latin typeface="Calibri" panose="020F0502020204030204" pitchFamily="34" charset="0"/>
                          <a:ea typeface="Calibri" panose="020F0502020204030204" pitchFamily="34" charset="0"/>
                          <a:cs typeface="B Nazanin" panose="00000400000000000000" pitchFamily="2" charset="-78"/>
                        </a:rPr>
                        <a:t>حرارتی که کمی از حد معتدل کمتر باشد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000" b="1" dirty="0">
                          <a:effectLst/>
                          <a:latin typeface="Calibri" panose="020F0502020204030204" pitchFamily="34" charset="0"/>
                          <a:ea typeface="Calibri" panose="020F0502020204030204" pitchFamily="34" charset="0"/>
                          <a:cs typeface="B Nazanin" panose="00000400000000000000" pitchFamily="2" charset="-78"/>
                        </a:rPr>
                        <a:t>بخش‌های غلیظ و لزج خوراک‌ها با طبع سرد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2893107615"/>
                  </a:ext>
                </a:extLst>
              </a:tr>
              <a:tr h="537898">
                <a:tc>
                  <a:txBody>
                    <a:bodyPr/>
                    <a:lstStyle/>
                    <a:p>
                      <a:pPr marL="0" marR="0" algn="ctr"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صفرا</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000" b="1">
                          <a:effectLst/>
                          <a:latin typeface="Calibri" panose="020F0502020204030204" pitchFamily="34" charset="0"/>
                          <a:ea typeface="Calibri" panose="020F0502020204030204" pitchFamily="34" charset="0"/>
                          <a:cs typeface="B Nazanin" panose="00000400000000000000" pitchFamily="2" charset="-78"/>
                        </a:rPr>
                        <a:t>حرارتی که کمی از حد معتدل فراتر باشد</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000" b="1">
                          <a:effectLst/>
                          <a:latin typeface="Calibri" panose="020F0502020204030204" pitchFamily="34" charset="0"/>
                          <a:ea typeface="Calibri" panose="020F0502020204030204" pitchFamily="34" charset="0"/>
                          <a:cs typeface="B Nazanin" panose="00000400000000000000" pitchFamily="2" charset="-78"/>
                        </a:rPr>
                        <a:t>بخش‌های چرب و شیرین، و گرم و تند از خوراک‌ها</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4045008567"/>
                  </a:ext>
                </a:extLst>
              </a:tr>
              <a:tr h="512216">
                <a:tc>
                  <a:txBody>
                    <a:bodyPr/>
                    <a:lstStyle/>
                    <a:p>
                      <a:pPr marL="0" marR="0" algn="ctr" rtl="1">
                        <a:lnSpc>
                          <a:spcPct val="107000"/>
                        </a:lnSpc>
                        <a:spcBef>
                          <a:spcPts val="0"/>
                        </a:spcBef>
                        <a:spcAft>
                          <a:spcPts val="0"/>
                        </a:spcAft>
                      </a:pPr>
                      <a:r>
                        <a:rPr lang="ar-SA" sz="20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سودا</a:t>
                      </a:r>
                      <a:endParaRPr lang="en-US" sz="20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000" b="1">
                          <a:effectLst/>
                          <a:latin typeface="Calibri" panose="020F0502020204030204" pitchFamily="34" charset="0"/>
                          <a:ea typeface="Calibri" panose="020F0502020204030204" pitchFamily="34" charset="0"/>
                          <a:cs typeface="B Nazanin" panose="00000400000000000000" pitchFamily="2" charset="-78"/>
                        </a:rPr>
                        <a:t>حرارت معتدل</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000" b="1" dirty="0">
                          <a:effectLst/>
                          <a:latin typeface="Calibri" panose="020F0502020204030204" pitchFamily="34" charset="0"/>
                          <a:ea typeface="Calibri" panose="020F0502020204030204" pitchFamily="34" charset="0"/>
                          <a:cs typeface="B Nazanin" panose="00000400000000000000" pitchFamily="2" charset="-78"/>
                        </a:rPr>
                        <a:t>بخش‌های غلیظ و خشک خوراک‌ها چه گرم و چه سرد</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082729778"/>
                  </a:ext>
                </a:extLst>
              </a:tr>
            </a:tbl>
          </a:graphicData>
        </a:graphic>
      </p:graphicFrame>
      <p:sp>
        <p:nvSpPr>
          <p:cNvPr id="4" name="Slide Number Placeholder 3">
            <a:extLst>
              <a:ext uri="{FF2B5EF4-FFF2-40B4-BE49-F238E27FC236}">
                <a16:creationId xmlns:a16="http://schemas.microsoft.com/office/drawing/2014/main" xmlns="" id="{E8BA63BD-7637-124B-3567-089D21770250}"/>
              </a:ext>
            </a:extLst>
          </p:cNvPr>
          <p:cNvSpPr>
            <a:spLocks noGrp="1"/>
          </p:cNvSpPr>
          <p:nvPr>
            <p:ph type="sldNum" sz="quarter" idx="12"/>
          </p:nvPr>
        </p:nvSpPr>
        <p:spPr/>
        <p:txBody>
          <a:bodyPr/>
          <a:lstStyle/>
          <a:p>
            <a:fld id="{294A09A9-5501-47C1-A89A-A340965A2BE2}" type="slidenum">
              <a:rPr lang="en-US" smtClean="0"/>
              <a:pPr/>
              <a:t>51</a:t>
            </a:fld>
            <a:endParaRPr lang="en-US" dirty="0"/>
          </a:p>
        </p:txBody>
      </p:sp>
      <p:pic>
        <p:nvPicPr>
          <p:cNvPr id="3" name="Picture 2">
            <a:extLst>
              <a:ext uri="{FF2B5EF4-FFF2-40B4-BE49-F238E27FC236}">
                <a16:creationId xmlns:a16="http://schemas.microsoft.com/office/drawing/2014/main" xmlns="" id="{73752804-DBBB-293B-FDE8-A643F155CAA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F558606-EF60-F485-A793-A56B8712AB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144824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AF65A7-995A-9F45-891C-82D9B9D40801}"/>
              </a:ext>
            </a:extLst>
          </p:cNvPr>
          <p:cNvSpPr>
            <a:spLocks noGrp="1"/>
          </p:cNvSpPr>
          <p:nvPr>
            <p:ph type="title"/>
          </p:nvPr>
        </p:nvSpPr>
        <p:spPr>
          <a:xfrm>
            <a:off x="754453" y="1751433"/>
            <a:ext cx="9904474" cy="2769703"/>
          </a:xfrm>
        </p:spPr>
        <p:txBody>
          <a:bodyPr>
            <a:normAutofit fontScale="90000"/>
          </a:bodyPr>
          <a:lstStyle/>
          <a:p>
            <a:pPr rtl="1"/>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r>
            <a:b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br>
            <a:r>
              <a:rPr lang="ar-SA"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سبب صوری </a:t>
            </a: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مانند یک الگوی</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نخست</a:t>
            </a: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ساختاری است</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r>
            <a:b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b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ar-SA"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سبب فاعلی </a:t>
            </a: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براساس آن، مادّه را به صورت مطلوب سازمان می‌دهد</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r>
            <a:b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br>
            <a:r>
              <a:rPr lang="fa-IR"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سبب‌ مادی </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هریک از اخلاط در واقع پیش ‌سازهای تولید آنها در بدن شمرده می‌شوند.</a:t>
            </a: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r>
            <a:b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b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و هدف کارکردی</a:t>
            </a:r>
            <a:r>
              <a:rPr lang="fa-I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هر خلط</a:t>
            </a: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را </a:t>
            </a:r>
            <a:r>
              <a:rPr lang="ar-SA" sz="32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سبب غایی </a:t>
            </a:r>
            <a:r>
              <a:rPr lang="ar-SA"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می‌نامند.</a:t>
            </a:r>
            <a:endParaRPr lang="en-US" sz="3200" dirty="0">
              <a:effectLst>
                <a:outerShdw blurRad="38100" dist="38100" dir="2700000" algn="tl">
                  <a:srgbClr val="000000">
                    <a:alpha val="43137"/>
                  </a:srgbClr>
                </a:outerShdw>
              </a:effectLst>
            </a:endParaRPr>
          </a:p>
        </p:txBody>
      </p:sp>
      <p:sp>
        <p:nvSpPr>
          <p:cNvPr id="13" name="Text Placeholder 5">
            <a:extLst>
              <a:ext uri="{FF2B5EF4-FFF2-40B4-BE49-F238E27FC236}">
                <a16:creationId xmlns:a16="http://schemas.microsoft.com/office/drawing/2014/main" xmlns="" id="{6118A1B7-08BA-6B43-BBA8-952377DF944D}"/>
              </a:ext>
            </a:extLst>
          </p:cNvPr>
          <p:cNvSpPr>
            <a:spLocks noGrp="1"/>
          </p:cNvSpPr>
          <p:nvPr>
            <p:ph type="body" sz="quarter" idx="13"/>
          </p:nvPr>
        </p:nvSpPr>
        <p:spPr>
          <a:xfrm>
            <a:off x="1502619" y="543354"/>
            <a:ext cx="1364297" cy="1094521"/>
          </a:xfrm>
        </p:spPr>
        <p:txBody>
          <a:bodyPr/>
          <a:lstStyle/>
          <a:p>
            <a:r>
              <a:rPr lang="en-US" dirty="0"/>
              <a:t>“</a:t>
            </a:r>
          </a:p>
        </p:txBody>
      </p:sp>
      <p:sp>
        <p:nvSpPr>
          <p:cNvPr id="14" name="Text Placeholder 7">
            <a:extLst>
              <a:ext uri="{FF2B5EF4-FFF2-40B4-BE49-F238E27FC236}">
                <a16:creationId xmlns:a16="http://schemas.microsoft.com/office/drawing/2014/main" xmlns="" id="{A1F17760-D90A-AB46-A4E0-31B2684E3F5E}"/>
              </a:ext>
            </a:extLst>
          </p:cNvPr>
          <p:cNvSpPr>
            <a:spLocks noGrp="1"/>
          </p:cNvSpPr>
          <p:nvPr>
            <p:ph type="body" sz="quarter" idx="15"/>
          </p:nvPr>
        </p:nvSpPr>
        <p:spPr>
          <a:xfrm>
            <a:off x="9420876" y="3426615"/>
            <a:ext cx="1364297" cy="1094521"/>
          </a:xfrm>
        </p:spPr>
        <p:txBody>
          <a:bodyPr/>
          <a:lstStyle/>
          <a:p>
            <a:r>
              <a:rPr lang="en-US" dirty="0"/>
              <a:t>”</a:t>
            </a:r>
          </a:p>
        </p:txBody>
      </p:sp>
      <p:sp>
        <p:nvSpPr>
          <p:cNvPr id="6" name="Slide Number Placeholder 5">
            <a:extLst>
              <a:ext uri="{FF2B5EF4-FFF2-40B4-BE49-F238E27FC236}">
                <a16:creationId xmlns:a16="http://schemas.microsoft.com/office/drawing/2014/main" xmlns="" id="{AE221973-4C9C-2E69-DD02-E77EA1B677A4}"/>
              </a:ext>
            </a:extLst>
          </p:cNvPr>
          <p:cNvSpPr>
            <a:spLocks noGrp="1"/>
          </p:cNvSpPr>
          <p:nvPr>
            <p:ph type="sldNum" sz="quarter" idx="12"/>
          </p:nvPr>
        </p:nvSpPr>
        <p:spPr/>
        <p:txBody>
          <a:bodyPr/>
          <a:lstStyle/>
          <a:p>
            <a:fld id="{294A09A9-5501-47C1-A89A-A340965A2BE2}" type="slidenum">
              <a:rPr lang="en-US" smtClean="0"/>
              <a:pPr/>
              <a:t>52</a:t>
            </a:fld>
            <a:endParaRPr lang="en-US" dirty="0"/>
          </a:p>
        </p:txBody>
      </p:sp>
      <p:pic>
        <p:nvPicPr>
          <p:cNvPr id="3" name="Picture 2">
            <a:extLst>
              <a:ext uri="{FF2B5EF4-FFF2-40B4-BE49-F238E27FC236}">
                <a16:creationId xmlns:a16="http://schemas.microsoft.com/office/drawing/2014/main" xmlns="" id="{14282E96-B065-AB4E-CDB8-020B9D599D5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244385" y="5629643"/>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6FDB7594-A2FB-77F4-4586-AA70D306A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5629643"/>
            <a:ext cx="1193399" cy="1228357"/>
          </a:xfrm>
          <a:prstGeom prst="rect">
            <a:avLst/>
          </a:prstGeom>
          <a:noFill/>
        </p:spPr>
      </p:pic>
    </p:spTree>
    <p:extLst>
      <p:ext uri="{BB962C8B-B14F-4D97-AF65-F5344CB8AC3E}">
        <p14:creationId xmlns:p14="http://schemas.microsoft.com/office/powerpoint/2010/main" val="2639983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3F4228-8671-429D-4D6D-CB817A8356F6}"/>
              </a:ext>
            </a:extLst>
          </p:cNvPr>
          <p:cNvSpPr>
            <a:spLocks noGrp="1"/>
          </p:cNvSpPr>
          <p:nvPr>
            <p:ph type="title"/>
          </p:nvPr>
        </p:nvSpPr>
        <p:spPr/>
        <p:txBody>
          <a:bodyPr/>
          <a:lstStyle/>
          <a:p>
            <a:pPr algn="ctr" rtl="1"/>
            <a:r>
              <a:rPr kumimoji="0" lang="fa-IR" sz="6000" b="1" i="0" u="none" strike="noStrike" kern="1200" cap="all" spc="0" normalizeH="0" baseline="0" noProof="0" dirty="0">
                <a:ln>
                  <a:noFill/>
                </a:ln>
                <a:solidFill>
                  <a:schemeClr val="bg1"/>
                </a:solidFill>
                <a:effectLst/>
                <a:uLnTx/>
                <a:uFillTx/>
                <a:latin typeface="Corbel" panose="020B0503020204020204"/>
                <a:cs typeface="B Titr" panose="00000700000000000000" pitchFamily="2" charset="-78"/>
              </a:rPr>
              <a:t>اخلاط</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FCD5336-0EC6-7E49-8183-8D3CA0632D54}"/>
              </a:ext>
            </a:extLst>
          </p:cNvPr>
          <p:cNvSpPr>
            <a:spLocks noGrp="1"/>
          </p:cNvSpPr>
          <p:nvPr>
            <p:ph idx="1"/>
          </p:nvPr>
        </p:nvSpPr>
        <p:spPr>
          <a:xfrm>
            <a:off x="159026" y="2011680"/>
            <a:ext cx="10827973" cy="4206240"/>
          </a:xfrm>
        </p:spPr>
        <p:txBody>
          <a:bodyPr/>
          <a:lstStyle/>
          <a:p>
            <a:pPr marL="0" indent="0" algn="just"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مادۀ هریک از اخلاط باید صورت‌بندی و ساختاری داشته باشد تا سرانجام بتواند کارکرد نهایی خود را در بدن انجام دهد.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مثلاً مواد سوداوی بنا به ویژگی‌های ساختاری‌شان کارکرد تأمین و پشتیبانی ساختارهای استوارکننده و نگهدارنده و استحکام‌دهندۀ بدن (مانند استخوان‌ها و رباط‌ها و وترها و دندان) را انجام می‌دهند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درحالی که مواد بلغمی بنا به ویژگی‌های ساختاری‌شان موجب می‌شوند که ‌پذیرش عضو برای خمش و نرمش و کشش و تاب‌آوری فیزیکی تأمین شود. </a:t>
            </a:r>
            <a:endParaRPr lang="en-US" dirty="0">
              <a:solidFill>
                <a:schemeClr val="bg1"/>
              </a:solidFill>
            </a:endParaRPr>
          </a:p>
        </p:txBody>
      </p:sp>
      <p:sp>
        <p:nvSpPr>
          <p:cNvPr id="4" name="Slide Number Placeholder 3">
            <a:extLst>
              <a:ext uri="{FF2B5EF4-FFF2-40B4-BE49-F238E27FC236}">
                <a16:creationId xmlns:a16="http://schemas.microsoft.com/office/drawing/2014/main" xmlns="" id="{426F8A20-B239-C6B6-DDC4-2BE00226CD6A}"/>
              </a:ext>
            </a:extLst>
          </p:cNvPr>
          <p:cNvSpPr>
            <a:spLocks noGrp="1"/>
          </p:cNvSpPr>
          <p:nvPr>
            <p:ph type="sldNum" sz="quarter" idx="12"/>
          </p:nvPr>
        </p:nvSpPr>
        <p:spPr/>
        <p:txBody>
          <a:bodyPr/>
          <a:lstStyle/>
          <a:p>
            <a:fld id="{294A09A9-5501-47C1-A89A-A340965A2BE2}" type="slidenum">
              <a:rPr lang="en-US" smtClean="0"/>
              <a:pPr/>
              <a:t>53</a:t>
            </a:fld>
            <a:endParaRPr lang="en-US" dirty="0"/>
          </a:p>
        </p:txBody>
      </p:sp>
      <p:pic>
        <p:nvPicPr>
          <p:cNvPr id="5" name="Picture 4">
            <a:extLst>
              <a:ext uri="{FF2B5EF4-FFF2-40B4-BE49-F238E27FC236}">
                <a16:creationId xmlns:a16="http://schemas.microsoft.com/office/drawing/2014/main" xmlns="" id="{A1ECFC07-DF53-D572-0913-172EA66ACAA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05F2C9B-C075-DFB2-8EDB-85912DC690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3846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2812A8-E2C9-136E-1C40-D8757CBA3201}"/>
              </a:ext>
            </a:extLst>
          </p:cNvPr>
          <p:cNvSpPr>
            <a:spLocks noGrp="1"/>
          </p:cNvSpPr>
          <p:nvPr>
            <p:ph type="title"/>
          </p:nvPr>
        </p:nvSpPr>
        <p:spPr/>
        <p:txBody>
          <a:bodyPr/>
          <a:lstStyle/>
          <a:p>
            <a:pPr algn="ctr"/>
            <a:r>
              <a:rPr lang="fa-IR" dirty="0">
                <a:solidFill>
                  <a:schemeClr val="bg1"/>
                </a:solidFill>
                <a:cs typeface="B Titr" panose="00000700000000000000" pitchFamily="2" charset="-78"/>
              </a:rPr>
              <a:t>*</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95E495B-38D8-5DB4-B7AF-1BAA6AA7C76E}"/>
              </a:ext>
            </a:extLst>
          </p:cNvPr>
          <p:cNvSpPr>
            <a:spLocks noGrp="1"/>
          </p:cNvSpPr>
          <p:nvPr>
            <p:ph idx="1"/>
          </p:nvPr>
        </p:nvSpPr>
        <p:spPr>
          <a:xfrm>
            <a:off x="92765" y="1792936"/>
            <a:ext cx="11039294" cy="4206240"/>
          </a:xfrm>
        </p:spPr>
        <p:txBody>
          <a:bodyPr/>
          <a:lstStyle/>
          <a:p>
            <a:pPr mar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گوشت گوسفند و تخم‌مرغ پیش‌سازهای اصلی برای تولید جنس خلط دم هستند،</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اخلاط دیگری نیز از گوشت گوسفند و تخم‌مرغ پدید می‌آیند، یعنی اجزائی از گوشت و زردۀ تخم‌مرغ، پیش‌ساز تولید دیگر اجناس اخلاط (بلغم و صفرا و سودا) نیز هستند ولی میزان تولید خلط دم از گوشت گوسفند و تخم‌مرغ بیشتر از سایر اجناس اخلاط است.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ماست، عمدتاً مولّد جنس خلط بلغم است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ولی مقدار بسیار اندکی اجناس خلط‌های دیگر نیز از آن قابل تولید است که در سنجش نسبت به جنس خلط بلغم ناچیز می‌باشند.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r>
              <a:rPr lang="ar-SA"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بدین ترتیب می‌توان گفت که گوشت‌ها و تخم پرندگان عمدتاً مولّد خلط دم هستند، درحالی که لبنیات عمدتاً مولّد جنس خلط بلغم می‌باشند. </a:t>
            </a:r>
            <a:endParaRPr lang="en-US" sz="18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E5352BB2-AEB3-28ED-7D63-C4B7FD5EFE2E}"/>
              </a:ext>
            </a:extLst>
          </p:cNvPr>
          <p:cNvSpPr>
            <a:spLocks noGrp="1"/>
          </p:cNvSpPr>
          <p:nvPr>
            <p:ph type="sldNum" sz="quarter" idx="12"/>
          </p:nvPr>
        </p:nvSpPr>
        <p:spPr/>
        <p:txBody>
          <a:bodyPr/>
          <a:lstStyle/>
          <a:p>
            <a:fld id="{294A09A9-5501-47C1-A89A-A340965A2BE2}" type="slidenum">
              <a:rPr lang="en-US" smtClean="0"/>
              <a:pPr/>
              <a:t>54</a:t>
            </a:fld>
            <a:endParaRPr lang="en-US" dirty="0"/>
          </a:p>
        </p:txBody>
      </p:sp>
      <p:pic>
        <p:nvPicPr>
          <p:cNvPr id="5" name="Picture 4">
            <a:extLst>
              <a:ext uri="{FF2B5EF4-FFF2-40B4-BE49-F238E27FC236}">
                <a16:creationId xmlns:a16="http://schemas.microsoft.com/office/drawing/2014/main" xmlns="" id="{6785EE52-818D-3646-6903-CB5ECEA0EB5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277E7FE-3915-8833-14FC-19D01EA3DB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931960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36045-61B0-740E-A608-E2D0486DFB64}"/>
              </a:ext>
            </a:extLst>
          </p:cNvPr>
          <p:cNvSpPr>
            <a:spLocks noGrp="1"/>
          </p:cNvSpPr>
          <p:nvPr>
            <p:ph type="title"/>
          </p:nvPr>
        </p:nvSpPr>
        <p:spPr>
          <a:xfrm>
            <a:off x="-69291" y="465252"/>
            <a:ext cx="10932359" cy="1508760"/>
          </a:xfrm>
        </p:spPr>
        <p:txBody>
          <a:bodyPr>
            <a:normAutofit/>
          </a:bodyPr>
          <a:lstStyle/>
          <a:p>
            <a:pPr algn="ctr" rtl="1"/>
            <a:r>
              <a:rPr lang="ar-SA" sz="36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سبب‌های صوری و غایی مولد هریک از اخلاط طبیعی چهارگانه</a:t>
            </a:r>
            <a:endParaRPr lang="en-US" sz="3600"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D9490A48-01E3-A8AA-14AA-8C71796E3F6D}"/>
              </a:ext>
            </a:extLst>
          </p:cNvPr>
          <p:cNvGraphicFramePr>
            <a:graphicFrameLocks noGrp="1"/>
          </p:cNvGraphicFramePr>
          <p:nvPr>
            <p:ph idx="1"/>
            <p:extLst>
              <p:ext uri="{D42A27DB-BD31-4B8C-83A1-F6EECF244321}">
                <p14:modId xmlns:p14="http://schemas.microsoft.com/office/powerpoint/2010/main" val="398413606"/>
              </p:ext>
            </p:extLst>
          </p:nvPr>
        </p:nvGraphicFramePr>
        <p:xfrm>
          <a:off x="0" y="1639569"/>
          <a:ext cx="8004313" cy="5218431"/>
        </p:xfrm>
        <a:graphic>
          <a:graphicData uri="http://schemas.openxmlformats.org/drawingml/2006/table">
            <a:tbl>
              <a:tblPr rtl="1" bandRow="1"/>
              <a:tblGrid>
                <a:gridCol w="1037036">
                  <a:extLst>
                    <a:ext uri="{9D8B030D-6E8A-4147-A177-3AD203B41FA5}">
                      <a16:colId xmlns:a16="http://schemas.microsoft.com/office/drawing/2014/main" xmlns="" val="3419278537"/>
                    </a:ext>
                  </a:extLst>
                </a:gridCol>
                <a:gridCol w="2424794">
                  <a:extLst>
                    <a:ext uri="{9D8B030D-6E8A-4147-A177-3AD203B41FA5}">
                      <a16:colId xmlns:a16="http://schemas.microsoft.com/office/drawing/2014/main" xmlns="" val="360260173"/>
                    </a:ext>
                  </a:extLst>
                </a:gridCol>
                <a:gridCol w="4542483">
                  <a:extLst>
                    <a:ext uri="{9D8B030D-6E8A-4147-A177-3AD203B41FA5}">
                      <a16:colId xmlns:a16="http://schemas.microsoft.com/office/drawing/2014/main" xmlns="" val="3171850621"/>
                    </a:ext>
                  </a:extLst>
                </a:gridCol>
              </a:tblGrid>
              <a:tr h="488545">
                <a:tc>
                  <a:txBody>
                    <a:bodyPr/>
                    <a:lstStyle/>
                    <a:p>
                      <a:pPr marL="0" marR="0" algn="l" rtl="1">
                        <a:lnSpc>
                          <a:spcPct val="107000"/>
                        </a:lnSpc>
                        <a:spcBef>
                          <a:spcPts val="0"/>
                        </a:spcBef>
                        <a:spcAft>
                          <a:spcPts val="0"/>
                        </a:spcAft>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سبب</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خلط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lnTlToBr w="3175" cap="flat" cmpd="sng" algn="ctr">
                      <a:solidFill>
                        <a:srgbClr val="C45911"/>
                      </a:solidFill>
                      <a:prstDash val="solid"/>
                      <a:round/>
                      <a:headEnd type="none" w="med" len="med"/>
                      <a:tailEnd type="none" w="med" len="med"/>
                    </a:lnTlToBr>
                    <a:solidFill>
                      <a:srgbClr val="F4B083"/>
                    </a:solidFill>
                  </a:tcPr>
                </a:tc>
                <a:tc>
                  <a:txBody>
                    <a:bodyPr/>
                    <a:lstStyle/>
                    <a:p>
                      <a:pPr marL="0" marR="0" algn="ctr" rtl="1">
                        <a:lnSpc>
                          <a:spcPct val="107000"/>
                        </a:lnSpc>
                        <a:spcBef>
                          <a:spcPts val="0"/>
                        </a:spcBef>
                        <a:spcAft>
                          <a:spcPts val="0"/>
                        </a:spcAft>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سبب صوری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سبب غایی</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1491820765"/>
                  </a:ext>
                </a:extLst>
              </a:tr>
              <a:tr h="977091">
                <a:tc>
                  <a:txBody>
                    <a:bodyPr/>
                    <a:lstStyle/>
                    <a:p>
                      <a:pPr marL="0" marR="0" algn="ctr" rtl="1">
                        <a:lnSpc>
                          <a:spcPct val="107000"/>
                        </a:lnSpc>
                        <a:spcBef>
                          <a:spcPts val="0"/>
                        </a:spcBef>
                        <a:spcAft>
                          <a:spcPts val="0"/>
                        </a:spcAft>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دم</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just" rtl="1">
                        <a:lnSpc>
                          <a:spcPct val="107000"/>
                        </a:lnSpc>
                        <a:spcBef>
                          <a:spcPts val="0"/>
                        </a:spcBef>
                        <a:spcAft>
                          <a:spcPts val="0"/>
                        </a:spcAft>
                      </a:pPr>
                      <a:r>
                        <a:rPr lang="ar-SA" sz="1600" b="1" dirty="0">
                          <a:effectLst/>
                          <a:latin typeface="Calibri" panose="020F0502020204030204" pitchFamily="34" charset="0"/>
                          <a:ea typeface="Calibri" panose="020F0502020204030204" pitchFamily="34" charset="0"/>
                          <a:cs typeface="B Nazanin" panose="00000400000000000000" pitchFamily="2" charset="-78"/>
                        </a:rPr>
                        <a:t>نضج کامل که موجب سرخی رنگ و اعتدال قوام و شیرینی مزه خون می‌شود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342900" marR="0" lvl="0" indent="-342900" algn="just" rtl="1">
                        <a:lnSpc>
                          <a:spcPct val="107000"/>
                        </a:lnSpc>
                        <a:spcBef>
                          <a:spcPts val="0"/>
                        </a:spcBef>
                        <a:spcAft>
                          <a:spcPts val="0"/>
                        </a:spcAft>
                        <a:buFont typeface="Symbol" panose="05050102010706020507" pitchFamily="18" charset="2"/>
                        <a:buChar char=""/>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تولید روح حیاتی</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تغذیه همۀ بدن</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تأمین گرمی و تری بدن</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 شادابی و فربهی تن‌درستانه</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3460220707"/>
                  </a:ext>
                </a:extLst>
              </a:tr>
              <a:tr h="1169080">
                <a:tc>
                  <a:txBody>
                    <a:bodyPr/>
                    <a:lstStyle/>
                    <a:p>
                      <a:pPr marL="0" marR="0" algn="ctr" rtl="1">
                        <a:lnSpc>
                          <a:spcPct val="107000"/>
                        </a:lnSpc>
                        <a:spcBef>
                          <a:spcPts val="0"/>
                        </a:spcBef>
                        <a:spcAft>
                          <a:spcPts val="0"/>
                        </a:spcAft>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بلغم</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just" rtl="1">
                        <a:lnSpc>
                          <a:spcPct val="107000"/>
                        </a:lnSpc>
                        <a:spcBef>
                          <a:spcPts val="0"/>
                        </a:spcBef>
                        <a:spcAft>
                          <a:spcPts val="0"/>
                        </a:spcAft>
                      </a:pPr>
                      <a:r>
                        <a:rPr lang="ar-SA" sz="1600" b="1" dirty="0">
                          <a:effectLst/>
                          <a:latin typeface="Calibri" panose="020F0502020204030204" pitchFamily="34" charset="0"/>
                          <a:ea typeface="Calibri" panose="020F0502020204030204" pitchFamily="34" charset="0"/>
                          <a:cs typeface="B Nazanin" panose="00000400000000000000" pitchFamily="2" charset="-78"/>
                        </a:rPr>
                        <a:t>نضج ناتمام که موجب قوام مابین رقیق و غلیظ، و طعم مایل به شیرینی بلغم می‌شود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قابلیت تبدیل به خلط دم هنگام کم‌غذایی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رطوبت‌بخشی به مفاصل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جلوگیری از خشکی و لاغری بدن</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همراهی با خون برای تغذیه برخی اعضا مانند مغز و نخاع و عصب‌ها</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3657583705"/>
                  </a:ext>
                </a:extLst>
              </a:tr>
              <a:tr h="977091">
                <a:tc>
                  <a:txBody>
                    <a:bodyPr/>
                    <a:lstStyle/>
                    <a:p>
                      <a:pPr marL="0" marR="0" algn="ctr" rtl="1">
                        <a:lnSpc>
                          <a:spcPct val="107000"/>
                        </a:lnSpc>
                        <a:spcBef>
                          <a:spcPts val="0"/>
                        </a:spcBef>
                        <a:spcAft>
                          <a:spcPts val="0"/>
                        </a:spcAft>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صفرا</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just" rtl="1">
                        <a:lnSpc>
                          <a:spcPct val="107000"/>
                        </a:lnSpc>
                        <a:spcBef>
                          <a:spcPts val="0"/>
                        </a:spcBef>
                        <a:spcAft>
                          <a:spcPts val="0"/>
                        </a:spcAft>
                      </a:pPr>
                      <a:r>
                        <a:rPr lang="ar-SA" sz="1600" b="1">
                          <a:effectLst/>
                          <a:latin typeface="Calibri" panose="020F0502020204030204" pitchFamily="34" charset="0"/>
                          <a:ea typeface="Calibri" panose="020F0502020204030204" pitchFamily="34" charset="0"/>
                          <a:cs typeface="B Nazanin" panose="00000400000000000000" pitchFamily="2" charset="-78"/>
                        </a:rPr>
                        <a:t>نضج کامل رو به افزونی که موجب قوام رقیق و طعم مایل به تندی و تلخی صفرا، و سریع‌النفوذ شدن آن در مجاری می‌شود</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tc>
                  <a:txBody>
                    <a:bodyPr/>
                    <a:lstStyle/>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تغذیه برخی اعضا مانند کیسه صفرا</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لطیف و رقیق ساختن خلط دم برای سهولت گردش مویرگی</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تحریک روده‌ها برای دفع پس‌ماندهای هضم که موجب زدودن مواد تباه از معده و احشا نیز می‌شود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12700"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2454445579"/>
                  </a:ext>
                </a:extLst>
              </a:tr>
              <a:tr h="1169080">
                <a:tc>
                  <a:txBody>
                    <a:bodyPr/>
                    <a:lstStyle/>
                    <a:p>
                      <a:pPr marL="0" marR="0" algn="ctr" rtl="1">
                        <a:lnSpc>
                          <a:spcPct val="107000"/>
                        </a:lnSpc>
                        <a:spcBef>
                          <a:spcPts val="0"/>
                        </a:spcBef>
                        <a:spcAft>
                          <a:spcPts val="0"/>
                        </a:spcAft>
                      </a:pPr>
                      <a:r>
                        <a:rPr lang="ar-SA" sz="16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سودا</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just" rtl="1">
                        <a:lnSpc>
                          <a:spcPct val="107000"/>
                        </a:lnSpc>
                        <a:spcBef>
                          <a:spcPts val="0"/>
                        </a:spcBef>
                        <a:spcAft>
                          <a:spcPts val="0"/>
                        </a:spcAft>
                      </a:pPr>
                      <a:r>
                        <a:rPr lang="ar-SA" sz="1600" b="1" dirty="0">
                          <a:effectLst/>
                          <a:latin typeface="Calibri" panose="020F0502020204030204" pitchFamily="34" charset="0"/>
                          <a:ea typeface="Calibri" panose="020F0502020204030204" pitchFamily="34" charset="0"/>
                          <a:cs typeface="B Nazanin" panose="00000400000000000000" pitchFamily="2" charset="-78"/>
                        </a:rPr>
                        <a:t>نضج کامل که موجب غلظت و سنگینی و گسی و سیاهی رنگ و میل سودا به رسوب می‌گردد.</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تغذیه برخی اعضا مانند طحال و استخوان</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برانگیختن اشتها</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کمک به هضم غذا از راه استحکام بخشیدن به الیاف و اعصاب معده در برابر سستی ناشی از رطوبت‌های غذا، و کمک به انقباض آنها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12700"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1649698446"/>
                  </a:ext>
                </a:extLst>
              </a:tr>
            </a:tbl>
          </a:graphicData>
        </a:graphic>
      </p:graphicFrame>
      <p:sp>
        <p:nvSpPr>
          <p:cNvPr id="4" name="Slide Number Placeholder 3">
            <a:extLst>
              <a:ext uri="{FF2B5EF4-FFF2-40B4-BE49-F238E27FC236}">
                <a16:creationId xmlns:a16="http://schemas.microsoft.com/office/drawing/2014/main" xmlns="" id="{1A232D74-B36A-8FA3-DDC7-457D6A7970AF}"/>
              </a:ext>
            </a:extLst>
          </p:cNvPr>
          <p:cNvSpPr>
            <a:spLocks noGrp="1"/>
          </p:cNvSpPr>
          <p:nvPr>
            <p:ph type="sldNum" sz="quarter" idx="12"/>
          </p:nvPr>
        </p:nvSpPr>
        <p:spPr/>
        <p:txBody>
          <a:bodyPr/>
          <a:lstStyle/>
          <a:p>
            <a:fld id="{294A09A9-5501-47C1-A89A-A340965A2BE2}" type="slidenum">
              <a:rPr lang="en-US" smtClean="0"/>
              <a:pPr/>
              <a:t>55</a:t>
            </a:fld>
            <a:endParaRPr lang="en-US" dirty="0"/>
          </a:p>
        </p:txBody>
      </p:sp>
      <p:pic>
        <p:nvPicPr>
          <p:cNvPr id="3" name="Picture 2">
            <a:extLst>
              <a:ext uri="{FF2B5EF4-FFF2-40B4-BE49-F238E27FC236}">
                <a16:creationId xmlns:a16="http://schemas.microsoft.com/office/drawing/2014/main" xmlns="" id="{BD38CCDA-24B0-1A0A-A60E-92C2934989D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4095C0A-0D52-F4BD-4258-706A29F1BD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014968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614CD-9F5E-7C0D-0F9C-409CD444AC63}"/>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کیفیات اخلاط و تناظر آنها با ارکان</a:t>
            </a:r>
            <a:endParaRPr lang="en-US"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8D96F74E-3249-E7DA-4F98-91480E3DF7C2}"/>
              </a:ext>
            </a:extLst>
          </p:cNvPr>
          <p:cNvGraphicFramePr>
            <a:graphicFrameLocks noGrp="1"/>
          </p:cNvGraphicFramePr>
          <p:nvPr>
            <p:ph idx="1"/>
            <p:extLst>
              <p:ext uri="{D42A27DB-BD31-4B8C-83A1-F6EECF244321}">
                <p14:modId xmlns:p14="http://schemas.microsoft.com/office/powerpoint/2010/main" val="1563431973"/>
              </p:ext>
            </p:extLst>
          </p:nvPr>
        </p:nvGraphicFramePr>
        <p:xfrm>
          <a:off x="2791813" y="2252869"/>
          <a:ext cx="6606292" cy="2708390"/>
        </p:xfrm>
        <a:graphic>
          <a:graphicData uri="http://schemas.openxmlformats.org/drawingml/2006/table">
            <a:tbl>
              <a:tblPr rtl="1" bandRow="1"/>
              <a:tblGrid>
                <a:gridCol w="2422756">
                  <a:extLst>
                    <a:ext uri="{9D8B030D-6E8A-4147-A177-3AD203B41FA5}">
                      <a16:colId xmlns:a16="http://schemas.microsoft.com/office/drawing/2014/main" xmlns="" val="1253721345"/>
                    </a:ext>
                  </a:extLst>
                </a:gridCol>
                <a:gridCol w="2255121">
                  <a:extLst>
                    <a:ext uri="{9D8B030D-6E8A-4147-A177-3AD203B41FA5}">
                      <a16:colId xmlns:a16="http://schemas.microsoft.com/office/drawing/2014/main" xmlns="" val="4055454049"/>
                    </a:ext>
                  </a:extLst>
                </a:gridCol>
                <a:gridCol w="1928415">
                  <a:extLst>
                    <a:ext uri="{9D8B030D-6E8A-4147-A177-3AD203B41FA5}">
                      <a16:colId xmlns:a16="http://schemas.microsoft.com/office/drawing/2014/main" xmlns="" val="3355509180"/>
                    </a:ext>
                  </a:extLst>
                </a:gridCol>
              </a:tblGrid>
              <a:tr h="427919">
                <a:tc>
                  <a:txBody>
                    <a:bodyPr/>
                    <a:lstStyle/>
                    <a:p>
                      <a:pPr marL="0" marR="0" algn="ctr" rtl="1">
                        <a:lnSpc>
                          <a:spcPct val="107000"/>
                        </a:lnSpc>
                        <a:spcBef>
                          <a:spcPts val="0"/>
                        </a:spcBef>
                        <a:spcAft>
                          <a:spcPts val="0"/>
                        </a:spcAft>
                      </a:pPr>
                      <a:r>
                        <a:rPr lang="ar-SA" sz="28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خلط</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800" b="1">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کیفیت</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8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رکن متناظر</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3"/>
                    </a:solidFill>
                  </a:tcPr>
                </a:tc>
                <a:extLst>
                  <a:ext uri="{0D108BD9-81ED-4DB2-BD59-A6C34878D82A}">
                    <a16:rowId xmlns:a16="http://schemas.microsoft.com/office/drawing/2014/main" xmlns="" val="549997147"/>
                  </a:ext>
                </a:extLst>
              </a:tr>
              <a:tr h="448468">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صفرا</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گرم و خشک</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آتش</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5840024"/>
                  </a:ext>
                </a:extLst>
              </a:tr>
              <a:tr h="660900">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دم</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گرم و تر</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هوا</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71051731"/>
                  </a:ext>
                </a:extLst>
              </a:tr>
              <a:tr h="473460">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بلغم</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سرد و تر</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آب</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6550588"/>
                  </a:ext>
                </a:extLst>
              </a:tr>
              <a:tr h="660900">
                <a:tc>
                  <a:txBody>
                    <a:bodyPr/>
                    <a:lstStyle/>
                    <a:p>
                      <a:pPr marL="0" marR="0" algn="ctr" rtl="1">
                        <a:lnSpc>
                          <a:spcPct val="107000"/>
                        </a:lnSpc>
                        <a:spcBef>
                          <a:spcPts val="0"/>
                        </a:spcBef>
                        <a:spcAft>
                          <a:spcPts val="0"/>
                        </a:spcAft>
                      </a:pPr>
                      <a:r>
                        <a:rPr lang="ar-SA"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سودا</a:t>
                      </a:r>
                      <a:endParaRPr lang="en-US"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سرد و خشک</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خاک</a:t>
                      </a:r>
                      <a:endParaRPr lang="en-US"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71788334"/>
                  </a:ext>
                </a:extLst>
              </a:tr>
            </a:tbl>
          </a:graphicData>
        </a:graphic>
      </p:graphicFrame>
      <p:sp>
        <p:nvSpPr>
          <p:cNvPr id="4" name="Slide Number Placeholder 3">
            <a:extLst>
              <a:ext uri="{FF2B5EF4-FFF2-40B4-BE49-F238E27FC236}">
                <a16:creationId xmlns:a16="http://schemas.microsoft.com/office/drawing/2014/main" xmlns="" id="{E5101E3C-568A-FAEA-00EF-337F85FEDDD4}"/>
              </a:ext>
            </a:extLst>
          </p:cNvPr>
          <p:cNvSpPr>
            <a:spLocks noGrp="1"/>
          </p:cNvSpPr>
          <p:nvPr>
            <p:ph type="sldNum" sz="quarter" idx="12"/>
          </p:nvPr>
        </p:nvSpPr>
        <p:spPr/>
        <p:txBody>
          <a:bodyPr/>
          <a:lstStyle/>
          <a:p>
            <a:fld id="{294A09A9-5501-47C1-A89A-A340965A2BE2}" type="slidenum">
              <a:rPr lang="en-US" smtClean="0"/>
              <a:pPr/>
              <a:t>56</a:t>
            </a:fld>
            <a:endParaRPr lang="en-US" dirty="0"/>
          </a:p>
        </p:txBody>
      </p:sp>
      <p:pic>
        <p:nvPicPr>
          <p:cNvPr id="3" name="Picture 2">
            <a:extLst>
              <a:ext uri="{FF2B5EF4-FFF2-40B4-BE49-F238E27FC236}">
                <a16:creationId xmlns:a16="http://schemas.microsoft.com/office/drawing/2014/main" xmlns="" id="{D4425D39-CFEB-414D-84EB-A318543A417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C6CDC34-264F-C311-9BBB-CFC92DFBFF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762892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9B60C-5E97-22E1-42E8-F003877D3588}"/>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اعضا</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AC094E0-AEF4-4FCB-ECAE-F83BB4A98763}"/>
              </a:ext>
            </a:extLst>
          </p:cNvPr>
          <p:cNvSpPr>
            <a:spLocks noGrp="1"/>
          </p:cNvSpPr>
          <p:nvPr>
            <p:ph idx="1"/>
          </p:nvPr>
        </p:nvSpPr>
        <p:spPr>
          <a:xfrm>
            <a:off x="0" y="2004775"/>
            <a:ext cx="9784080" cy="4206240"/>
          </a:xfrm>
        </p:spPr>
        <p:txBody>
          <a:bodyPr/>
          <a:lstStyle/>
          <a:p>
            <a:pPr marL="0" indent="0" algn="just" rtl="1">
              <a:spcBef>
                <a:spcPts val="0"/>
              </a:spcBef>
              <a:spcAft>
                <a:spcPts val="0"/>
              </a:spcAft>
              <a:buNone/>
            </a:pP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اعضا یا اندام‌ها محسوس‌ترین بخش در میان امور طبیعی هفتگانه بدن هستند، که طبیبان ایرانی هم در کتاب‌های دانشنامه‌ای مانند قانون و ذخیرۀ به آن پرداخته‌اند، و هم کتب و رسالات تخصصی با موضوع علم تشریح پدید آورده‌اند</a:t>
            </a:r>
            <a:r>
              <a:rPr lang="en-US" dirty="0">
                <a:solidFill>
                  <a:schemeClr val="bg1"/>
                </a:solidFill>
                <a:cs typeface="B Nazanin" panose="00000400000000000000" pitchFamily="2" charset="-78"/>
              </a:rPr>
              <a:t> </a:t>
            </a:r>
            <a:r>
              <a:rPr lang="ar-SA" sz="1100" dirty="0">
                <a:solidFill>
                  <a:schemeClr val="bg1"/>
                </a:solidFill>
                <a:latin typeface="Calibri" panose="020F0502020204030204" pitchFamily="34" charset="0"/>
                <a:ea typeface="Calibri" panose="020F0502020204030204" pitchFamily="34" charset="0"/>
                <a:cs typeface="B Nazanin" panose="00000400000000000000" pitchFamily="2" charset="-78"/>
              </a:rPr>
              <a:t>.</a:t>
            </a:r>
            <a:endParaRPr lang="fa-IR" sz="11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fa-IR" sz="2400" b="1" dirty="0">
              <a:solidFill>
                <a:srgbClr val="FFFF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اندام سالم، جسم‌های تولیدشده از بخش‌های ستبر اخلاط طبیعی شمرده شده‌اند </a:t>
            </a:r>
            <a:endParaRPr lang="fa-IR" sz="2400" b="1" dirty="0">
              <a:solidFill>
                <a:srgbClr val="FFFF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endParaRPr lang="fa-IR" sz="2400" b="1" dirty="0">
              <a:solidFill>
                <a:srgbClr val="FF00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C00000"/>
                </a:solidFill>
                <a:latin typeface="Calibri" panose="020F0502020204030204" pitchFamily="34" charset="0"/>
                <a:ea typeface="Calibri" panose="020F0502020204030204" pitchFamily="34" charset="0"/>
                <a:cs typeface="B Nazanin" panose="00000400000000000000" pitchFamily="2" charset="-78"/>
              </a:rPr>
              <a:t>اندام‌ها را به‌اعتبارهای گوناگون می‌توان تقسیم‌بندی کرد</a:t>
            </a:r>
            <a:endParaRPr lang="fa-IR" sz="2400" b="1" dirty="0">
              <a:solidFill>
                <a:srgbClr val="C00000"/>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1.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به ‌اعتبار همگونی یا ناهمگونی بافتار </a:t>
            </a:r>
            <a:endPar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2.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 به ‌اعتبار پروردن و بخشیدن نیروها، یا پذیرفتن نیروها.</a:t>
            </a:r>
            <a:endParaRPr lang="en-US" sz="18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indent="0" algn="r" rtl="1">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xmlns="" id="{960285C8-976F-FA91-4031-F2F520565002}"/>
              </a:ext>
            </a:extLst>
          </p:cNvPr>
          <p:cNvSpPr>
            <a:spLocks noGrp="1"/>
          </p:cNvSpPr>
          <p:nvPr>
            <p:ph type="sldNum" sz="quarter" idx="12"/>
          </p:nvPr>
        </p:nvSpPr>
        <p:spPr/>
        <p:txBody>
          <a:bodyPr/>
          <a:lstStyle/>
          <a:p>
            <a:fld id="{294A09A9-5501-47C1-A89A-A340965A2BE2}" type="slidenum">
              <a:rPr lang="en-US" smtClean="0"/>
              <a:pPr/>
              <a:t>57</a:t>
            </a:fld>
            <a:endParaRPr lang="en-US" dirty="0"/>
          </a:p>
        </p:txBody>
      </p:sp>
      <p:pic>
        <p:nvPicPr>
          <p:cNvPr id="5" name="Picture 4">
            <a:extLst>
              <a:ext uri="{FF2B5EF4-FFF2-40B4-BE49-F238E27FC236}">
                <a16:creationId xmlns:a16="http://schemas.microsoft.com/office/drawing/2014/main" xmlns="" id="{543F8529-70D7-5336-7AD1-77EBE920EB7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EEB6732-5699-FD9B-A991-5239D04078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0734071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2583D-C85A-0C61-D6CD-DB92631AED52}"/>
              </a:ext>
            </a:extLst>
          </p:cNvPr>
          <p:cNvSpPr>
            <a:spLocks noGrp="1"/>
          </p:cNvSpPr>
          <p:nvPr>
            <p:ph type="title"/>
          </p:nvPr>
        </p:nvSpPr>
        <p:spPr>
          <a:xfrm>
            <a:off x="874847" y="734750"/>
            <a:ext cx="9784080" cy="855511"/>
          </a:xfrm>
        </p:spPr>
        <p:txBody>
          <a:bodyPr>
            <a:normAutofit fontScale="90000"/>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تقسیم‌بندی اعضا به ‌اعتبار همگونی یا ناهمگونی بافتار</a:t>
            </a:r>
            <a: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t/>
            </a:r>
            <a:br>
              <a:rPr lang="en-US" sz="3200" dirty="0">
                <a:solidFill>
                  <a:schemeClr val="bg1"/>
                </a:solidFill>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032CD89-6589-30A1-521C-01EFDE252FF7}"/>
              </a:ext>
            </a:extLst>
          </p:cNvPr>
          <p:cNvSpPr>
            <a:spLocks noGrp="1"/>
          </p:cNvSpPr>
          <p:nvPr>
            <p:ph idx="1"/>
          </p:nvPr>
        </p:nvSpPr>
        <p:spPr>
          <a:xfrm>
            <a:off x="956348" y="2216614"/>
            <a:ext cx="9621078" cy="4206240"/>
          </a:xfrm>
        </p:spPr>
        <p:txBody>
          <a:bodyPr>
            <a:normAutofit/>
          </a:bodyPr>
          <a:lstStyle/>
          <a:p>
            <a:pPr marL="0" indent="0" algn="just" rtl="1">
              <a:lnSpc>
                <a:spcPct val="107000"/>
              </a:lnSpc>
              <a:spcBef>
                <a:spcPts val="0"/>
              </a:spcBef>
              <a:spcAft>
                <a:spcPts val="0"/>
              </a:spcAft>
              <a:buNone/>
            </a:pPr>
            <a:r>
              <a:rPr lang="ar-SA" sz="2400" b="1" dirty="0">
                <a:solidFill>
                  <a:srgbClr val="C00000"/>
                </a:solidFill>
                <a:latin typeface="Calibri" panose="020F0502020204030204" pitchFamily="34" charset="0"/>
                <a:ea typeface="Calibri" panose="020F0502020204030204" pitchFamily="34" charset="0"/>
                <a:cs typeface="B Nazanin" panose="00000400000000000000" pitchFamily="2" charset="-78"/>
              </a:rPr>
              <a:t>اعضای مفرد یا متشابه‌الاجزاء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اعضایی هستند که بافتار همگون دارند یعنی همۀ اجزاء آنها در مشاهدۀ حسی، یکسان هستند و یک اسم و یک تعریف مشترک‌ دارند.</a:t>
            </a:r>
            <a:endPar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endPar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endPar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400" b="1" dirty="0">
                <a:solidFill>
                  <a:srgbClr val="C00000"/>
                </a:solidFill>
                <a:latin typeface="Calibri" panose="020F0502020204030204" pitchFamily="34" charset="0"/>
                <a:ea typeface="Calibri" panose="020F0502020204030204" pitchFamily="34" charset="0"/>
                <a:cs typeface="B Nazanin" panose="00000400000000000000" pitchFamily="2" charset="-78"/>
              </a:rPr>
              <a:t>اعضای مرکب،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اندام‌هایی هستند که از اعضای مفرد ترکیب یافته‌اند مانند دست، که شامل استخوان و عصب و شریان و ورید و گوشت و ... است</a:t>
            </a:r>
            <a:r>
              <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عضو مرکب عضوی است که جزءهای محسوس آن در اسم و تعریف مشترک نباشند مانند همین اجزای دست که هرکدام نام و تعریفی دارند. </a:t>
            </a:r>
            <a:endParaRPr lang="en-US" sz="18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6025215C-5DCF-62D1-F316-E59AA93A1FDF}"/>
              </a:ext>
            </a:extLst>
          </p:cNvPr>
          <p:cNvSpPr>
            <a:spLocks noGrp="1"/>
          </p:cNvSpPr>
          <p:nvPr>
            <p:ph type="sldNum" sz="quarter" idx="12"/>
          </p:nvPr>
        </p:nvSpPr>
        <p:spPr/>
        <p:txBody>
          <a:bodyPr/>
          <a:lstStyle/>
          <a:p>
            <a:fld id="{294A09A9-5501-47C1-A89A-A340965A2BE2}" type="slidenum">
              <a:rPr lang="en-US" smtClean="0"/>
              <a:pPr/>
              <a:t>58</a:t>
            </a:fld>
            <a:endParaRPr lang="en-US" dirty="0"/>
          </a:p>
        </p:txBody>
      </p:sp>
      <p:pic>
        <p:nvPicPr>
          <p:cNvPr id="5" name="Picture 4">
            <a:extLst>
              <a:ext uri="{FF2B5EF4-FFF2-40B4-BE49-F238E27FC236}">
                <a16:creationId xmlns:a16="http://schemas.microsoft.com/office/drawing/2014/main" xmlns="" id="{E547867F-3A8B-2AE3-432B-2A76A048125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2EC2D9F-9D35-CE74-6190-19EE8D65F3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62498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554D91-CBFC-D3E7-491B-830571CC93DE}"/>
              </a:ext>
            </a:extLst>
          </p:cNvPr>
          <p:cNvSpPr>
            <a:spLocks noGrp="1"/>
          </p:cNvSpPr>
          <p:nvPr>
            <p:ph type="title"/>
          </p:nvPr>
        </p:nvSpPr>
        <p:spPr>
          <a:xfrm>
            <a:off x="976816" y="390096"/>
            <a:ext cx="9784080" cy="1508760"/>
          </a:xfrm>
        </p:spPr>
        <p:txBody>
          <a:bodyPr/>
          <a:lstStyle/>
          <a:p>
            <a:pPr algn="ctr" rtl="1"/>
            <a:r>
              <a:rPr kumimoji="0" lang="ar-SA" sz="36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تقسیم‌بندی اعضا به ‌اعتبار همگونی یا ناهمگونی بافتار</a:t>
            </a:r>
            <a: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2900" b="0"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Content Placeholder 2">
            <a:extLst>
              <a:ext uri="{FF2B5EF4-FFF2-40B4-BE49-F238E27FC236}">
                <a16:creationId xmlns:a16="http://schemas.microsoft.com/office/drawing/2014/main" xmlns="" id="{34D36758-D3F7-CB4C-875F-3A0F7705AAF3}"/>
              </a:ext>
            </a:extLst>
          </p:cNvPr>
          <p:cNvSpPr>
            <a:spLocks noGrp="1"/>
          </p:cNvSpPr>
          <p:nvPr>
            <p:ph idx="1"/>
          </p:nvPr>
        </p:nvSpPr>
        <p:spPr>
          <a:xfrm>
            <a:off x="132522" y="2004775"/>
            <a:ext cx="11472669" cy="4206240"/>
          </a:xfrm>
        </p:spPr>
        <p:txBody>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B Nazanin" panose="00000400000000000000" pitchFamily="2" charset="-78"/>
              </a:rPr>
              <a:t>اعضای مفرد شامل دو دسته اعضای دموی و اعضای منوی می‌دانستند. </a:t>
            </a:r>
            <a:endParaRPr kumimoji="0" lang="fa-IR"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B Nazanin" panose="00000400000000000000" pitchFamily="2" charset="-78"/>
              </a:rPr>
              <a:t>اعضای دموی </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عبارتند از گوشت و چربی که منشأ تکون آنها را خلط دم می‌شمردند، </a:t>
            </a:r>
            <a:endPar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B Nazanin" panose="00000400000000000000" pitchFamily="2" charset="-78"/>
              </a:rPr>
              <a:t>اعضای منوی </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عبارتند از استخوان، غضروف، عصب، وتر، رِباط، شریان، ورید، و غشا که پیدایش آنها</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از</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منی ممزوج والدین</a:t>
            </a:r>
            <a:r>
              <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میدانستند</a:t>
            </a: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lang="fa-IR" sz="2400" dirty="0">
              <a:solidFill>
                <a:srgbClr val="2C2C2C"/>
              </a:solidFill>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Nazanin" panose="00000400000000000000" pitchFamily="2" charset="-78"/>
              </a:rPr>
              <a:t>فایده رِباط</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 اتصال و ارتباط استخوان با استخوان، یا عضوی به عضوی دیگر گفته شده، </a:t>
            </a:r>
            <a:endParaRPr kumimoji="0" lang="fa-IR"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B Nazanin" panose="00000400000000000000" pitchFamily="2" charset="-78"/>
              </a:rPr>
              <a:t>و فایدۀ عصب </a:t>
            </a:r>
            <a:r>
              <a:rPr kumimoji="0" lang="ar-SA" sz="24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Nazanin" panose="00000400000000000000" pitchFamily="2" charset="-78"/>
              </a:rPr>
              <a:t>رساندن نیروی حس و حرکت از دِماغ (مغز) به سایر اعضا شمرده شده است. </a:t>
            </a:r>
            <a:endParaRPr kumimoji="0" lang="en-US" sz="1800" b="0" i="0" u="none" strike="noStrike" kern="1200" cap="none"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D468D208-7EB6-A89A-6FBF-D0DBDF1EB08E}"/>
              </a:ext>
            </a:extLst>
          </p:cNvPr>
          <p:cNvSpPr>
            <a:spLocks noGrp="1"/>
          </p:cNvSpPr>
          <p:nvPr>
            <p:ph type="sldNum" sz="quarter" idx="12"/>
          </p:nvPr>
        </p:nvSpPr>
        <p:spPr/>
        <p:txBody>
          <a:bodyPr/>
          <a:lstStyle/>
          <a:p>
            <a:fld id="{294A09A9-5501-47C1-A89A-A340965A2BE2}" type="slidenum">
              <a:rPr lang="en-US" smtClean="0"/>
              <a:pPr/>
              <a:t>59</a:t>
            </a:fld>
            <a:endParaRPr lang="en-US" dirty="0"/>
          </a:p>
        </p:txBody>
      </p:sp>
      <p:pic>
        <p:nvPicPr>
          <p:cNvPr id="5" name="Picture 4">
            <a:extLst>
              <a:ext uri="{FF2B5EF4-FFF2-40B4-BE49-F238E27FC236}">
                <a16:creationId xmlns:a16="http://schemas.microsoft.com/office/drawing/2014/main" xmlns="" id="{3FBAD567-A218-F60C-29A8-7AA741669B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5419FC1C-3F2E-41B6-2BA7-05EB99B4BF3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891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D3095-F2EC-E2EC-3861-FAC6FE0DE009}"/>
              </a:ext>
            </a:extLst>
          </p:cNvPr>
          <p:cNvSpPr>
            <a:spLocks noGrp="1"/>
          </p:cNvSpPr>
          <p:nvPr>
            <p:ph type="title"/>
          </p:nvPr>
        </p:nvSpPr>
        <p:spPr>
          <a:xfrm>
            <a:off x="1072036" y="484632"/>
            <a:ext cx="10045149" cy="1133856"/>
          </a:xfrm>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7EA97C65-D76B-4255-B09F-4BB38B0C87A1}"/>
              </a:ext>
            </a:extLst>
          </p:cNvPr>
          <p:cNvSpPr>
            <a:spLocks noGrp="1"/>
          </p:cNvSpPr>
          <p:nvPr>
            <p:ph idx="1"/>
          </p:nvPr>
        </p:nvSpPr>
        <p:spPr>
          <a:xfrm>
            <a:off x="1179442" y="2990088"/>
            <a:ext cx="10045149" cy="3474720"/>
          </a:xfrm>
        </p:spPr>
        <p:txBody>
          <a:bodyPr/>
          <a:lstStyle/>
          <a:p>
            <a:pPr algn="r" rtl="1"/>
            <a:r>
              <a:rPr lang="ar-SA" dirty="0">
                <a:cs typeface="B Nazanin" panose="00000400000000000000" pitchFamily="2" charset="-78"/>
              </a:rPr>
              <a:t>تفاوت طب مکمل و جایگزین را با طب فراگیر </a:t>
            </a:r>
            <a:endParaRPr lang="en-US" dirty="0">
              <a:cs typeface="B Nazanin" panose="00000400000000000000" pitchFamily="2" charset="-78"/>
            </a:endParaRPr>
          </a:p>
          <a:p>
            <a:pPr algn="r" rtl="1"/>
            <a:r>
              <a:rPr lang="ar-SA" dirty="0">
                <a:cs typeface="B Nazanin" panose="00000400000000000000" pitchFamily="2" charset="-78"/>
              </a:rPr>
              <a:t>مبنای طبقه‌بندی مکاتب طب‌های سنتی و مکمل</a:t>
            </a:r>
          </a:p>
          <a:p>
            <a:pPr algn="r" rtl="1"/>
            <a:r>
              <a:rPr lang="ar-SA" dirty="0">
                <a:cs typeface="B Nazanin" panose="00000400000000000000" pitchFamily="2" charset="-78"/>
              </a:rPr>
              <a:t>انواع روش‌ها و اقدامات درمانی سنتی و مکمل </a:t>
            </a:r>
            <a:endParaRPr lang="en-US" dirty="0">
              <a:cs typeface="B Nazanin" panose="00000400000000000000" pitchFamily="2" charset="-78"/>
            </a:endParaRPr>
          </a:p>
        </p:txBody>
      </p:sp>
      <p:pic>
        <p:nvPicPr>
          <p:cNvPr id="6" name="Picture 5">
            <a:extLst>
              <a:ext uri="{FF2B5EF4-FFF2-40B4-BE49-F238E27FC236}">
                <a16:creationId xmlns:a16="http://schemas.microsoft.com/office/drawing/2014/main" xmlns="" id="{BF09E0C1-ACBC-86CD-049B-569283E81BB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2765" y="5673150"/>
            <a:ext cx="979271" cy="1179152"/>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xmlns="" id="{7761ECD6-9BC9-5254-4937-2DEC4C686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2062012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EBF9B3-60A9-04C2-6CA4-368B7C810068}"/>
              </a:ext>
            </a:extLst>
          </p:cNvPr>
          <p:cNvSpPr>
            <a:spLocks noGrp="1"/>
          </p:cNvSpPr>
          <p:nvPr>
            <p:ph type="title"/>
          </p:nvPr>
        </p:nvSpPr>
        <p:spPr>
          <a:xfrm>
            <a:off x="-264571" y="582829"/>
            <a:ext cx="11516139" cy="1508760"/>
          </a:xfrm>
        </p:spPr>
        <p:txBody>
          <a:bodyPr>
            <a:normAutofit/>
          </a:bodyPr>
          <a:lstStyle/>
          <a:p>
            <a:pPr marL="0" marR="0" algn="r" rtl="1">
              <a:lnSpc>
                <a:spcPct val="107000"/>
              </a:lnSpc>
              <a:spcBef>
                <a:spcPts val="0"/>
              </a:spcBef>
              <a:spcAft>
                <a:spcPts val="0"/>
              </a:spcAft>
            </a:pPr>
            <a:r>
              <a:rPr lang="ar-SA" sz="36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تقسیم‌بندی اعضا به ‌اعتبار پروردن و بخشیدن نیروها، یا پذیرفتن نیروها</a:t>
            </a:r>
            <a:endParaRPr lang="en-US" sz="3600"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57C8CDCF-BA50-E05F-B6FC-CF806C4A7B52}"/>
              </a:ext>
            </a:extLst>
          </p:cNvPr>
          <p:cNvSpPr>
            <a:spLocks noGrp="1"/>
          </p:cNvSpPr>
          <p:nvPr>
            <p:ph idx="1"/>
          </p:nvPr>
        </p:nvSpPr>
        <p:spPr>
          <a:xfrm>
            <a:off x="0" y="2011680"/>
            <a:ext cx="10986999" cy="4206240"/>
          </a:xfrm>
        </p:spPr>
        <p:txBody>
          <a:bodyPr>
            <a:normAutofit/>
          </a:bodyPr>
          <a:lstStyle/>
          <a:p>
            <a:pPr marL="0" marR="0" indent="0" algn="r" rtl="1">
              <a:lnSpc>
                <a:spcPct val="107000"/>
              </a:lnSpc>
              <a:spcBef>
                <a:spcPts val="0"/>
              </a:spcBef>
              <a:spcAft>
                <a:spcPts val="0"/>
              </a:spcAft>
              <a:buNone/>
            </a:pPr>
            <a:r>
              <a:rPr lang="ar-SA" sz="2400" dirty="0">
                <a:latin typeface="Calibri" panose="020F0502020204030204" pitchFamily="34" charset="0"/>
                <a:ea typeface="Calibri" panose="020F0502020204030204" pitchFamily="34" charset="0"/>
                <a:cs typeface="B Nazanin" panose="00000400000000000000" pitchFamily="2" charset="-78"/>
              </a:rPr>
              <a:t>اعضاء به‌حسب آنکه</a:t>
            </a:r>
            <a:r>
              <a:rPr lang="fa-IR" sz="2400" dirty="0">
                <a:latin typeface="Calibri" panose="020F0502020204030204" pitchFamily="34" charset="0"/>
                <a:ea typeface="Calibri" panose="020F0502020204030204" pitchFamily="34" charset="0"/>
                <a:cs typeface="B Nazanin" panose="00000400000000000000" pitchFamily="2" charset="-78"/>
              </a:rPr>
              <a:t>       * </a:t>
            </a:r>
            <a:r>
              <a:rPr lang="ar-SA" sz="2400" dirty="0">
                <a:latin typeface="Calibri" panose="020F0502020204030204" pitchFamily="34" charset="0"/>
                <a:ea typeface="Calibri" panose="020F0502020204030204" pitchFamily="34" charset="0"/>
                <a:cs typeface="B Nazanin" panose="00000400000000000000" pitchFamily="2" charset="-78"/>
              </a:rPr>
              <a:t> تولیدکننده،</a:t>
            </a:r>
            <a:r>
              <a:rPr lang="fa-IR" sz="2400" dirty="0">
                <a:latin typeface="Calibri" panose="020F0502020204030204" pitchFamily="34" charset="0"/>
                <a:ea typeface="Calibri" panose="020F0502020204030204" pitchFamily="34" charset="0"/>
                <a:cs typeface="B Nazanin" panose="00000400000000000000" pitchFamily="2" charset="-78"/>
              </a:rPr>
              <a:t>     *</a:t>
            </a:r>
            <a:r>
              <a:rPr lang="ar-SA" sz="2400" dirty="0">
                <a:latin typeface="Calibri" panose="020F0502020204030204" pitchFamily="34" charset="0"/>
                <a:ea typeface="Calibri" panose="020F0502020204030204" pitchFamily="34" charset="0"/>
                <a:cs typeface="B Nazanin" panose="00000400000000000000" pitchFamily="2" charset="-78"/>
              </a:rPr>
              <a:t> یا رساننده،</a:t>
            </a:r>
            <a:r>
              <a:rPr lang="fa-IR" sz="2400" dirty="0">
                <a:latin typeface="Calibri" panose="020F0502020204030204" pitchFamily="34" charset="0"/>
                <a:ea typeface="Calibri" panose="020F0502020204030204" pitchFamily="34" charset="0"/>
                <a:cs typeface="B Nazanin" panose="00000400000000000000" pitchFamily="2" charset="-78"/>
              </a:rPr>
              <a:t>        *  </a:t>
            </a:r>
            <a:r>
              <a:rPr lang="ar-SA" sz="2400" dirty="0">
                <a:latin typeface="Calibri" panose="020F0502020204030204" pitchFamily="34" charset="0"/>
                <a:ea typeface="Calibri" panose="020F0502020204030204" pitchFamily="34" charset="0"/>
                <a:cs typeface="B Nazanin" panose="00000400000000000000" pitchFamily="2" charset="-78"/>
              </a:rPr>
              <a:t> یا دریافت‌کننده قوا</a:t>
            </a:r>
            <a:r>
              <a:rPr lang="fa-IR" sz="2400" dirty="0">
                <a:latin typeface="Calibri" panose="020F0502020204030204" pitchFamily="34" charset="0"/>
                <a:ea typeface="Calibri" panose="020F0502020204030204" pitchFamily="34" charset="0"/>
                <a:cs typeface="B Nazanin" panose="00000400000000000000" pitchFamily="2" charset="-78"/>
              </a:rPr>
              <a:t>        </a:t>
            </a:r>
            <a:r>
              <a:rPr lang="ar-SA" sz="2400" dirty="0">
                <a:latin typeface="Calibri" panose="020F0502020204030204" pitchFamily="34" charset="0"/>
                <a:ea typeface="Calibri" panose="020F0502020204030204" pitchFamily="34" charset="0"/>
                <a:cs typeface="B Nazanin" panose="00000400000000000000" pitchFamily="2" charset="-78"/>
              </a:rPr>
              <a:t> باشند، تقسیم‌ می‌شوند.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r>
              <a:rPr lang="ar-SA" sz="2400" dirty="0">
                <a:solidFill>
                  <a:srgbClr val="FFFF00"/>
                </a:solidFill>
                <a:latin typeface="Calibri" panose="020F0502020204030204" pitchFamily="34" charset="0"/>
                <a:ea typeface="Calibri" panose="020F0502020204030204" pitchFamily="34" charset="0"/>
                <a:cs typeface="B Nazanin" panose="00000400000000000000" pitchFamily="2" charset="-78"/>
              </a:rPr>
              <a:t>اعضایی که تولیدکنندۀ قوا هستند</a:t>
            </a:r>
            <a:r>
              <a:rPr lang="ar-SA" sz="2400" dirty="0">
                <a:latin typeface="Calibri" panose="020F0502020204030204" pitchFamily="34" charset="0"/>
                <a:ea typeface="Calibri" panose="020F0502020204030204" pitchFamily="34" charset="0"/>
                <a:cs typeface="B Nazanin" panose="00000400000000000000" pitchFamily="2" charset="-78"/>
              </a:rPr>
              <a:t>، </a:t>
            </a:r>
            <a:r>
              <a:rPr lang="ar-SA" sz="2400" i="1" dirty="0">
                <a:solidFill>
                  <a:schemeClr val="bg1"/>
                </a:solidFill>
                <a:latin typeface="Calibri" panose="020F0502020204030204" pitchFamily="34" charset="0"/>
                <a:ea typeface="Calibri" panose="020F0502020204030204" pitchFamily="34" charset="0"/>
                <a:cs typeface="B Nazanin" panose="00000400000000000000" pitchFamily="2" charset="-78"/>
              </a:rPr>
              <a:t>اعضای رئیس</a:t>
            </a:r>
            <a:r>
              <a:rPr lang="fa-IR" sz="2400" i="1" dirty="0">
                <a:solidFill>
                  <a:schemeClr val="bg1"/>
                </a:solidFill>
                <a:latin typeface="Calibri" panose="020F0502020204030204" pitchFamily="34" charset="0"/>
                <a:ea typeface="Calibri" panose="020F0502020204030204" pitchFamily="34" charset="0"/>
                <a:cs typeface="B Nazanin" panose="00000400000000000000" pitchFamily="2" charset="-78"/>
              </a:rPr>
              <a:t>ه</a:t>
            </a:r>
            <a:r>
              <a:rPr lang="ar-SA" sz="2400" i="1" dirty="0">
                <a:solidFill>
                  <a:schemeClr val="bg1"/>
                </a:solidFill>
                <a:latin typeface="Calibri" panose="020F0502020204030204" pitchFamily="34" charset="0"/>
                <a:ea typeface="Calibri" panose="020F0502020204030204" pitchFamily="34" charset="0"/>
                <a:cs typeface="B Nazanin" panose="00000400000000000000" pitchFamily="2" charset="-78"/>
              </a:rPr>
              <a:t> یا اعضای اصلی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نامیده می‌شوند و شامل مغز، قلب و کبد هستند و </a:t>
            </a:r>
            <a:r>
              <a:rPr lang="ar-SA" sz="2400" u="sng" dirty="0">
                <a:solidFill>
                  <a:schemeClr val="bg1"/>
                </a:solidFill>
                <a:latin typeface="Calibri" panose="020F0502020204030204" pitchFamily="34" charset="0"/>
                <a:ea typeface="Calibri" panose="020F0502020204030204" pitchFamily="34" charset="0"/>
                <a:cs typeface="B Nazanin" panose="00000400000000000000" pitchFamily="2" charset="-78"/>
              </a:rPr>
              <a:t>بقای هر شخص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ضرورتاً به این اعضاء وابسته است.</a:t>
            </a:r>
            <a:endParaRPr lang="fa-IR" sz="2400" dirty="0">
              <a:solidFill>
                <a:schemeClr val="bg1"/>
              </a:solidFill>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endParaRPr lang="fa-IR" sz="2400" dirty="0">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r>
              <a:rPr lang="ar-SA" sz="2400" dirty="0">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اعضای تناسلی در مرد و زن نیز جزء اندام‌های رئیسه هستند ولی برای </a:t>
            </a:r>
            <a:r>
              <a:rPr lang="ar-SA" sz="2400" u="sng" dirty="0">
                <a:solidFill>
                  <a:schemeClr val="bg1"/>
                </a:solidFill>
                <a:latin typeface="Calibri" panose="020F0502020204030204" pitchFamily="34" charset="0"/>
                <a:ea typeface="Calibri" panose="020F0502020204030204" pitchFamily="34" charset="0"/>
                <a:cs typeface="B Nazanin" panose="00000400000000000000" pitchFamily="2" charset="-78"/>
              </a:rPr>
              <a:t>بقای نوع انسان </a:t>
            </a:r>
            <a:r>
              <a:rPr lang="ar-SA" sz="2400" dirty="0">
                <a:solidFill>
                  <a:schemeClr val="bg1"/>
                </a:solidFill>
                <a:latin typeface="Calibri" panose="020F0502020204030204" pitchFamily="34" charset="0"/>
                <a:ea typeface="Calibri" panose="020F0502020204030204" pitchFamily="34" charset="0"/>
                <a:cs typeface="B Nazanin" panose="00000400000000000000" pitchFamily="2" charset="-78"/>
              </a:rPr>
              <a:t>ضروری‌اند</a:t>
            </a:r>
            <a:r>
              <a:rPr lang="ar-SA" sz="2400" dirty="0">
                <a:latin typeface="Calibri" panose="020F0502020204030204" pitchFamily="34" charset="0"/>
                <a:ea typeface="Calibri" panose="020F0502020204030204" pitchFamily="34" charset="0"/>
                <a:cs typeface="B Nazanin" panose="00000400000000000000" pitchFamily="2" charset="-78"/>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500DFA31-B5FC-C022-E454-0409931C63BD}"/>
              </a:ext>
            </a:extLst>
          </p:cNvPr>
          <p:cNvSpPr>
            <a:spLocks noGrp="1"/>
          </p:cNvSpPr>
          <p:nvPr>
            <p:ph type="sldNum" sz="quarter" idx="12"/>
          </p:nvPr>
        </p:nvSpPr>
        <p:spPr/>
        <p:txBody>
          <a:bodyPr/>
          <a:lstStyle/>
          <a:p>
            <a:fld id="{294A09A9-5501-47C1-A89A-A340965A2BE2}" type="slidenum">
              <a:rPr lang="en-US" smtClean="0"/>
              <a:pPr/>
              <a:t>60</a:t>
            </a:fld>
            <a:endParaRPr lang="en-US" dirty="0"/>
          </a:p>
        </p:txBody>
      </p:sp>
      <p:pic>
        <p:nvPicPr>
          <p:cNvPr id="5" name="Picture 4">
            <a:extLst>
              <a:ext uri="{FF2B5EF4-FFF2-40B4-BE49-F238E27FC236}">
                <a16:creationId xmlns:a16="http://schemas.microsoft.com/office/drawing/2014/main" xmlns="" id="{FE3E6D2B-D314-3915-23CD-1B1E590C03C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6C86C1D-B6A6-8AEA-524F-890F53C495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540354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8AD6D-9F74-1330-3398-6D9D32DBAC11}"/>
              </a:ext>
            </a:extLst>
          </p:cNvPr>
          <p:cNvSpPr>
            <a:spLocks noGrp="1"/>
          </p:cNvSpPr>
          <p:nvPr>
            <p:ph type="title"/>
          </p:nvPr>
        </p:nvSpPr>
        <p:spPr>
          <a:xfrm>
            <a:off x="-238538" y="640080"/>
            <a:ext cx="11648660" cy="1508760"/>
          </a:xfrm>
        </p:spPr>
        <p:txBody>
          <a:bodyPr/>
          <a:lstStyle/>
          <a:p>
            <a:pPr algn="ctr" rtl="1"/>
            <a:r>
              <a:rPr kumimoji="0" lang="ar-SA" sz="36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تقسیم‌بندی اعضا به ‌اعتبار پروردن و بخشیدن نیروها، یا پذیرفتن نیروها</a:t>
            </a:r>
            <a:endParaRPr lang="en-US" dirty="0"/>
          </a:p>
        </p:txBody>
      </p:sp>
      <p:sp>
        <p:nvSpPr>
          <p:cNvPr id="3" name="Content Placeholder 2">
            <a:extLst>
              <a:ext uri="{FF2B5EF4-FFF2-40B4-BE49-F238E27FC236}">
                <a16:creationId xmlns:a16="http://schemas.microsoft.com/office/drawing/2014/main" xmlns="" id="{24FCA24A-E76F-4D2C-0185-853F4EEDE3CC}"/>
              </a:ext>
            </a:extLst>
          </p:cNvPr>
          <p:cNvSpPr>
            <a:spLocks noGrp="1"/>
          </p:cNvSpPr>
          <p:nvPr>
            <p:ph idx="1"/>
          </p:nvPr>
        </p:nvSpPr>
        <p:spPr/>
        <p:txBody>
          <a:bodyPr/>
          <a:lstStyle/>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00"/>
                </a:solidFill>
                <a:uLnTx/>
                <a:uFillTx/>
                <a:latin typeface="Calibri" panose="020F0502020204030204" pitchFamily="34" charset="0"/>
                <a:ea typeface="Calibri" panose="020F0502020204030204" pitchFamily="34" charset="0"/>
                <a:cs typeface="B Nazanin" panose="00000400000000000000" pitchFamily="2" charset="-78"/>
              </a:rPr>
              <a:t>اندام‌هایی که نیروی تولیدشده از اعضای رئیس را دریافت می‌کنند</a:t>
            </a:r>
            <a:r>
              <a:rPr kumimoji="0" lang="ar-SA" sz="24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B Nazanin" panose="00000400000000000000" pitchFamily="2" charset="-78"/>
              </a:rPr>
              <a:t> </a:t>
            </a:r>
            <a:r>
              <a:rPr kumimoji="0" lang="ar-SA" sz="2400" b="0" i="1"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اعضای مرئوس </a:t>
            </a:r>
            <a:r>
              <a:rPr kumimoji="0" lang="ar-SA"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نامیده می‌شوند مانند ریه، کلیه‌ها، طحال و رحم؛ </a:t>
            </a:r>
            <a:endParaRPr kumimoji="0" lang="fa-IR"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lang="fa-IR" sz="2400" dirty="0">
              <a:solidFill>
                <a:srgbClr val="FFFFFF"/>
              </a:solidFill>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endParaRPr kumimoji="0" lang="fa-IR" sz="24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ar-SA" sz="2400" b="0" i="0" u="none" strike="noStrike" kern="1200" cap="none" spc="0" normalizeH="0" baseline="0" noProof="0" dirty="0">
                <a:ln>
                  <a:noFill/>
                </a:ln>
                <a:solidFill>
                  <a:srgbClr val="FFFF00"/>
                </a:solidFill>
                <a:uLnTx/>
                <a:uFillTx/>
                <a:latin typeface="Calibri" panose="020F0502020204030204" pitchFamily="34" charset="0"/>
                <a:ea typeface="Calibri" panose="020F0502020204030204" pitchFamily="34" charset="0"/>
                <a:cs typeface="B Nazanin" panose="00000400000000000000" pitchFamily="2" charset="-78"/>
              </a:rPr>
              <a:t>اعضایی که نیروها را از اعضای رئیس به اعضای مرئوس می‌رسانند</a:t>
            </a:r>
            <a:r>
              <a:rPr kumimoji="0" lang="ar-SA" sz="24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B Nazanin" panose="00000400000000000000" pitchFamily="2" charset="-78"/>
              </a:rPr>
              <a:t>، </a:t>
            </a:r>
            <a:r>
              <a:rPr kumimoji="0" lang="ar-SA" sz="2400" b="0" i="1"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اعضای خادم رئیس </a:t>
            </a:r>
            <a:r>
              <a:rPr kumimoji="0" lang="fa-IR"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هستند</a:t>
            </a:r>
            <a:r>
              <a:rPr kumimoji="0" lang="ar-SA"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 که شامل </a:t>
            </a:r>
            <a:r>
              <a:rPr kumimoji="0" lang="fa-IR"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1.</a:t>
            </a:r>
            <a:r>
              <a:rPr kumimoji="0" lang="ar-SA"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عصب‌ها برای مغز، </a:t>
            </a:r>
            <a:r>
              <a:rPr kumimoji="0" lang="fa-IR"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2.</a:t>
            </a:r>
            <a:r>
              <a:rPr kumimoji="0" lang="ar-SA"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شریان‌ها برای قلب و </a:t>
            </a:r>
            <a:r>
              <a:rPr kumimoji="0" lang="fa-IR"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3.</a:t>
            </a:r>
            <a:r>
              <a:rPr kumimoji="0" lang="ar-SA" sz="2400" b="0" i="0" u="none" strike="noStrike" kern="1200" cap="none" spc="0" normalizeH="0" baseline="0" noProof="0" dirty="0">
                <a:ln>
                  <a:noFill/>
                </a:ln>
                <a:solidFill>
                  <a:schemeClr val="bg1"/>
                </a:solidFill>
                <a:uLnTx/>
                <a:uFillTx/>
                <a:latin typeface="Calibri" panose="020F0502020204030204" pitchFamily="34" charset="0"/>
                <a:ea typeface="Calibri" panose="020F0502020204030204" pitchFamily="34" charset="0"/>
                <a:cs typeface="B Nazanin" panose="00000400000000000000" pitchFamily="2" charset="-78"/>
              </a:rPr>
              <a:t>وریدها برای کبد هستند</a:t>
            </a:r>
            <a:r>
              <a:rPr kumimoji="0" lang="ar-SA" sz="24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B Nazanin" panose="00000400000000000000" pitchFamily="2" charset="-78"/>
              </a:rPr>
              <a:t>. </a:t>
            </a:r>
            <a:endParaRPr kumimoji="0" lang="en-US" sz="18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0F5AC360-925A-3A33-987E-1DF649123E13}"/>
              </a:ext>
            </a:extLst>
          </p:cNvPr>
          <p:cNvSpPr>
            <a:spLocks noGrp="1"/>
          </p:cNvSpPr>
          <p:nvPr>
            <p:ph type="sldNum" sz="quarter" idx="12"/>
          </p:nvPr>
        </p:nvSpPr>
        <p:spPr/>
        <p:txBody>
          <a:bodyPr/>
          <a:lstStyle/>
          <a:p>
            <a:fld id="{294A09A9-5501-47C1-A89A-A340965A2BE2}" type="slidenum">
              <a:rPr lang="en-US" smtClean="0"/>
              <a:pPr/>
              <a:t>61</a:t>
            </a:fld>
            <a:endParaRPr lang="en-US" dirty="0"/>
          </a:p>
        </p:txBody>
      </p:sp>
      <p:pic>
        <p:nvPicPr>
          <p:cNvPr id="5" name="Picture 4">
            <a:extLst>
              <a:ext uri="{FF2B5EF4-FFF2-40B4-BE49-F238E27FC236}">
                <a16:creationId xmlns:a16="http://schemas.microsoft.com/office/drawing/2014/main" xmlns="" id="{FA904F2A-0581-D9D2-1CE6-0B081EA252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6B30F46A-0C15-05C5-7405-9657E2D15FFC}"/>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8545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9BA26-E14D-8C72-BEB1-0CFB40061AB3}"/>
              </a:ext>
            </a:extLst>
          </p:cNvPr>
          <p:cNvSpPr>
            <a:spLocks noGrp="1"/>
          </p:cNvSpPr>
          <p:nvPr>
            <p:ph type="title"/>
          </p:nvPr>
        </p:nvSpPr>
        <p:spPr>
          <a:xfrm>
            <a:off x="-583096" y="640080"/>
            <a:ext cx="12311269" cy="1508760"/>
          </a:xfrm>
        </p:spPr>
        <p:txBody>
          <a:bodyPr/>
          <a:lstStyle/>
          <a:p>
            <a:pPr algn="ctr" rtl="1"/>
            <a:r>
              <a:rPr kumimoji="0" lang="ar-SA" sz="36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تقسیم‌بندی اعضا به ‌اعتبار پروردن و بخشیدن نیروها، یا پذیرفتن نیروها</a:t>
            </a:r>
            <a:endParaRPr lang="en-US" dirty="0"/>
          </a:p>
        </p:txBody>
      </p:sp>
      <p:sp>
        <p:nvSpPr>
          <p:cNvPr id="3" name="Content Placeholder 2">
            <a:extLst>
              <a:ext uri="{FF2B5EF4-FFF2-40B4-BE49-F238E27FC236}">
                <a16:creationId xmlns:a16="http://schemas.microsoft.com/office/drawing/2014/main" xmlns="" id="{6593DB9A-E661-81C3-7705-FB3610B798D9}"/>
              </a:ext>
            </a:extLst>
          </p:cNvPr>
          <p:cNvSpPr>
            <a:spLocks noGrp="1"/>
          </p:cNvSpPr>
          <p:nvPr>
            <p:ph idx="1"/>
          </p:nvPr>
        </p:nvSpPr>
        <p:spPr>
          <a:xfrm>
            <a:off x="874847" y="2409245"/>
            <a:ext cx="9784080" cy="3209677"/>
          </a:xfrm>
        </p:spPr>
        <p:txBody>
          <a:bodyPr>
            <a:normAutofit/>
          </a:bodyPr>
          <a:lstStyle/>
          <a:p>
            <a:pPr marL="0" marR="0" lvl="0" indent="0" algn="r"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رابطۀ دیگری نیز میان اعضای اصلی و برخی اعضای مرئوس توصیف شده </a:t>
            </a:r>
            <a:r>
              <a:rPr kumimoji="0" lang="ar-SA" sz="2800" b="0" i="0" u="none" strike="noStrike" kern="1200" cap="none" spc="0" normalizeH="0" baseline="0" noProof="0" dirty="0">
                <a:ln>
                  <a:noFill/>
                </a:ln>
                <a:solidFill>
                  <a:srgbClr val="F56617">
                    <a:lumMod val="50000"/>
                  </a:srgb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که </a:t>
            </a:r>
            <a:r>
              <a:rPr kumimoji="0" lang="ar-SA" sz="2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Nazanin" panose="00000400000000000000" pitchFamily="2" charset="-78"/>
              </a:rPr>
              <a:t>اعضای مَهیّئ یا پشتیبان اعضای اصلی </a:t>
            </a: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را نشان می‌دهد؛</a:t>
            </a:r>
            <a:endPar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 به این توصیف که</a:t>
            </a:r>
            <a:endPar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1.</a:t>
            </a: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معده عضو پشتیبان کبد،</a:t>
            </a:r>
            <a:endPar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2.</a:t>
            </a: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 ریه عضو پشتیبان قلب </a:t>
            </a:r>
            <a:endPar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fa-IR"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3.</a:t>
            </a:r>
            <a:r>
              <a:rPr kumimoji="0" lang="ar-SA" sz="2800" b="0" i="0" u="none" strike="noStrike" kern="1200" cap="none" spc="0" normalizeH="0" baseline="0" noProof="0" dirty="0">
                <a:ln>
                  <a:noFill/>
                </a:ln>
                <a:solidFill>
                  <a:srgbClr val="F56617">
                    <a:lumMod val="50000"/>
                  </a:srgbClr>
                </a:solidFill>
                <a:effectLst/>
                <a:uLnTx/>
                <a:uFillTx/>
                <a:latin typeface="Calibri" panose="020F0502020204030204" pitchFamily="34" charset="0"/>
                <a:ea typeface="Calibri" panose="020F0502020204030204" pitchFamily="34" charset="0"/>
                <a:cs typeface="B Nazanin" panose="00000400000000000000" pitchFamily="2" charset="-78"/>
              </a:rPr>
              <a:t> همۀ اعضاء پشتیبان مغز هستند</a:t>
            </a:r>
            <a:endParaRPr kumimoji="0" lang="en-US" sz="2800" b="0" i="0" u="none" strike="noStrike" kern="1200" cap="none" spc="0" normalizeH="0" baseline="0" noProof="0" dirty="0">
              <a:ln>
                <a:noFill/>
              </a:ln>
              <a:solidFill>
                <a:srgbClr val="F56617">
                  <a:lumMod val="50000"/>
                </a:srgbClr>
              </a:solidFill>
              <a:effectLst/>
              <a:uLnTx/>
              <a:uFillTx/>
              <a:latin typeface="Corbel" panose="020B0503020204020204"/>
              <a:ea typeface="+mn-ea"/>
              <a:cs typeface="+mn-cs"/>
            </a:endParaRPr>
          </a:p>
          <a:p>
            <a:endParaRPr lang="en-US" sz="2800" dirty="0"/>
          </a:p>
        </p:txBody>
      </p:sp>
      <p:sp>
        <p:nvSpPr>
          <p:cNvPr id="4" name="Slide Number Placeholder 3">
            <a:extLst>
              <a:ext uri="{FF2B5EF4-FFF2-40B4-BE49-F238E27FC236}">
                <a16:creationId xmlns:a16="http://schemas.microsoft.com/office/drawing/2014/main" xmlns="" id="{15A5DE72-CE08-B6F0-A46F-E23C430B0E38}"/>
              </a:ext>
            </a:extLst>
          </p:cNvPr>
          <p:cNvSpPr>
            <a:spLocks noGrp="1"/>
          </p:cNvSpPr>
          <p:nvPr>
            <p:ph type="sldNum" sz="quarter" idx="12"/>
          </p:nvPr>
        </p:nvSpPr>
        <p:spPr/>
        <p:txBody>
          <a:bodyPr/>
          <a:lstStyle/>
          <a:p>
            <a:fld id="{294A09A9-5501-47C1-A89A-A340965A2BE2}" type="slidenum">
              <a:rPr lang="en-US" smtClean="0"/>
              <a:pPr/>
              <a:t>62</a:t>
            </a:fld>
            <a:endParaRPr lang="en-US" dirty="0"/>
          </a:p>
        </p:txBody>
      </p:sp>
      <p:pic>
        <p:nvPicPr>
          <p:cNvPr id="5" name="Picture 4">
            <a:extLst>
              <a:ext uri="{FF2B5EF4-FFF2-40B4-BE49-F238E27FC236}">
                <a16:creationId xmlns:a16="http://schemas.microsoft.com/office/drawing/2014/main" xmlns="" id="{373D3E7B-A2DC-6E85-7776-10038C7D38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929A2037-184C-9746-9C24-DC17715158B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0162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589E3-B625-0C6F-A400-65FC3D4C7914}"/>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مزاج اعضاء</a:t>
            </a:r>
            <a:endParaRPr lang="en-US"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xmlns="" id="{05F672C2-CABC-70E5-9880-CFBA1FFECD6A}"/>
              </a:ext>
            </a:extLst>
          </p:cNvPr>
          <p:cNvGraphicFramePr>
            <a:graphicFrameLocks noGrp="1"/>
          </p:cNvGraphicFramePr>
          <p:nvPr>
            <p:ph idx="1"/>
            <p:extLst>
              <p:ext uri="{D42A27DB-BD31-4B8C-83A1-F6EECF244321}">
                <p14:modId xmlns:p14="http://schemas.microsoft.com/office/powerpoint/2010/main" val="937139719"/>
              </p:ext>
            </p:extLst>
          </p:nvPr>
        </p:nvGraphicFramePr>
        <p:xfrm>
          <a:off x="106018" y="2555502"/>
          <a:ext cx="11711207" cy="2135768"/>
        </p:xfrm>
        <a:graphic>
          <a:graphicData uri="http://schemas.openxmlformats.org/drawingml/2006/table">
            <a:tbl>
              <a:tblPr rtl="1" bandRow="1"/>
              <a:tblGrid>
                <a:gridCol w="1836024">
                  <a:extLst>
                    <a:ext uri="{9D8B030D-6E8A-4147-A177-3AD203B41FA5}">
                      <a16:colId xmlns:a16="http://schemas.microsoft.com/office/drawing/2014/main" xmlns="" val="3255474104"/>
                    </a:ext>
                  </a:extLst>
                </a:gridCol>
                <a:gridCol w="2202175">
                  <a:extLst>
                    <a:ext uri="{9D8B030D-6E8A-4147-A177-3AD203B41FA5}">
                      <a16:colId xmlns:a16="http://schemas.microsoft.com/office/drawing/2014/main" xmlns="" val="2276449441"/>
                    </a:ext>
                  </a:extLst>
                </a:gridCol>
                <a:gridCol w="2252869">
                  <a:extLst>
                    <a:ext uri="{9D8B030D-6E8A-4147-A177-3AD203B41FA5}">
                      <a16:colId xmlns:a16="http://schemas.microsoft.com/office/drawing/2014/main" xmlns="" val="3482667969"/>
                    </a:ext>
                  </a:extLst>
                </a:gridCol>
                <a:gridCol w="2729948">
                  <a:extLst>
                    <a:ext uri="{9D8B030D-6E8A-4147-A177-3AD203B41FA5}">
                      <a16:colId xmlns:a16="http://schemas.microsoft.com/office/drawing/2014/main" xmlns="" val="3375858766"/>
                    </a:ext>
                  </a:extLst>
                </a:gridCol>
                <a:gridCol w="2690191">
                  <a:extLst>
                    <a:ext uri="{9D8B030D-6E8A-4147-A177-3AD203B41FA5}">
                      <a16:colId xmlns:a16="http://schemas.microsoft.com/office/drawing/2014/main" xmlns="" val="2847237479"/>
                    </a:ext>
                  </a:extLst>
                </a:gridCol>
              </a:tblGrid>
              <a:tr h="640512">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تر</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خشک</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سرد و تر</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سرد و خشک</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a:solidFill>
                            <a:srgbClr val="000000"/>
                          </a:solidFill>
                          <a:effectLst/>
                          <a:latin typeface="Calibri" panose="020F0502020204030204" pitchFamily="34" charset="0"/>
                          <a:ea typeface="Calibri" panose="020F0502020204030204" pitchFamily="34" charset="0"/>
                          <a:cs typeface="B Nazanin" panose="00000400000000000000" pitchFamily="2" charset="-78"/>
                        </a:rPr>
                        <a:t>معتدل</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873963486"/>
                  </a:ext>
                </a:extLst>
              </a:tr>
              <a:tr h="1495256">
                <a:tc>
                  <a:txBody>
                    <a:bodyPr/>
                    <a:lstStyle/>
                    <a:p>
                      <a:pPr marL="0" marR="0" algn="just"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گوشت، معده، کبد، ریه، کلیه‌ها</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b="1">
                          <a:effectLst/>
                          <a:latin typeface="Calibri" panose="020F0502020204030204" pitchFamily="34" charset="0"/>
                          <a:ea typeface="Calibri" panose="020F0502020204030204" pitchFamily="34" charset="0"/>
                          <a:cs typeface="B Nazanin" panose="00000400000000000000" pitchFamily="2" charset="-78"/>
                        </a:rPr>
                        <a:t>قلب، شریان، ورید</a:t>
                      </a:r>
                      <a:endParaRPr lang="en-US"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مغز و نخاع، پیه و چربی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مو، استخوان، غضروف، وتر، رباط، غشاء، طحال، عصب حرکتی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12700"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tc>
                  <a:txBody>
                    <a:bodyPr/>
                    <a:lstStyle/>
                    <a:p>
                      <a:pPr marL="0" marR="0" algn="just" rtl="1">
                        <a:lnSpc>
                          <a:spcPct val="107000"/>
                        </a:lnSpc>
                        <a:spcBef>
                          <a:spcPts val="0"/>
                        </a:spcBef>
                        <a:spcAft>
                          <a:spcPts val="0"/>
                        </a:spcAft>
                      </a:pPr>
                      <a:r>
                        <a:rPr lang="ar-SA" sz="2400" b="1" dirty="0">
                          <a:effectLst/>
                          <a:latin typeface="Calibri" panose="020F0502020204030204" pitchFamily="34" charset="0"/>
                          <a:ea typeface="Calibri" panose="020F0502020204030204" pitchFamily="34" charset="0"/>
                          <a:cs typeface="B Nazanin" panose="00000400000000000000" pitchFamily="2" charset="-78"/>
                        </a:rPr>
                        <a:t>پوست به‌ویژه پوست کف دست و بالاخص پوست سر انگشتان</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45911"/>
                      </a:solidFill>
                      <a:prstDash val="solid"/>
                      <a:round/>
                      <a:headEnd type="none" w="med" len="med"/>
                      <a:tailEnd type="none" w="med" len="med"/>
                    </a:lnL>
                    <a:lnR w="28575" cap="flat" cmpd="sng" algn="ctr">
                      <a:solidFill>
                        <a:srgbClr val="C45911"/>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tcPr>
                </a:tc>
                <a:extLst>
                  <a:ext uri="{0D108BD9-81ED-4DB2-BD59-A6C34878D82A}">
                    <a16:rowId xmlns:a16="http://schemas.microsoft.com/office/drawing/2014/main" xmlns="" val="2544641058"/>
                  </a:ext>
                </a:extLst>
              </a:tr>
            </a:tbl>
          </a:graphicData>
        </a:graphic>
      </p:graphicFrame>
      <p:sp>
        <p:nvSpPr>
          <p:cNvPr id="4" name="Slide Number Placeholder 3">
            <a:extLst>
              <a:ext uri="{FF2B5EF4-FFF2-40B4-BE49-F238E27FC236}">
                <a16:creationId xmlns:a16="http://schemas.microsoft.com/office/drawing/2014/main" xmlns="" id="{6D2029E8-732D-3651-C08E-708A58AB63A7}"/>
              </a:ext>
            </a:extLst>
          </p:cNvPr>
          <p:cNvSpPr>
            <a:spLocks noGrp="1"/>
          </p:cNvSpPr>
          <p:nvPr>
            <p:ph type="sldNum" sz="quarter" idx="12"/>
          </p:nvPr>
        </p:nvSpPr>
        <p:spPr/>
        <p:txBody>
          <a:bodyPr/>
          <a:lstStyle/>
          <a:p>
            <a:fld id="{294A09A9-5501-47C1-A89A-A340965A2BE2}" type="slidenum">
              <a:rPr lang="en-US" smtClean="0"/>
              <a:pPr/>
              <a:t>63</a:t>
            </a:fld>
            <a:endParaRPr lang="en-US" dirty="0"/>
          </a:p>
        </p:txBody>
      </p:sp>
      <p:pic>
        <p:nvPicPr>
          <p:cNvPr id="3" name="Picture 2">
            <a:extLst>
              <a:ext uri="{FF2B5EF4-FFF2-40B4-BE49-F238E27FC236}">
                <a16:creationId xmlns:a16="http://schemas.microsoft.com/office/drawing/2014/main" xmlns="" id="{BCE9F86E-3639-B230-E771-8E548098D4C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1A47701-777F-2C5E-F518-D7E8E05ABB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042848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11B99-A30A-FE58-C82C-5C4F852E0B8D}"/>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مزاج اعضاء</a:t>
            </a:r>
            <a:endParaRPr lang="en-US" dirty="0"/>
          </a:p>
        </p:txBody>
      </p:sp>
      <p:sp>
        <p:nvSpPr>
          <p:cNvPr id="3" name="Content Placeholder 2">
            <a:extLst>
              <a:ext uri="{FF2B5EF4-FFF2-40B4-BE49-F238E27FC236}">
                <a16:creationId xmlns:a16="http://schemas.microsoft.com/office/drawing/2014/main" xmlns="" id="{047ECAC7-51C3-CAD2-B24A-25E30037F220}"/>
              </a:ext>
            </a:extLst>
          </p:cNvPr>
          <p:cNvSpPr>
            <a:spLocks noGrp="1"/>
          </p:cNvSpPr>
          <p:nvPr>
            <p:ph idx="1"/>
          </p:nvPr>
        </p:nvSpPr>
        <p:spPr>
          <a:xfrm>
            <a:off x="198783" y="2011680"/>
            <a:ext cx="10788216" cy="4206240"/>
          </a:xfrm>
        </p:spPr>
        <p:txBody>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uLnTx/>
                <a:uFillTx/>
                <a:latin typeface="Calibri" panose="020F0502020204030204" pitchFamily="34" charset="0"/>
                <a:ea typeface="Calibri" panose="020F0502020204030204" pitchFamily="34" charset="0"/>
                <a:cs typeface="B Nazanin" panose="00000400000000000000" pitchFamily="2" charset="-78"/>
              </a:rPr>
              <a:t>مزاج اعضاء را باید از غایت عملکردی‌شان</a:t>
            </a:r>
            <a:r>
              <a:rPr kumimoji="0" lang="fa-IR" sz="2400" b="1" i="0" u="none" strike="noStrike" kern="1200" cap="none" spc="0" normalizeH="0" baseline="0" noProof="0" dirty="0">
                <a:ln>
                  <a:noFill/>
                </a:ln>
                <a:uLnTx/>
                <a:uFillTx/>
                <a:latin typeface="Calibri" panose="020F0502020204030204" pitchFamily="34" charset="0"/>
                <a:ea typeface="Calibri" panose="020F0502020204030204" pitchFamily="34" charset="0"/>
                <a:cs typeface="B Nazanin" panose="00000400000000000000" pitchFamily="2" charset="-78"/>
              </a:rPr>
              <a:t> فهمید</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مثلاً معده گرم و تر شمرده می‌شود و استخوان سرد و خشک؛</a:t>
            </a:r>
            <a:endParaRPr kumimoji="0" lang="fa-IR"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  معده جایگاهی اصلی برای هضم اولیه غذاست و نیروی هاضمه نیازمند کیفیات گرمی و تری است، و البته معده نباید صلب و سخت باشد وگرنه برای تحرک و اتساع یافتن، و دریافت و نگهداری موقت مواد، و انتقال آنها به ادامه مسیر مناسب نخواهد بود.</a:t>
            </a:r>
            <a:endParaRPr kumimoji="0" lang="fa-IR"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fa-IR"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 استخوان سرد و خشک است چون داربست اصلی و تکیه‌گاه همۀ عضلات و وترهاست و باید مستحکم و ثابت و انعطاف‌</a:t>
            </a:r>
            <a:r>
              <a:rPr kumimoji="0" lang="fa-IR"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 </a:t>
            </a: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ناپذیر باشد</a:t>
            </a:r>
            <a:endParaRPr kumimoji="0" lang="en-US" sz="2400" b="0" i="0" u="none" strike="noStrike" kern="1200" cap="none" spc="0" normalizeH="0" baseline="0" noProof="0" dirty="0">
              <a:ln>
                <a:noFill/>
              </a:ln>
              <a:solidFill>
                <a:schemeClr val="bg1"/>
              </a:solidFill>
              <a:effectLst/>
              <a:uLnTx/>
              <a:uFillTx/>
              <a:latin typeface="Corbel" panose="020B0503020204020204"/>
              <a:cs typeface="B Nazanin" panose="00000400000000000000" pitchFamily="2" charset="-78"/>
            </a:endParaRPr>
          </a:p>
          <a:p>
            <a:endParaRPr lang="en-US" dirty="0">
              <a:solidFill>
                <a:schemeClr val="bg1"/>
              </a:solidFill>
            </a:endParaRPr>
          </a:p>
        </p:txBody>
      </p:sp>
      <p:sp>
        <p:nvSpPr>
          <p:cNvPr id="4" name="Slide Number Placeholder 3">
            <a:extLst>
              <a:ext uri="{FF2B5EF4-FFF2-40B4-BE49-F238E27FC236}">
                <a16:creationId xmlns:a16="http://schemas.microsoft.com/office/drawing/2014/main" xmlns="" id="{08B6E0C9-5406-3438-50CC-F9041AC0174F}"/>
              </a:ext>
            </a:extLst>
          </p:cNvPr>
          <p:cNvSpPr>
            <a:spLocks noGrp="1"/>
          </p:cNvSpPr>
          <p:nvPr>
            <p:ph type="sldNum" sz="quarter" idx="12"/>
          </p:nvPr>
        </p:nvSpPr>
        <p:spPr/>
        <p:txBody>
          <a:bodyPr/>
          <a:lstStyle/>
          <a:p>
            <a:fld id="{294A09A9-5501-47C1-A89A-A340965A2BE2}" type="slidenum">
              <a:rPr lang="en-US" smtClean="0"/>
              <a:pPr/>
              <a:t>64</a:t>
            </a:fld>
            <a:endParaRPr lang="en-US" dirty="0"/>
          </a:p>
        </p:txBody>
      </p:sp>
      <p:pic>
        <p:nvPicPr>
          <p:cNvPr id="5" name="Picture 4">
            <a:extLst>
              <a:ext uri="{FF2B5EF4-FFF2-40B4-BE49-F238E27FC236}">
                <a16:creationId xmlns:a16="http://schemas.microsoft.com/office/drawing/2014/main" xmlns="" id="{195BF976-0F1C-2BD4-3E6F-5D2F0267CA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5E7E5894-2941-BAB6-4BC8-95482FE7FDC8}"/>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02916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5ECF5-CF55-0087-4D21-4E3BA7ABD459}"/>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ارواح</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83BE167-3027-6877-D18E-B40257F37ACA}"/>
              </a:ext>
            </a:extLst>
          </p:cNvPr>
          <p:cNvSpPr>
            <a:spLocks noGrp="1"/>
          </p:cNvSpPr>
          <p:nvPr>
            <p:ph idx="1"/>
          </p:nvPr>
        </p:nvSpPr>
        <p:spPr>
          <a:xfrm>
            <a:off x="198782" y="2011680"/>
            <a:ext cx="11542643" cy="4206240"/>
          </a:xfrm>
        </p:spPr>
        <p:txBody>
          <a:bodyPr/>
          <a:lstStyle/>
          <a:p>
            <a:pPr marL="0" indent="0" algn="just" rtl="1">
              <a:buNone/>
            </a:pP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بدن انسان از سه نوع ساختار مادّی تشکّل می‌یابد که عبارت‌اند از</a:t>
            </a: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1.</a:t>
            </a: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اخلاط و رطوبات،</a:t>
            </a: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2.</a:t>
            </a: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اعضاء و</a:t>
            </a:r>
            <a:r>
              <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3.</a:t>
            </a:r>
            <a:r>
              <a:rPr lang="ar-S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ارواح.</a:t>
            </a:r>
            <a:endParaRPr lang="fa-I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اخلاط</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فراورده‌های سیّال حاصل از هضم کبدی خوراک‌ها هستند که عموماً در مجاری عروقی در گردش‌اند و پس از ورود به بافت‌ها سرانجام با قبول تغیّراتی به ساختارهایی متراکم و ثابت و متمکّن تبدیل می‌شوند که همان</a:t>
            </a:r>
            <a:r>
              <a:rPr lang="ar-SA"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اعضاء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هستند.</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از بخش‌های لطیف اخلاط</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جسم دیگری ساخته می‌شود که بسیار سیّال و نافذ است و اگرچه مادّی است، اما مانند اعضاء و اخلاط به‌آسانی قابل حس نیست. این جسم لطیف، برای وقوع همۀ افعال بدنی ضروری است زیرا وقوع افعال، نیازمند قوا است و انتقال قوا از اعضای اصلی به اعضای مرئوس در مسیر شریان‌ها و عصب‌ها و وریدها نیز ‌توسط همین</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روح‌های</a:t>
            </a:r>
            <a:r>
              <a:rPr lang="ar-SA" sz="2400"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قلبی و مغزی و کبدی انجام می‌شود.‌</a:t>
            </a:r>
            <a:endParaRPr lang="en-US" dirty="0">
              <a:solidFill>
                <a:schemeClr val="bg1"/>
              </a:solidFill>
            </a:endParaRPr>
          </a:p>
        </p:txBody>
      </p:sp>
      <p:sp>
        <p:nvSpPr>
          <p:cNvPr id="4" name="Slide Number Placeholder 3">
            <a:extLst>
              <a:ext uri="{FF2B5EF4-FFF2-40B4-BE49-F238E27FC236}">
                <a16:creationId xmlns:a16="http://schemas.microsoft.com/office/drawing/2014/main" xmlns="" id="{DC2E893C-6E54-F9D6-E50D-EF3C6E9F6C2F}"/>
              </a:ext>
            </a:extLst>
          </p:cNvPr>
          <p:cNvSpPr>
            <a:spLocks noGrp="1"/>
          </p:cNvSpPr>
          <p:nvPr>
            <p:ph type="sldNum" sz="quarter" idx="12"/>
          </p:nvPr>
        </p:nvSpPr>
        <p:spPr/>
        <p:txBody>
          <a:bodyPr/>
          <a:lstStyle/>
          <a:p>
            <a:fld id="{294A09A9-5501-47C1-A89A-A340965A2BE2}" type="slidenum">
              <a:rPr lang="en-US" smtClean="0"/>
              <a:pPr/>
              <a:t>65</a:t>
            </a:fld>
            <a:endParaRPr lang="en-US" dirty="0"/>
          </a:p>
        </p:txBody>
      </p:sp>
      <p:pic>
        <p:nvPicPr>
          <p:cNvPr id="5" name="Picture 4">
            <a:extLst>
              <a:ext uri="{FF2B5EF4-FFF2-40B4-BE49-F238E27FC236}">
                <a16:creationId xmlns:a16="http://schemas.microsoft.com/office/drawing/2014/main" xmlns="" id="{F73CCDDB-D2A5-8CFE-C359-A7100B2AB19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12324295-BE56-645B-1A88-69BBEB1028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962742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5A70B-B909-068C-8AE2-9E4160366C91}"/>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ارواح</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46B8D2A-C531-82C1-4C71-D6E667920060}"/>
              </a:ext>
            </a:extLst>
          </p:cNvPr>
          <p:cNvSpPr>
            <a:spLocks noGrp="1"/>
          </p:cNvSpPr>
          <p:nvPr>
            <p:ph idx="1"/>
          </p:nvPr>
        </p:nvSpPr>
        <p:spPr>
          <a:xfrm>
            <a:off x="172278" y="1892411"/>
            <a:ext cx="11432913" cy="4206240"/>
          </a:xfrm>
        </p:spPr>
        <p:txBody>
          <a:bodyPr/>
          <a:lstStyle/>
          <a:p>
            <a:pPr algn="just"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روح نخست در قلب از امتزاج هوای استنشاقی با بخش لطیف و بخارگون اخلاط به‌ویژه خلط دم پدید می‌آید؛ </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(گاهی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«روح بخاری»</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هم نامیده می شود.)</a:t>
            </a:r>
          </a:p>
          <a:p>
            <a:pPr algn="just" rtl="1"/>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روحی که در قلب تولید می‌شود روح حَیَوانی (حیاتی) نامیده می‌شود، که پس از انتقال به مغز و کبد با مزاج آنها متناسب می‌شود و به روح نفسانی (یا روح دِماغی) و روح طبیعی (یا روح کبدی) تبدیل می‌گردد. </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روح حَیَوانی یا حیاتی</a:t>
            </a:r>
            <a:r>
              <a:rPr lang="ar-SA" sz="2400" dirty="0">
                <a:latin typeface="Calibri" panose="020F0502020204030204" pitchFamily="34" charset="0"/>
                <a:ea typeface="Calibri" panose="020F0502020204030204" pitchFamily="34" charset="0"/>
                <a:cs typeface="B Nazanin" panose="00000400000000000000" pitchFamily="2" charset="-78"/>
              </a:rPr>
              <a:t>، قوای حَیَوانی یا حیاتی را از مبدأ قلب و از طریق شریان‌ها به سراسر بدن انتقال می‌دهد؛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روح کبدی یا روح طبیعی</a:t>
            </a:r>
            <a:r>
              <a:rPr lang="ar-SA" sz="2400" dirty="0">
                <a:latin typeface="Calibri" panose="020F0502020204030204" pitchFamily="34" charset="0"/>
                <a:ea typeface="Calibri" panose="020F0502020204030204" pitchFamily="34" charset="0"/>
                <a:cs typeface="B Nazanin" panose="00000400000000000000" pitchFamily="2" charset="-78"/>
              </a:rPr>
              <a:t>، قوای طبیعی را از منشأ کبد و از طریق وریدها به همه بدن می‌رساند،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algn="just" rtl="1"/>
            <a:r>
              <a:rPr lang="ar-SA" sz="2400" dirty="0">
                <a:latin typeface="Calibri" panose="020F0502020204030204" pitchFamily="34" charset="0"/>
                <a:ea typeface="Calibri" panose="020F0502020204030204" pitchFamily="34" charset="0"/>
                <a:cs typeface="B Nazanin" panose="00000400000000000000" pitchFamily="2" charset="-78"/>
              </a:rPr>
              <a:t> </a:t>
            </a:r>
            <a:r>
              <a:rPr lang="ar-SA"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روح نفسانی، قوای نفسانی </a:t>
            </a:r>
            <a:r>
              <a:rPr lang="ar-SA" sz="2400" dirty="0">
                <a:latin typeface="Calibri" panose="020F0502020204030204" pitchFamily="34" charset="0"/>
                <a:ea typeface="Calibri" panose="020F0502020204030204" pitchFamily="34" charset="0"/>
                <a:cs typeface="B Nazanin" panose="00000400000000000000" pitchFamily="2" charset="-78"/>
              </a:rPr>
              <a:t>را از مغز و از طریق اعصاب در کل بدن می‌گستراند</a:t>
            </a:r>
            <a:endParaRPr lang="en-US" dirty="0"/>
          </a:p>
        </p:txBody>
      </p:sp>
      <p:sp>
        <p:nvSpPr>
          <p:cNvPr id="4" name="Slide Number Placeholder 3">
            <a:extLst>
              <a:ext uri="{FF2B5EF4-FFF2-40B4-BE49-F238E27FC236}">
                <a16:creationId xmlns:a16="http://schemas.microsoft.com/office/drawing/2014/main" xmlns="" id="{86382B33-1E7A-07AD-EEF1-7068486CF300}"/>
              </a:ext>
            </a:extLst>
          </p:cNvPr>
          <p:cNvSpPr>
            <a:spLocks noGrp="1"/>
          </p:cNvSpPr>
          <p:nvPr>
            <p:ph type="sldNum" sz="quarter" idx="12"/>
          </p:nvPr>
        </p:nvSpPr>
        <p:spPr/>
        <p:txBody>
          <a:bodyPr/>
          <a:lstStyle/>
          <a:p>
            <a:fld id="{294A09A9-5501-47C1-A89A-A340965A2BE2}" type="slidenum">
              <a:rPr lang="en-US" smtClean="0"/>
              <a:pPr/>
              <a:t>66</a:t>
            </a:fld>
            <a:endParaRPr lang="en-US" dirty="0"/>
          </a:p>
        </p:txBody>
      </p:sp>
      <p:pic>
        <p:nvPicPr>
          <p:cNvPr id="5" name="Picture 4">
            <a:extLst>
              <a:ext uri="{FF2B5EF4-FFF2-40B4-BE49-F238E27FC236}">
                <a16:creationId xmlns:a16="http://schemas.microsoft.com/office/drawing/2014/main" xmlns="" id="{32CCF4B5-4B5C-B501-0546-51823F5638DA}"/>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B7EB655-1F0C-8ED7-A8D7-6BAB6CEE5F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79263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03D774-3744-4B0E-C32C-0A339F740DC3}"/>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قوا</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144B85E-82A2-3068-A83B-67B5316C5804}"/>
              </a:ext>
            </a:extLst>
          </p:cNvPr>
          <p:cNvSpPr>
            <a:spLocks noGrp="1"/>
          </p:cNvSpPr>
          <p:nvPr>
            <p:ph idx="1"/>
          </p:nvPr>
        </p:nvSpPr>
        <p:spPr>
          <a:xfrm>
            <a:off x="1202919" y="2822712"/>
            <a:ext cx="9784080" cy="3395207"/>
          </a:xfrm>
        </p:spPr>
        <p:txBody>
          <a:bodyPr/>
          <a:lstStyle/>
          <a:p>
            <a:pPr algn="r" rtl="1"/>
            <a:r>
              <a:rPr lang="ar-SA" sz="3200" dirty="0">
                <a:effectLst/>
                <a:latin typeface="Calibri" panose="020F0502020204030204" pitchFamily="34" charset="0"/>
                <a:ea typeface="Calibri" panose="020F0502020204030204" pitchFamily="34" charset="0"/>
                <a:cs typeface="B Nazanin" panose="00000400000000000000" pitchFamily="2" charset="-78"/>
              </a:rPr>
              <a:t>قوه در طب، سرمنشأ فعل شمرده می‌شود و هر فعلی از قوه‌ای صادر می‌گردد. </a:t>
            </a:r>
            <a:endParaRPr lang="fa-IR" sz="32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
        <p:nvSpPr>
          <p:cNvPr id="4" name="Slide Number Placeholder 3">
            <a:extLst>
              <a:ext uri="{FF2B5EF4-FFF2-40B4-BE49-F238E27FC236}">
                <a16:creationId xmlns:a16="http://schemas.microsoft.com/office/drawing/2014/main" xmlns="" id="{71DA685F-BC90-270D-24BA-A6C7F2473E59}"/>
              </a:ext>
            </a:extLst>
          </p:cNvPr>
          <p:cNvSpPr>
            <a:spLocks noGrp="1"/>
          </p:cNvSpPr>
          <p:nvPr>
            <p:ph type="sldNum" sz="quarter" idx="12"/>
          </p:nvPr>
        </p:nvSpPr>
        <p:spPr/>
        <p:txBody>
          <a:bodyPr/>
          <a:lstStyle/>
          <a:p>
            <a:fld id="{294A09A9-5501-47C1-A89A-A340965A2BE2}" type="slidenum">
              <a:rPr lang="en-US" smtClean="0"/>
              <a:pPr/>
              <a:t>67</a:t>
            </a:fld>
            <a:endParaRPr lang="en-US" dirty="0"/>
          </a:p>
        </p:txBody>
      </p:sp>
      <p:pic>
        <p:nvPicPr>
          <p:cNvPr id="5" name="Picture 4">
            <a:extLst>
              <a:ext uri="{FF2B5EF4-FFF2-40B4-BE49-F238E27FC236}">
                <a16:creationId xmlns:a16="http://schemas.microsoft.com/office/drawing/2014/main" xmlns="" id="{7FDE0CE1-ECEF-ECD7-3BAB-74C0F10BFBD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5F817FA7-A5B1-A1C4-E9B5-1004C2E7A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551366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8CDB002-AD72-9E56-9E9E-859F08E985CC}"/>
              </a:ext>
            </a:extLst>
          </p:cNvPr>
          <p:cNvSpPr>
            <a:spLocks noGrp="1"/>
          </p:cNvSpPr>
          <p:nvPr>
            <p:ph type="sldNum" sz="quarter" idx="12"/>
          </p:nvPr>
        </p:nvSpPr>
        <p:spPr/>
        <p:txBody>
          <a:bodyPr/>
          <a:lstStyle/>
          <a:p>
            <a:fld id="{294A09A9-5501-47C1-A89A-A340965A2BE2}" type="slidenum">
              <a:rPr lang="en-US" smtClean="0"/>
              <a:pPr/>
              <a:t>68</a:t>
            </a:fld>
            <a:endParaRPr lang="en-US" dirty="0"/>
          </a:p>
        </p:txBody>
      </p:sp>
      <p:graphicFrame>
        <p:nvGraphicFramePr>
          <p:cNvPr id="3" name="Table 3">
            <a:extLst>
              <a:ext uri="{FF2B5EF4-FFF2-40B4-BE49-F238E27FC236}">
                <a16:creationId xmlns:a16="http://schemas.microsoft.com/office/drawing/2014/main" xmlns="" id="{6390EF89-747F-CFCA-FDC2-94F0DEC4AE66}"/>
              </a:ext>
            </a:extLst>
          </p:cNvPr>
          <p:cNvGraphicFramePr>
            <a:graphicFrameLocks noGrp="1"/>
          </p:cNvGraphicFramePr>
          <p:nvPr>
            <p:extLst>
              <p:ext uri="{D42A27DB-BD31-4B8C-83A1-F6EECF244321}">
                <p14:modId xmlns:p14="http://schemas.microsoft.com/office/powerpoint/2010/main" val="923350322"/>
              </p:ext>
            </p:extLst>
          </p:nvPr>
        </p:nvGraphicFramePr>
        <p:xfrm>
          <a:off x="318052" y="70023"/>
          <a:ext cx="11555896" cy="6473920"/>
        </p:xfrm>
        <a:graphic>
          <a:graphicData uri="http://schemas.openxmlformats.org/drawingml/2006/table">
            <a:tbl>
              <a:tblPr lastCol="1" bandCol="1">
                <a:tableStyleId>{5C22544A-7EE6-4342-B048-85BDC9FD1C3A}</a:tableStyleId>
              </a:tblPr>
              <a:tblGrid>
                <a:gridCol w="6533322">
                  <a:extLst>
                    <a:ext uri="{9D8B030D-6E8A-4147-A177-3AD203B41FA5}">
                      <a16:colId xmlns:a16="http://schemas.microsoft.com/office/drawing/2014/main" xmlns="" val="2539824757"/>
                    </a:ext>
                  </a:extLst>
                </a:gridCol>
                <a:gridCol w="927652">
                  <a:extLst>
                    <a:ext uri="{9D8B030D-6E8A-4147-A177-3AD203B41FA5}">
                      <a16:colId xmlns:a16="http://schemas.microsoft.com/office/drawing/2014/main" xmlns="" val="873536843"/>
                    </a:ext>
                  </a:extLst>
                </a:gridCol>
                <a:gridCol w="1630017">
                  <a:extLst>
                    <a:ext uri="{9D8B030D-6E8A-4147-A177-3AD203B41FA5}">
                      <a16:colId xmlns:a16="http://schemas.microsoft.com/office/drawing/2014/main" xmlns="" val="1210852138"/>
                    </a:ext>
                  </a:extLst>
                </a:gridCol>
                <a:gridCol w="1563757">
                  <a:extLst>
                    <a:ext uri="{9D8B030D-6E8A-4147-A177-3AD203B41FA5}">
                      <a16:colId xmlns:a16="http://schemas.microsoft.com/office/drawing/2014/main" xmlns="" val="670354306"/>
                    </a:ext>
                  </a:extLst>
                </a:gridCol>
                <a:gridCol w="901148">
                  <a:extLst>
                    <a:ext uri="{9D8B030D-6E8A-4147-A177-3AD203B41FA5}">
                      <a16:colId xmlns:a16="http://schemas.microsoft.com/office/drawing/2014/main" xmlns="" val="2714840523"/>
                    </a:ext>
                  </a:extLst>
                </a:gridCol>
              </a:tblGrid>
              <a:tr h="384996">
                <a:tc gridSpan="2">
                  <a:txBody>
                    <a:bodyPr/>
                    <a:lstStyle/>
                    <a:p>
                      <a:pPr algn="r" rtl="1"/>
                      <a:r>
                        <a:rPr lang="fa-IR" sz="2000" dirty="0" err="1">
                          <a:cs typeface="B Nazanin" panose="00000400000000000000" pitchFamily="2" charset="-78"/>
                        </a:rPr>
                        <a:t>غاذیه</a:t>
                      </a:r>
                      <a:r>
                        <a:rPr lang="fa-IR" sz="2000" dirty="0">
                          <a:cs typeface="B Nazanin" panose="00000400000000000000" pitchFamily="2" charset="-78"/>
                        </a:rPr>
                        <a:t> - </a:t>
                      </a:r>
                      <a:r>
                        <a:rPr lang="fa-IR" sz="2000" dirty="0" err="1">
                          <a:cs typeface="B Nazanin" panose="00000400000000000000" pitchFamily="2" charset="-78"/>
                        </a:rPr>
                        <a:t>نامیه</a:t>
                      </a:r>
                      <a:r>
                        <a:rPr lang="fa-IR" sz="2000" dirty="0">
                          <a:cs typeface="B Nazanin" panose="00000400000000000000" pitchFamily="2" charset="-78"/>
                        </a:rPr>
                        <a:t>: برای بقای شخص</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rowSpan="2">
                  <a:txBody>
                    <a:bodyPr/>
                    <a:lstStyle/>
                    <a:p>
                      <a:pPr algn="ctr" rtl="1"/>
                      <a:r>
                        <a:rPr lang="fa-IR" sz="2000" dirty="0" err="1">
                          <a:cs typeface="B Nazanin" panose="00000400000000000000" pitchFamily="2" charset="-78"/>
                        </a:rPr>
                        <a:t>مخدومه</a:t>
                      </a:r>
                      <a:endParaRPr lang="fa-IR" sz="2000" dirty="0">
                        <a:cs typeface="B Nazanin" panose="00000400000000000000" pitchFamily="2" charset="-78"/>
                      </a:endParaRPr>
                    </a:p>
                    <a:p>
                      <a:pPr algn="ctr" rtl="1"/>
                      <a:r>
                        <a:rPr lang="fa-IR" sz="2000" dirty="0">
                          <a:cs typeface="B Nazanin" panose="00000400000000000000" pitchFamily="2" charset="-78"/>
                        </a:rPr>
                        <a:t>(خدمت پذیر)</a:t>
                      </a:r>
                      <a:endParaRPr lang="en-US" sz="2000" dirty="0">
                        <a:cs typeface="B Nazanin" panose="00000400000000000000" pitchFamily="2" charset="-78"/>
                      </a:endParaRPr>
                    </a:p>
                  </a:txBody>
                  <a:tcPr>
                    <a:cell3D prstMaterial="dkEdge">
                      <a:bevel h="50800" prst="divot"/>
                      <a:lightRig rig="flood" dir="t"/>
                    </a:cell3D>
                  </a:tcPr>
                </a:tc>
                <a:tc rowSpan="3">
                  <a:txBody>
                    <a:bodyPr/>
                    <a:lstStyle/>
                    <a:p>
                      <a:pPr algn="ctr" rtl="1"/>
                      <a:endParaRPr lang="fa-IR" sz="2000" dirty="0">
                        <a:cs typeface="B Nazanin" panose="00000400000000000000" pitchFamily="2" charset="-78"/>
                      </a:endParaRPr>
                    </a:p>
                    <a:p>
                      <a:pPr algn="ctr" rtl="1"/>
                      <a:r>
                        <a:rPr lang="fa-IR" sz="2000" b="1" dirty="0">
                          <a:effectLst>
                            <a:outerShdw blurRad="38100" dist="38100" dir="2700000" algn="tl">
                              <a:srgbClr val="000000">
                                <a:alpha val="43137"/>
                              </a:srgbClr>
                            </a:outerShdw>
                          </a:effectLst>
                          <a:cs typeface="B Nazanin" panose="00000400000000000000" pitchFamily="2" charset="-78"/>
                        </a:rPr>
                        <a:t>طبیعی</a:t>
                      </a:r>
                    </a:p>
                    <a:p>
                      <a:pPr algn="ctr" rtl="1"/>
                      <a:r>
                        <a:rPr lang="fa-IR" sz="2000" dirty="0">
                          <a:cs typeface="B Nazanin" panose="00000400000000000000" pitchFamily="2" charset="-78"/>
                        </a:rPr>
                        <a:t>جایگاه در کبد</a:t>
                      </a:r>
                      <a:endParaRPr lang="en-US" sz="2000" dirty="0">
                        <a:cs typeface="B Nazanin" panose="00000400000000000000" pitchFamily="2" charset="-78"/>
                      </a:endParaRPr>
                    </a:p>
                  </a:txBody>
                  <a:tcPr>
                    <a:cell3D prstMaterial="dkEdge">
                      <a:bevel h="50800" prst="divot"/>
                      <a:lightRig rig="flood" dir="t"/>
                    </a:cell3D>
                  </a:tcPr>
                </a:tc>
                <a:tc rowSpan="13">
                  <a:txBody>
                    <a:bodyPr/>
                    <a:lstStyle/>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endParaRPr lang="fa-IR" sz="2000" dirty="0">
                        <a:cs typeface="2  Nazanin" panose="00000400000000000000" pitchFamily="2" charset="-78"/>
                      </a:endParaRPr>
                    </a:p>
                    <a:p>
                      <a:pPr algn="ctr" rtl="1"/>
                      <a:r>
                        <a:rPr lang="fa-IR" sz="4000" dirty="0">
                          <a:effectLst>
                            <a:outerShdw blurRad="38100" dist="38100" dir="2700000" algn="tl">
                              <a:srgbClr val="000000">
                                <a:alpha val="43137"/>
                              </a:srgbClr>
                            </a:outerShdw>
                          </a:effectLst>
                          <a:cs typeface="B Nazanin" panose="00000400000000000000" pitchFamily="2" charset="-78"/>
                        </a:rPr>
                        <a:t>قوا</a:t>
                      </a:r>
                      <a:endParaRPr lang="en-US" sz="4000" dirty="0">
                        <a:effectLst>
                          <a:outerShdw blurRad="38100" dist="38100" dir="2700000" algn="tl">
                            <a:srgbClr val="000000">
                              <a:alpha val="43137"/>
                            </a:srgbClr>
                          </a:outerShdw>
                        </a:effectLst>
                        <a:cs typeface="B Nazanin" panose="00000400000000000000" pitchFamily="2" charset="-78"/>
                      </a:endParaRPr>
                    </a:p>
                  </a:txBody>
                  <a:tcPr>
                    <a:cell3D prstMaterial="dkEdge">
                      <a:bevel h="50800" prst="divot"/>
                      <a:lightRig rig="flood" dir="t"/>
                    </a:cell3D>
                  </a:tcPr>
                </a:tc>
                <a:extLst>
                  <a:ext uri="{0D108BD9-81ED-4DB2-BD59-A6C34878D82A}">
                    <a16:rowId xmlns:a16="http://schemas.microsoft.com/office/drawing/2014/main" xmlns="" val="1460324122"/>
                  </a:ext>
                </a:extLst>
              </a:tr>
              <a:tr h="384996">
                <a:tc gridSpan="2">
                  <a:txBody>
                    <a:bodyPr/>
                    <a:lstStyle/>
                    <a:p>
                      <a:pPr algn="r" rtl="1"/>
                      <a:r>
                        <a:rPr lang="fa-IR" sz="2000" dirty="0" err="1">
                          <a:cs typeface="B Nazanin" panose="00000400000000000000" pitchFamily="2" charset="-78"/>
                        </a:rPr>
                        <a:t>مولده</a:t>
                      </a:r>
                      <a:r>
                        <a:rPr lang="fa-IR" sz="2000" dirty="0">
                          <a:cs typeface="B Nazanin" panose="00000400000000000000" pitchFamily="2" charset="-78"/>
                        </a:rPr>
                        <a:t> - </a:t>
                      </a:r>
                      <a:r>
                        <a:rPr lang="fa-IR" sz="2000" dirty="0" err="1">
                          <a:cs typeface="B Nazanin" panose="00000400000000000000" pitchFamily="2" charset="-78"/>
                        </a:rPr>
                        <a:t>مصوره</a:t>
                      </a:r>
                      <a:r>
                        <a:rPr lang="fa-IR" sz="2000" dirty="0">
                          <a:cs typeface="B Nazanin" panose="00000400000000000000" pitchFamily="2" charset="-78"/>
                        </a:rPr>
                        <a:t>: برای بقای نوع</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969254552"/>
                  </a:ext>
                </a:extLst>
              </a:tr>
              <a:tr h="681147">
                <a:tc gridSpan="2">
                  <a:txBody>
                    <a:bodyPr/>
                    <a:lstStyle/>
                    <a:p>
                      <a:pPr algn="r" rtl="1"/>
                      <a:r>
                        <a:rPr lang="fa-IR" sz="2000" dirty="0">
                          <a:cs typeface="B Nazanin" panose="00000400000000000000" pitchFamily="2" charset="-78"/>
                        </a:rPr>
                        <a:t>جاذبه - </a:t>
                      </a:r>
                      <a:r>
                        <a:rPr lang="fa-IR" sz="2000" dirty="0" err="1">
                          <a:cs typeface="B Nazanin" panose="00000400000000000000" pitchFamily="2" charset="-78"/>
                        </a:rPr>
                        <a:t>ماسکه</a:t>
                      </a:r>
                      <a:r>
                        <a:rPr lang="fa-IR" sz="2000" dirty="0">
                          <a:cs typeface="B Nazanin" panose="00000400000000000000" pitchFamily="2" charset="-78"/>
                        </a:rPr>
                        <a:t> – هاضمه - دافعه</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a:txBody>
                    <a:bodyPr/>
                    <a:lstStyle/>
                    <a:p>
                      <a:pPr algn="ctr" rtl="1"/>
                      <a:r>
                        <a:rPr lang="fa-IR" sz="2000" dirty="0" err="1">
                          <a:cs typeface="B Nazanin" panose="00000400000000000000" pitchFamily="2" charset="-78"/>
                        </a:rPr>
                        <a:t>خادمه</a:t>
                      </a:r>
                      <a:endParaRPr lang="fa-IR" sz="2000" dirty="0">
                        <a:cs typeface="B Nazanin" panose="00000400000000000000" pitchFamily="2" charset="-78"/>
                      </a:endParaRPr>
                    </a:p>
                    <a:p>
                      <a:pPr algn="ctr" rtl="1"/>
                      <a:r>
                        <a:rPr lang="fa-IR" sz="2000" dirty="0">
                          <a:cs typeface="B Nazanin" panose="00000400000000000000" pitchFamily="2" charset="-78"/>
                        </a:rPr>
                        <a:t>(خدمت رسان)</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138492371"/>
                  </a:ext>
                </a:extLst>
              </a:tr>
              <a:tr h="445433">
                <a:tc>
                  <a:txBody>
                    <a:bodyPr/>
                    <a:lstStyle/>
                    <a:p>
                      <a:pPr algn="r" rtl="1"/>
                      <a:r>
                        <a:rPr lang="fa-IR" sz="2000" dirty="0">
                          <a:cs typeface="B Nazanin" panose="00000400000000000000" pitchFamily="2" charset="-78"/>
                        </a:rPr>
                        <a:t>حواس پنج گانه</a:t>
                      </a:r>
                      <a:endParaRPr lang="en-US" sz="2000" dirty="0">
                        <a:cs typeface="B Nazanin" panose="00000400000000000000" pitchFamily="2" charset="-78"/>
                      </a:endParaRPr>
                    </a:p>
                  </a:txBody>
                  <a:tcPr>
                    <a:cell3D prstMaterial="dkEdge">
                      <a:bevel h="50800" prst="divot"/>
                      <a:lightRig rig="flood" dir="t"/>
                    </a:cell3D>
                  </a:tcPr>
                </a:tc>
                <a:tc>
                  <a:txBody>
                    <a:bodyPr/>
                    <a:lstStyle/>
                    <a:p>
                      <a:pPr algn="ctr" rtl="1"/>
                      <a:r>
                        <a:rPr lang="fa-IR" sz="2000" dirty="0">
                          <a:cs typeface="B Nazanin" panose="00000400000000000000" pitchFamily="2" charset="-78"/>
                        </a:rPr>
                        <a:t>ظاهری</a:t>
                      </a:r>
                      <a:endParaRPr lang="en-US" sz="2000" dirty="0">
                        <a:cs typeface="B Nazanin" panose="00000400000000000000" pitchFamily="2" charset="-78"/>
                      </a:endParaRPr>
                    </a:p>
                  </a:txBody>
                  <a:tcPr>
                    <a:cell3D prstMaterial="dkEdge">
                      <a:bevel h="50800" prst="divot"/>
                      <a:lightRig rig="flood" dir="t"/>
                    </a:cell3D>
                  </a:tcPr>
                </a:tc>
                <a:tc rowSpan="6">
                  <a:txBody>
                    <a:bodyPr/>
                    <a:lstStyle/>
                    <a:p>
                      <a:pPr algn="ctr" rtl="1"/>
                      <a:r>
                        <a:rPr lang="fa-IR" sz="2000" dirty="0" err="1">
                          <a:cs typeface="B Nazanin" panose="00000400000000000000" pitchFamily="2" charset="-78"/>
                        </a:rPr>
                        <a:t>مدرکه</a:t>
                      </a:r>
                      <a:endParaRPr lang="en-US" sz="2000" dirty="0">
                        <a:cs typeface="B Nazanin" panose="00000400000000000000" pitchFamily="2" charset="-78"/>
                      </a:endParaRPr>
                    </a:p>
                  </a:txBody>
                  <a:tcPr>
                    <a:cell3D prstMaterial="dkEdge">
                      <a:bevel h="50800" prst="divot"/>
                      <a:lightRig rig="flood" dir="t"/>
                    </a:cell3D>
                  </a:tcPr>
                </a:tc>
                <a:tc rowSpan="9">
                  <a:txBody>
                    <a:bodyPr/>
                    <a:lstStyle/>
                    <a:p>
                      <a:pPr algn="ctr" rtl="1"/>
                      <a:endParaRPr lang="fa-IR" sz="2000" dirty="0">
                        <a:cs typeface="B Nazanin" panose="00000400000000000000" pitchFamily="2" charset="-78"/>
                      </a:endParaRPr>
                    </a:p>
                    <a:p>
                      <a:pPr algn="ctr" rtl="1"/>
                      <a:endParaRPr lang="fa-IR" sz="2000" dirty="0">
                        <a:cs typeface="B Nazanin" panose="00000400000000000000" pitchFamily="2" charset="-78"/>
                      </a:endParaRPr>
                    </a:p>
                    <a:p>
                      <a:pPr algn="ctr" rtl="1"/>
                      <a:endParaRPr lang="fa-IR" sz="2000" dirty="0">
                        <a:cs typeface="B Nazanin" panose="00000400000000000000" pitchFamily="2" charset="-78"/>
                      </a:endParaRPr>
                    </a:p>
                    <a:p>
                      <a:pPr algn="ctr" rtl="1"/>
                      <a:r>
                        <a:rPr lang="fa-IR" sz="2000" b="1" dirty="0">
                          <a:effectLst>
                            <a:outerShdw blurRad="38100" dist="38100" dir="2700000" algn="tl">
                              <a:srgbClr val="000000">
                                <a:alpha val="43137"/>
                              </a:srgbClr>
                            </a:outerShdw>
                          </a:effectLst>
                          <a:cs typeface="B Nazanin" panose="00000400000000000000" pitchFamily="2" charset="-78"/>
                        </a:rPr>
                        <a:t>نفسانی</a:t>
                      </a:r>
                    </a:p>
                    <a:p>
                      <a:pPr algn="ctr" rtl="1"/>
                      <a:r>
                        <a:rPr lang="fa-IR" sz="2000" dirty="0">
                          <a:cs typeface="B Nazanin" panose="00000400000000000000" pitchFamily="2" charset="-78"/>
                        </a:rPr>
                        <a:t>جایگاه در مغز</a:t>
                      </a:r>
                      <a:endParaRPr lang="en-US" sz="2000" dirty="0">
                        <a:cs typeface="B Nazanin" panose="00000400000000000000" pitchFamily="2" charset="-78"/>
                      </a:endParaRPr>
                    </a:p>
                  </a:txBody>
                  <a:tcPr>
                    <a:cell3D prstMaterial="dkEdge">
                      <a:bevel h="50800" prst="divot"/>
                      <a:lightRig rig="flood" dir="t"/>
                    </a:cell3D>
                  </a:tcPr>
                </a:tc>
                <a:tc vMerge="1">
                  <a:txBody>
                    <a:bodyPr/>
                    <a:lstStyle/>
                    <a:p>
                      <a:pPr algn="ctr" rtl="1"/>
                      <a:endParaRPr lang="en-US" dirty="0"/>
                    </a:p>
                  </a:txBody>
                  <a:tcPr/>
                </a:tc>
                <a:extLst>
                  <a:ext uri="{0D108BD9-81ED-4DB2-BD59-A6C34878D82A}">
                    <a16:rowId xmlns:a16="http://schemas.microsoft.com/office/drawing/2014/main" xmlns="" val="3394448593"/>
                  </a:ext>
                </a:extLst>
              </a:tr>
              <a:tr h="384996">
                <a:tc>
                  <a:txBody>
                    <a:bodyPr/>
                    <a:lstStyle/>
                    <a:p>
                      <a:pPr algn="r" rtl="1"/>
                      <a:r>
                        <a:rPr lang="fa-IR" sz="2000" dirty="0">
                          <a:cs typeface="B Nazanin" panose="00000400000000000000" pitchFamily="2" charset="-78"/>
                        </a:rPr>
                        <a:t>حس مشترک: درک صور محسوس</a:t>
                      </a:r>
                      <a:endParaRPr lang="en-US" sz="2000" dirty="0">
                        <a:cs typeface="B Nazanin" panose="00000400000000000000" pitchFamily="2" charset="-78"/>
                      </a:endParaRPr>
                    </a:p>
                  </a:txBody>
                  <a:tcPr>
                    <a:cell3D prstMaterial="dkEdge">
                      <a:bevel h="50800" prst="divot"/>
                      <a:lightRig rig="flood" dir="t"/>
                    </a:cell3D>
                  </a:tcPr>
                </a:tc>
                <a:tc rowSpan="5">
                  <a:txBody>
                    <a:bodyPr/>
                    <a:lstStyle/>
                    <a:p>
                      <a:pPr algn="ctr" rtl="1"/>
                      <a:endParaRPr lang="fa-IR" sz="2000" dirty="0">
                        <a:cs typeface="B Nazanin" panose="00000400000000000000" pitchFamily="2" charset="-78"/>
                      </a:endParaRPr>
                    </a:p>
                    <a:p>
                      <a:pPr algn="ctr" rtl="1"/>
                      <a:endParaRPr lang="fa-IR" sz="2000" dirty="0">
                        <a:cs typeface="B Nazanin" panose="00000400000000000000" pitchFamily="2" charset="-78"/>
                      </a:endParaRPr>
                    </a:p>
                    <a:p>
                      <a:pPr algn="ctr" rtl="1"/>
                      <a:r>
                        <a:rPr lang="fa-IR" sz="2000" dirty="0">
                          <a:cs typeface="B Nazanin" panose="00000400000000000000" pitchFamily="2" charset="-78"/>
                        </a:rPr>
                        <a:t>باطنی</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740066244"/>
                  </a:ext>
                </a:extLst>
              </a:tr>
              <a:tr h="384996">
                <a:tc>
                  <a:txBody>
                    <a:bodyPr/>
                    <a:lstStyle/>
                    <a:p>
                      <a:pPr algn="r" rtl="1"/>
                      <a:r>
                        <a:rPr lang="fa-IR" sz="2000" dirty="0">
                          <a:cs typeface="B Nazanin" panose="00000400000000000000" pitchFamily="2" charset="-78"/>
                        </a:rPr>
                        <a:t>قوه خیال: حفظ صور محسوس</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778791937"/>
                  </a:ext>
                </a:extLst>
              </a:tr>
              <a:tr h="384996">
                <a:tc>
                  <a:txBody>
                    <a:bodyPr/>
                    <a:lstStyle/>
                    <a:p>
                      <a:pPr algn="r" rtl="1"/>
                      <a:r>
                        <a:rPr lang="fa-IR" sz="2000" dirty="0">
                          <a:cs typeface="B Nazanin" panose="00000400000000000000" pitchFamily="2" charset="-78"/>
                        </a:rPr>
                        <a:t>قوه وهم: درک معانی جزئی محسوسات</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066452595"/>
                  </a:ext>
                </a:extLst>
              </a:tr>
              <a:tr h="384996">
                <a:tc>
                  <a:txBody>
                    <a:bodyPr/>
                    <a:lstStyle/>
                    <a:p>
                      <a:pPr algn="r" rtl="1"/>
                      <a:r>
                        <a:rPr lang="fa-IR" sz="2000" dirty="0">
                          <a:cs typeface="B Nazanin" panose="00000400000000000000" pitchFamily="2" charset="-78"/>
                        </a:rPr>
                        <a:t>قوه حافظه: حفظ معانی غیر محسوس</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614354003"/>
                  </a:ext>
                </a:extLst>
              </a:tr>
              <a:tr h="384996">
                <a:tc>
                  <a:txBody>
                    <a:bodyPr/>
                    <a:lstStyle/>
                    <a:p>
                      <a:pPr algn="r" rtl="1"/>
                      <a:r>
                        <a:rPr lang="fa-IR" sz="2000" dirty="0">
                          <a:cs typeface="B Nazanin" panose="00000400000000000000" pitchFamily="2" charset="-78"/>
                        </a:rPr>
                        <a:t>قوه </a:t>
                      </a:r>
                      <a:r>
                        <a:rPr lang="fa-IR" sz="2000" dirty="0" err="1">
                          <a:cs typeface="B Nazanin" panose="00000400000000000000" pitchFamily="2" charset="-78"/>
                        </a:rPr>
                        <a:t>متصرفه</a:t>
                      </a:r>
                      <a:r>
                        <a:rPr lang="fa-IR" sz="2000" dirty="0">
                          <a:cs typeface="B Nazanin" panose="00000400000000000000" pitchFamily="2" charset="-78"/>
                        </a:rPr>
                        <a:t>: تصرف در صور محسوس و معانی آن </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21764718"/>
                  </a:ext>
                </a:extLst>
              </a:tr>
              <a:tr h="384996">
                <a:tc gridSpan="2">
                  <a:txBody>
                    <a:bodyPr/>
                    <a:lstStyle/>
                    <a:p>
                      <a:pPr algn="r" rtl="1"/>
                      <a:r>
                        <a:rPr lang="fa-IR" sz="2000" dirty="0" err="1">
                          <a:cs typeface="B Nazanin" panose="00000400000000000000" pitchFamily="2" charset="-78"/>
                        </a:rPr>
                        <a:t>باعثه</a:t>
                      </a:r>
                      <a:r>
                        <a:rPr lang="fa-IR" sz="2000" dirty="0">
                          <a:cs typeface="B Nazanin" panose="00000400000000000000" pitchFamily="2" charset="-78"/>
                        </a:rPr>
                        <a:t>: جلب منفعت یا دفع ضرر</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rowSpan="2">
                  <a:txBody>
                    <a:bodyPr/>
                    <a:lstStyle/>
                    <a:p>
                      <a:pPr algn="ctr" rtl="1"/>
                      <a:r>
                        <a:rPr lang="fa-IR" sz="2000" dirty="0">
                          <a:cs typeface="B Nazanin" panose="00000400000000000000" pitchFamily="2" charset="-78"/>
                        </a:rPr>
                        <a:t>محرکه</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858974810"/>
                  </a:ext>
                </a:extLst>
              </a:tr>
              <a:tr h="384996">
                <a:tc gridSpan="2">
                  <a:txBody>
                    <a:bodyPr/>
                    <a:lstStyle/>
                    <a:p>
                      <a:pPr algn="r" rtl="1"/>
                      <a:r>
                        <a:rPr lang="fa-IR" sz="2000" dirty="0" err="1">
                          <a:cs typeface="B Nazanin" panose="00000400000000000000" pitchFamily="2" charset="-78"/>
                        </a:rPr>
                        <a:t>فاعله</a:t>
                      </a:r>
                      <a:r>
                        <a:rPr lang="fa-IR" sz="2000" dirty="0">
                          <a:cs typeface="B Nazanin" panose="00000400000000000000" pitchFamily="2" charset="-78"/>
                        </a:rPr>
                        <a:t>: به کار گیری عضلات در اجرای دستورات قوه </a:t>
                      </a:r>
                      <a:r>
                        <a:rPr lang="fa-IR" sz="2000" dirty="0" err="1">
                          <a:cs typeface="B Nazanin" panose="00000400000000000000" pitchFamily="2" charset="-78"/>
                        </a:rPr>
                        <a:t>باعثه</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683181915"/>
                  </a:ext>
                </a:extLst>
              </a:tr>
              <a:tr h="489049">
                <a:tc gridSpan="2">
                  <a:txBody>
                    <a:bodyPr/>
                    <a:lstStyle/>
                    <a:p>
                      <a:pPr algn="r" rtl="1"/>
                      <a:r>
                        <a:rPr lang="fa-IR" sz="2000" dirty="0">
                          <a:cs typeface="B Nazanin" panose="00000400000000000000" pitchFamily="2" charset="-78"/>
                        </a:rPr>
                        <a:t>تدبیر امور و معیشت </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a:txBody>
                    <a:bodyPr/>
                    <a:lstStyle/>
                    <a:p>
                      <a:pPr algn="ctr" rtl="1"/>
                      <a:r>
                        <a:rPr lang="fa-IR" sz="2000" dirty="0" err="1">
                          <a:cs typeface="B Nazanin" panose="00000400000000000000" pitchFamily="2" charset="-78"/>
                        </a:rPr>
                        <a:t>مدبره</a:t>
                      </a:r>
                      <a:endParaRPr lang="en-US" sz="2000" dirty="0">
                        <a:cs typeface="B Nazanin" panose="00000400000000000000" pitchFamily="2" charset="-78"/>
                      </a:endParaRPr>
                    </a:p>
                  </a:txBody>
                  <a:tcPr>
                    <a:cell3D prstMaterial="dkEdge">
                      <a:bevel h="50800" prst="divot"/>
                      <a:lightRig rig="flood" dir="t"/>
                    </a:cell3D>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522896941"/>
                  </a:ext>
                </a:extLst>
              </a:tr>
              <a:tr h="1272238">
                <a:tc gridSpan="3">
                  <a:txBody>
                    <a:bodyPr/>
                    <a:lstStyle/>
                    <a:p>
                      <a:pPr algn="r" rtl="1"/>
                      <a:r>
                        <a:rPr lang="ar-SA" sz="2000" dirty="0">
                          <a:effectLst/>
                          <a:latin typeface="Calibri" panose="020F0502020204030204" pitchFamily="34" charset="0"/>
                          <a:ea typeface="Calibri" panose="020F0502020204030204" pitchFamily="34" charset="0"/>
                          <a:cs typeface="B Nazanin" panose="00000400000000000000" pitchFamily="2" charset="-78"/>
                        </a:rPr>
                        <a:t>اصل و بنیان حیات بدن است و در حقیقت نیرویی است که بدون وجود آن، بدن نمی‌تواند از هیچ نیروی دیگری از جمله نیروهای حس و حرکت و تغذیه و نمو بهره‌مند شود</a:t>
                      </a:r>
                      <a:endParaRPr lang="en-US" sz="2000" dirty="0">
                        <a:cs typeface="B Nazanin" panose="00000400000000000000" pitchFamily="2" charset="-78"/>
                      </a:endParaRPr>
                    </a:p>
                  </a:txBody>
                  <a:tcPr>
                    <a:cell3D prstMaterial="dkEdge">
                      <a:bevel h="50800" prst="divot"/>
                      <a:lightRig rig="flood" dir="t"/>
                    </a:cell3D>
                  </a:tcPr>
                </a:tc>
                <a:tc hMerge="1">
                  <a:txBody>
                    <a:bodyPr/>
                    <a:lstStyle/>
                    <a:p>
                      <a:endParaRPr lang="en-US"/>
                    </a:p>
                  </a:txBody>
                  <a:tcPr/>
                </a:tc>
                <a:tc hMerge="1">
                  <a:txBody>
                    <a:bodyPr/>
                    <a:lstStyle/>
                    <a:p>
                      <a:pPr algn="ctr" rtl="1"/>
                      <a:endParaRPr lang="en-US" dirty="0"/>
                    </a:p>
                  </a:txBody>
                  <a:tcPr/>
                </a:tc>
                <a:tc>
                  <a:txBody>
                    <a:bodyPr/>
                    <a:lstStyle/>
                    <a:p>
                      <a:pPr algn="ctr" rtl="1"/>
                      <a:endParaRPr lang="fa-IR" sz="2000" dirty="0">
                        <a:cs typeface="B Nazanin" panose="00000400000000000000" pitchFamily="2" charset="-78"/>
                      </a:endParaRPr>
                    </a:p>
                    <a:p>
                      <a:pPr algn="ctr" rtl="1"/>
                      <a:r>
                        <a:rPr lang="fa-IR" sz="2000" b="1" dirty="0">
                          <a:effectLst>
                            <a:outerShdw blurRad="38100" dist="38100" dir="2700000" algn="tl">
                              <a:srgbClr val="000000">
                                <a:alpha val="43137"/>
                              </a:srgbClr>
                            </a:outerShdw>
                          </a:effectLst>
                          <a:cs typeface="B Nazanin" panose="00000400000000000000" pitchFamily="2" charset="-78"/>
                        </a:rPr>
                        <a:t>حیوانی</a:t>
                      </a:r>
                    </a:p>
                    <a:p>
                      <a:pPr algn="ctr" rtl="1"/>
                      <a:r>
                        <a:rPr lang="fa-IR" sz="2000" dirty="0">
                          <a:cs typeface="B Nazanin" panose="00000400000000000000" pitchFamily="2" charset="-78"/>
                        </a:rPr>
                        <a:t>جایگاه در قلب</a:t>
                      </a:r>
                      <a:endParaRPr lang="en-US" sz="2000" dirty="0">
                        <a:cs typeface="B Nazanin" panose="00000400000000000000" pitchFamily="2" charset="-78"/>
                      </a:endParaRPr>
                    </a:p>
                  </a:txBody>
                  <a:tcPr>
                    <a:cell3D prstMaterial="dkEdge">
                      <a:bevel h="50800" prst="divot"/>
                      <a:lightRig rig="flood" dir="t"/>
                    </a:cell3D>
                  </a:tcPr>
                </a:tc>
                <a:tc vMerge="1">
                  <a:txBody>
                    <a:bodyPr/>
                    <a:lstStyle/>
                    <a:p>
                      <a:pPr algn="ctr" rtl="1"/>
                      <a:endParaRPr lang="en-US" dirty="0"/>
                    </a:p>
                  </a:txBody>
                  <a:tcPr/>
                </a:tc>
                <a:extLst>
                  <a:ext uri="{0D108BD9-81ED-4DB2-BD59-A6C34878D82A}">
                    <a16:rowId xmlns:a16="http://schemas.microsoft.com/office/drawing/2014/main" xmlns="" val="1085138260"/>
                  </a:ext>
                </a:extLst>
              </a:tr>
            </a:tbl>
          </a:graphicData>
        </a:graphic>
      </p:graphicFrame>
      <p:pic>
        <p:nvPicPr>
          <p:cNvPr id="4" name="Picture 3">
            <a:extLst>
              <a:ext uri="{FF2B5EF4-FFF2-40B4-BE49-F238E27FC236}">
                <a16:creationId xmlns:a16="http://schemas.microsoft.com/office/drawing/2014/main" xmlns="" id="{8E517DF3-07DE-A547-1ABD-AFB97F95C26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0988191" y="5367130"/>
            <a:ext cx="876765" cy="1055724"/>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1B116948-CEAC-AF86-B828-5D62C2CAF9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7730" y="109778"/>
            <a:ext cx="875502" cy="901148"/>
          </a:xfrm>
          <a:prstGeom prst="rect">
            <a:avLst/>
          </a:prstGeom>
          <a:noFill/>
        </p:spPr>
      </p:pic>
    </p:spTree>
    <p:extLst>
      <p:ext uri="{BB962C8B-B14F-4D97-AF65-F5344CB8AC3E}">
        <p14:creationId xmlns:p14="http://schemas.microsoft.com/office/powerpoint/2010/main" val="1297633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007194-511E-23C7-B5FA-5BE0D4C1BF37}"/>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افعال</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3A977E3-20BF-E352-E286-077B3A6AFB73}"/>
              </a:ext>
            </a:extLst>
          </p:cNvPr>
          <p:cNvSpPr>
            <a:spLocks noGrp="1"/>
          </p:cNvSpPr>
          <p:nvPr>
            <p:ph idx="1"/>
          </p:nvPr>
        </p:nvSpPr>
        <p:spPr>
          <a:xfrm>
            <a:off x="132520" y="1967560"/>
            <a:ext cx="11472669" cy="4206240"/>
          </a:xfrm>
        </p:spPr>
        <p:txBody>
          <a:bodyPr/>
          <a:lstStyle/>
          <a:p>
            <a:pPr marL="0" indent="0" algn="just" rtl="1">
              <a:lnSpc>
                <a:spcPct val="107000"/>
              </a:lnSpc>
              <a:spcBef>
                <a:spcPts val="0"/>
              </a:spcBef>
              <a:spcAft>
                <a:spcPts val="0"/>
              </a:spcAft>
              <a:buNone/>
            </a:pPr>
            <a:r>
              <a:rPr lang="ar-SA" sz="2400" dirty="0">
                <a:effectLst/>
                <a:latin typeface="Calibri" panose="020F0502020204030204" pitchFamily="34" charset="0"/>
                <a:ea typeface="Calibri" panose="020F0502020204030204" pitchFamily="34" charset="0"/>
                <a:cs typeface="B Nazanin" panose="00000400000000000000" pitchFamily="2" charset="-78"/>
              </a:rPr>
              <a:t>دستاوردهای درهم‌کنش اعضا و ارواح و قوا در جانوران و انسان هستند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just" rtl="1">
              <a:lnSpc>
                <a:spcPct val="107000"/>
              </a:lnSpc>
              <a:spcBef>
                <a:spcPts val="0"/>
              </a:spcBef>
              <a:spcAft>
                <a:spcPts val="0"/>
              </a:spcAft>
              <a:buNone/>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افعال نیز مانند قوا و ارواح، بر </a:t>
            </a:r>
            <a:r>
              <a:rPr lang="ar-SA"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سه دسته حَیَوانی و نفسانی و طبیعی </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هستند که کانون هرکدام از آنها، در یکی از اعضای اصلی (قلب، مغز و کبد) است ولی سراسر بخش‌های بدن زنده، محل بروز آنهاست.  </a:t>
            </a:r>
            <a:endParaRPr lang="en-US" sz="18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b="1" dirty="0">
                <a:solidFill>
                  <a:srgbClr val="FFFF00"/>
                </a:solidFill>
                <a:latin typeface="Calibri" panose="020F0502020204030204" pitchFamily="34" charset="0"/>
                <a:ea typeface="Calibri" panose="020F0502020204030204" pitchFamily="34" charset="0"/>
                <a:cs typeface="B Nazanin" panose="00000400000000000000" pitchFamily="2" charset="-78"/>
              </a:rPr>
              <a:t>فعل یا مفرد است یا مرکب. </a:t>
            </a:r>
            <a:endParaRPr lang="fa-IR" sz="2400" b="1" dirty="0">
              <a:solidFill>
                <a:srgbClr val="FFFF00"/>
              </a:solidFill>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فعل مفرد </a:t>
            </a:r>
            <a:r>
              <a:rPr lang="ar-SA" sz="2400" dirty="0">
                <a:effectLst/>
                <a:latin typeface="Calibri" panose="020F0502020204030204" pitchFamily="34" charset="0"/>
                <a:ea typeface="Calibri" panose="020F0502020204030204" pitchFamily="34" charset="0"/>
                <a:cs typeface="B Nazanin" panose="00000400000000000000" pitchFamily="2" charset="-78"/>
              </a:rPr>
              <a:t>فقط با یک نیرو در بدن به اتمام می‌رسد مانند فعل هضم که با اثر قوۀ هاضمه به انجام می‌رسد. </a:t>
            </a:r>
            <a:endParaRPr lang="fa-IR" sz="2400" dirty="0">
              <a:effectLst/>
              <a:latin typeface="Calibri" panose="020F0502020204030204" pitchFamily="34" charset="0"/>
              <a:ea typeface="Calibri" panose="020F0502020204030204" pitchFamily="34" charset="0"/>
              <a:cs typeface="B Nazanin" panose="00000400000000000000" pitchFamily="2" charset="-78"/>
            </a:endParaRPr>
          </a:p>
          <a:p>
            <a:pPr marL="0" indent="0" algn="just" rtl="1">
              <a:buNone/>
            </a:pPr>
            <a:r>
              <a:rPr lang="ar-SA"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فعل مرکب </a:t>
            </a:r>
            <a:r>
              <a:rPr lang="ar-SA" sz="2400" dirty="0">
                <a:effectLst/>
                <a:latin typeface="Calibri" panose="020F0502020204030204" pitchFamily="34" charset="0"/>
                <a:ea typeface="Calibri" panose="020F0502020204030204" pitchFamily="34" charset="0"/>
                <a:cs typeface="B Nazanin" panose="00000400000000000000" pitchFamily="2" charset="-78"/>
              </a:rPr>
              <a:t>دست‌کم دو نیرو باید در کار باشد مانند فروبردن غذا که هم نیروی جاذبه طبیعی از سوی معده و مری و هم نیروی رشته‌های ماهیچه‌ای عضلات مسئول بلعیدن غذا برای وقوع تام آن ضروری‌اند</a:t>
            </a:r>
            <a:endParaRPr lang="en-US" dirty="0">
              <a:cs typeface="B Nazanin" panose="00000400000000000000" pitchFamily="2" charset="-78"/>
            </a:endParaRPr>
          </a:p>
        </p:txBody>
      </p:sp>
      <p:sp>
        <p:nvSpPr>
          <p:cNvPr id="4" name="Slide Number Placeholder 3">
            <a:extLst>
              <a:ext uri="{FF2B5EF4-FFF2-40B4-BE49-F238E27FC236}">
                <a16:creationId xmlns:a16="http://schemas.microsoft.com/office/drawing/2014/main" xmlns="" id="{81C02CE9-A755-EF05-B023-0DF3B1D04366}"/>
              </a:ext>
            </a:extLst>
          </p:cNvPr>
          <p:cNvSpPr>
            <a:spLocks noGrp="1"/>
          </p:cNvSpPr>
          <p:nvPr>
            <p:ph type="sldNum" sz="quarter" idx="12"/>
          </p:nvPr>
        </p:nvSpPr>
        <p:spPr/>
        <p:txBody>
          <a:bodyPr/>
          <a:lstStyle/>
          <a:p>
            <a:fld id="{294A09A9-5501-47C1-A89A-A340965A2BE2}" type="slidenum">
              <a:rPr lang="en-US" smtClean="0"/>
              <a:pPr/>
              <a:t>69</a:t>
            </a:fld>
            <a:endParaRPr lang="en-US" dirty="0"/>
          </a:p>
        </p:txBody>
      </p:sp>
      <p:pic>
        <p:nvPicPr>
          <p:cNvPr id="5" name="Picture 4">
            <a:extLst>
              <a:ext uri="{FF2B5EF4-FFF2-40B4-BE49-F238E27FC236}">
                <a16:creationId xmlns:a16="http://schemas.microsoft.com/office/drawing/2014/main" xmlns="" id="{54D495D3-076F-80F9-1F3D-DA3BB86903B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9ABA93D-8C8D-2F05-6CA7-EBE43C9233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530197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22E64-ACA6-46EC-7BB0-BC5171B82A12}"/>
              </a:ext>
            </a:extLst>
          </p:cNvPr>
          <p:cNvSpPr>
            <a:spLocks noGrp="1"/>
          </p:cNvSpPr>
          <p:nvPr>
            <p:ph type="title"/>
          </p:nvPr>
        </p:nvSpPr>
        <p:spPr>
          <a:xfrm>
            <a:off x="462130" y="247557"/>
            <a:ext cx="10515600" cy="1676400"/>
          </a:xfrm>
        </p:spPr>
        <p:txBody>
          <a:bodyPr/>
          <a:lstStyle/>
          <a:p>
            <a:r>
              <a:rPr lang="fa-IR" dirty="0">
                <a:solidFill>
                  <a:schemeClr val="tx1"/>
                </a:solidFill>
                <a:cs typeface="B Titr" panose="00000700000000000000" pitchFamily="2" charset="-78"/>
              </a:rPr>
              <a:t>چین</a:t>
            </a:r>
            <a:endParaRPr lang="en-US" dirty="0">
              <a:solidFill>
                <a:schemeClr val="tx1"/>
              </a:solidFill>
              <a:cs typeface="B Titr" panose="00000700000000000000" pitchFamily="2" charset="-78"/>
            </a:endParaRPr>
          </a:p>
        </p:txBody>
      </p:sp>
      <p:sp>
        <p:nvSpPr>
          <p:cNvPr id="3" name="Text Placeholder 2">
            <a:extLst>
              <a:ext uri="{FF2B5EF4-FFF2-40B4-BE49-F238E27FC236}">
                <a16:creationId xmlns:a16="http://schemas.microsoft.com/office/drawing/2014/main" xmlns="" id="{94251DF6-4CAA-709F-3ED8-A1CA174E39E6}"/>
              </a:ext>
            </a:extLst>
          </p:cNvPr>
          <p:cNvSpPr>
            <a:spLocks noGrp="1"/>
          </p:cNvSpPr>
          <p:nvPr>
            <p:ph type="body" idx="1"/>
          </p:nvPr>
        </p:nvSpPr>
        <p:spPr>
          <a:xfrm>
            <a:off x="462130" y="2358888"/>
            <a:ext cx="10515600" cy="4063966"/>
          </a:xfrm>
        </p:spPr>
        <p:txBody>
          <a:bodyPr>
            <a:normAutofit/>
          </a:bodyPr>
          <a:lstStyle/>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چین کشوری است که یکی از باستانی‌ترین و فلسفی‌ترین شیوه‌های سنتی درمان در جهان را دارا می‌باشد، که قدمت آن نزدیک به «طب مصری» است ولی بر خلاف آن، هزاران سال به طور مداوم و بی‌وقفه از طب سنتی خود بهره گرفته است.</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just"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این کشور، ۹۵ درصد بیمارستان‌های عمومی دارای بخش‌های ویژه پزشکی سنتی می‌باشند، و طب سنتی چین ۴۰ درصد خدمات بهداشتی درمانی را در این کشور بر عهده دارد. </a:t>
            </a:r>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061B4748-3BD5-3A7A-3D4D-2BF5AD673720}"/>
              </a:ext>
            </a:extLst>
          </p:cNvPr>
          <p:cNvSpPr>
            <a:spLocks noGrp="1"/>
          </p:cNvSpPr>
          <p:nvPr>
            <p:ph type="sldNum" sz="quarter" idx="12"/>
          </p:nvPr>
        </p:nvSpPr>
        <p:spPr/>
        <p:txBody>
          <a:bodyPr/>
          <a:lstStyle/>
          <a:p>
            <a:fld id="{294A09A9-5501-47C1-A89A-A340965A2BE2}" type="slidenum">
              <a:rPr lang="en-US" smtClean="0"/>
              <a:pPr/>
              <a:t>7</a:t>
            </a:fld>
            <a:endParaRPr lang="en-US" dirty="0"/>
          </a:p>
        </p:txBody>
      </p:sp>
      <p:pic>
        <p:nvPicPr>
          <p:cNvPr id="5" name="Picture 4">
            <a:extLst>
              <a:ext uri="{FF2B5EF4-FFF2-40B4-BE49-F238E27FC236}">
                <a16:creationId xmlns:a16="http://schemas.microsoft.com/office/drawing/2014/main" xmlns="" id="{E7876322-9B14-B820-A012-05A56CD30B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4892" y="435146"/>
            <a:ext cx="1193399" cy="1228357"/>
          </a:xfrm>
          <a:prstGeom prst="rect">
            <a:avLst/>
          </a:prstGeom>
          <a:noFill/>
        </p:spPr>
      </p:pic>
      <p:pic>
        <p:nvPicPr>
          <p:cNvPr id="6" name="Picture 5">
            <a:extLst>
              <a:ext uri="{FF2B5EF4-FFF2-40B4-BE49-F238E27FC236}">
                <a16:creationId xmlns:a16="http://schemas.microsoft.com/office/drawing/2014/main" xmlns="" id="{AAC81BDF-4A04-9ADF-BE9C-375B0F0E1E4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88413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66D6F-7C41-5C13-B15E-DADCDC7E46F7}"/>
              </a:ext>
            </a:extLst>
          </p:cNvPr>
          <p:cNvSpPr>
            <a:spLocks noGrp="1"/>
          </p:cNvSpPr>
          <p:nvPr>
            <p:ph type="title"/>
          </p:nvPr>
        </p:nvSpPr>
        <p:spPr/>
        <p:txBody>
          <a:bodyPr/>
          <a:lstStyle/>
          <a:p>
            <a:r>
              <a:rPr lang="fa-IR" dirty="0">
                <a:solidFill>
                  <a:srgbClr val="0070C0"/>
                </a:solidFill>
                <a:cs typeface="B Titr" panose="00000700000000000000" pitchFamily="2" charset="-78"/>
              </a:rPr>
              <a:t>فصل هفتم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530DBBB6-5B8D-1BCC-F23B-8D6607C832E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5DBC6794-B514-4454-056E-60E23D4BCB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12706414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F55249-1975-F460-55FE-EA2C1A9934C0}"/>
              </a:ext>
            </a:extLst>
          </p:cNvPr>
          <p:cNvSpPr>
            <a:spLocks noGrp="1"/>
          </p:cNvSpPr>
          <p:nvPr>
            <p:ph type="title"/>
          </p:nvPr>
        </p:nvSpPr>
        <p:spPr>
          <a:xfrm>
            <a:off x="750430" y="381000"/>
            <a:ext cx="8401624" cy="3674165"/>
          </a:xfrm>
        </p:spPr>
        <p:txBody>
          <a:bodyPr/>
          <a:lstStyle/>
          <a:p>
            <a:pPr algn="ctr" rtl="1"/>
            <a:r>
              <a:rPr lang="ar-SA" sz="6000" b="1" dirty="0">
                <a:solidFill>
                  <a:schemeClr val="tx1"/>
                </a:solidFill>
                <a:effectLst/>
                <a:latin typeface="Calibri" panose="020F0502020204030204" pitchFamily="34" charset="0"/>
                <a:ea typeface="Calibri" panose="020F0502020204030204" pitchFamily="34" charset="0"/>
                <a:cs typeface="B Titr" panose="00000700000000000000" pitchFamily="2" charset="-78"/>
              </a:rPr>
              <a:t>شش‌گانه ضروری تندرستی (ستّۀ ضروری)</a:t>
            </a:r>
            <a:endParaRPr lang="en-US" sz="6000" dirty="0">
              <a:solidFill>
                <a:schemeClr val="tx1"/>
              </a:solidFill>
              <a:cs typeface="B Titr" panose="00000700000000000000" pitchFamily="2" charset="-78"/>
            </a:endParaRPr>
          </a:p>
        </p:txBody>
      </p:sp>
      <p:pic>
        <p:nvPicPr>
          <p:cNvPr id="3" name="Picture 2">
            <a:extLst>
              <a:ext uri="{FF2B5EF4-FFF2-40B4-BE49-F238E27FC236}">
                <a16:creationId xmlns:a16="http://schemas.microsoft.com/office/drawing/2014/main" xmlns="" id="{00E6E259-3796-C355-7987-B1D32B58FF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9889175" y="5042788"/>
            <a:ext cx="1020135" cy="12283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ED366F0D-D9AF-8E14-E6B3-12BBF4150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98601" y="381000"/>
            <a:ext cx="1193399" cy="1228357"/>
          </a:xfrm>
          <a:prstGeom prst="rect">
            <a:avLst/>
          </a:prstGeom>
          <a:noFill/>
        </p:spPr>
      </p:pic>
      <p:sp>
        <p:nvSpPr>
          <p:cNvPr id="5" name="Slide Number Placeholder 4">
            <a:extLst>
              <a:ext uri="{FF2B5EF4-FFF2-40B4-BE49-F238E27FC236}">
                <a16:creationId xmlns:a16="http://schemas.microsoft.com/office/drawing/2014/main" xmlns="" id="{277AD1E5-EDEA-CEBC-FAEC-A1CECA9E2657}"/>
              </a:ext>
            </a:extLst>
          </p:cNvPr>
          <p:cNvSpPr>
            <a:spLocks noGrp="1"/>
          </p:cNvSpPr>
          <p:nvPr>
            <p:ph type="sldNum" sz="quarter" idx="12"/>
          </p:nvPr>
        </p:nvSpPr>
        <p:spPr/>
        <p:txBody>
          <a:bodyPr/>
          <a:lstStyle/>
          <a:p>
            <a:fld id="{294A09A9-5501-47C1-A89A-A340965A2BE2}" type="slidenum">
              <a:rPr lang="en-US" smtClean="0"/>
              <a:pPr/>
              <a:t>71</a:t>
            </a:fld>
            <a:endParaRPr lang="en-US" dirty="0"/>
          </a:p>
        </p:txBody>
      </p:sp>
    </p:spTree>
    <p:extLst>
      <p:ext uri="{BB962C8B-B14F-4D97-AF65-F5344CB8AC3E}">
        <p14:creationId xmlns:p14="http://schemas.microsoft.com/office/powerpoint/2010/main" val="841383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0C64E-3927-2A84-D940-38B6E04BCE2D}"/>
              </a:ext>
            </a:extLst>
          </p:cNvPr>
          <p:cNvSpPr>
            <a:spLocks noGrp="1"/>
          </p:cNvSpPr>
          <p:nvPr>
            <p:ph type="title"/>
          </p:nvPr>
        </p:nvSpPr>
        <p:spPr/>
        <p:txBody>
          <a:bodyPr/>
          <a:lstStyle/>
          <a:p>
            <a:r>
              <a:rPr kumimoji="0" lang="fa-IR" sz="4800" b="0" i="0" u="none" strike="noStrike" kern="1200" cap="none" spc="0" normalizeH="0" baseline="0" noProof="0" dirty="0">
                <a:ln>
                  <a:noFill/>
                </a:ln>
                <a:solidFill>
                  <a:srgbClr val="0070C0"/>
                </a:solidFill>
                <a:effectLst/>
                <a:uLnTx/>
                <a:uFillTx/>
                <a:latin typeface="Baskerville" panose="02020502070401020303" pitchFamily="18" charset="0"/>
                <a:cs typeface="B Titr" panose="00000700000000000000" pitchFamily="2" charset="-78"/>
              </a:rPr>
              <a:t>اهداف</a:t>
            </a:r>
            <a:endParaRPr lang="en-US" dirty="0"/>
          </a:p>
        </p:txBody>
      </p:sp>
      <p:sp>
        <p:nvSpPr>
          <p:cNvPr id="3" name="Content Placeholder 2">
            <a:extLst>
              <a:ext uri="{FF2B5EF4-FFF2-40B4-BE49-F238E27FC236}">
                <a16:creationId xmlns:a16="http://schemas.microsoft.com/office/drawing/2014/main" xmlns="" id="{F8C0E919-7F77-EC84-A669-BB2FB9832491}"/>
              </a:ext>
            </a:extLst>
          </p:cNvPr>
          <p:cNvSpPr>
            <a:spLocks noGrp="1"/>
          </p:cNvSpPr>
          <p:nvPr>
            <p:ph idx="1"/>
          </p:nvPr>
        </p:nvSpPr>
        <p:spPr/>
        <p:txBody>
          <a:bodyPr>
            <a:normAutofit/>
          </a:bodyPr>
          <a:lstStyle/>
          <a:p>
            <a:pPr algn="just" rtl="1">
              <a:lnSpc>
                <a:spcPct val="107000"/>
              </a:lnSpc>
              <a:spcBef>
                <a:spcPts val="0"/>
              </a:spcBef>
              <a:spcAft>
                <a:spcPts val="800"/>
              </a:spcAft>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زمینه آب و هوا را توضیح دهیم.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زمینه </a:t>
            </a:r>
            <a:r>
              <a:rPr lang="ar-SA" sz="2400" dirty="0">
                <a:effectLst/>
                <a:latin typeface="Calibri" panose="020F0502020204030204" pitchFamily="34" charset="0"/>
                <a:ea typeface="Calibri" panose="020F0502020204030204" pitchFamily="34" charset="0"/>
                <a:cs typeface="B Nazanin" panose="00000400000000000000" pitchFamily="2" charset="-78"/>
              </a:rPr>
              <a:t>خوردنی‌ها و آشامیدنی‌ها</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را توضیح دهیم.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زمینه </a:t>
            </a:r>
            <a:r>
              <a:rPr lang="ar-SA" sz="2400" dirty="0">
                <a:effectLst/>
                <a:latin typeface="Calibri" panose="020F0502020204030204" pitchFamily="34" charset="0"/>
                <a:ea typeface="Calibri" panose="020F0502020204030204" pitchFamily="34" charset="0"/>
                <a:cs typeface="B Nazanin" panose="00000400000000000000" pitchFamily="2" charset="-78"/>
              </a:rPr>
              <a:t>حرکت و سکون</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را توضیح دهیم.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زمینه </a:t>
            </a:r>
            <a:r>
              <a:rPr lang="ar-SA" sz="2400" dirty="0">
                <a:effectLst/>
                <a:latin typeface="Calibri" panose="020F0502020204030204" pitchFamily="34" charset="0"/>
                <a:ea typeface="Calibri" panose="020F0502020204030204" pitchFamily="34" charset="0"/>
                <a:cs typeface="B Nazanin" panose="00000400000000000000" pitchFamily="2" charset="-78"/>
              </a:rPr>
              <a:t>خواب و بیداری</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 را توضیح دهیم.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spcBef>
                <a:spcPts val="0"/>
              </a:spcBef>
              <a:spcAft>
                <a:spcPts val="800"/>
              </a:spcAft>
            </a:pP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زمینه </a:t>
            </a:r>
            <a:r>
              <a:rPr lang="ar-SA" sz="2400" dirty="0">
                <a:effectLst/>
                <a:latin typeface="Calibri" panose="020F0502020204030204" pitchFamily="34" charset="0"/>
                <a:ea typeface="Calibri" panose="020F0502020204030204" pitchFamily="34" charset="0"/>
                <a:cs typeface="B Nazanin" panose="00000400000000000000" pitchFamily="2" charset="-78"/>
              </a:rPr>
              <a:t>پاکسازی بدن </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را توضیح دهیم.</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algn="r" rtl="1"/>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تدابیر حفظ سلامتی در زمینه </a:t>
            </a:r>
            <a:r>
              <a:rPr lang="ar-SA" sz="2400" dirty="0">
                <a:effectLst/>
                <a:latin typeface="Calibri" panose="020F0502020204030204" pitchFamily="34" charset="0"/>
                <a:ea typeface="Calibri" panose="020F0502020204030204" pitchFamily="34" charset="0"/>
                <a:cs typeface="B Nazanin" panose="00000400000000000000" pitchFamily="2" charset="-78"/>
              </a:rPr>
              <a:t>حالات عصبی و روانی </a:t>
            </a:r>
            <a:r>
              <a:rPr lang="fa-IR" sz="2400" dirty="0">
                <a:solidFill>
                  <a:srgbClr val="000000"/>
                </a:solidFill>
                <a:effectLst/>
                <a:latin typeface="Cambria" panose="02040503050406030204" pitchFamily="18" charset="0"/>
                <a:ea typeface="Cambria" panose="02040503050406030204" pitchFamily="18" charset="0"/>
                <a:cs typeface="B Nazanin" panose="00000400000000000000" pitchFamily="2" charset="-78"/>
              </a:rPr>
              <a:t>را توضیح دهیم.</a:t>
            </a:r>
            <a:endParaRPr lang="en-US" sz="2400" dirty="0">
              <a:cs typeface="B Nazanin" panose="00000400000000000000" pitchFamily="2" charset="-78"/>
            </a:endParaRPr>
          </a:p>
        </p:txBody>
      </p:sp>
      <p:pic>
        <p:nvPicPr>
          <p:cNvPr id="6" name="Picture 5">
            <a:extLst>
              <a:ext uri="{FF2B5EF4-FFF2-40B4-BE49-F238E27FC236}">
                <a16:creationId xmlns:a16="http://schemas.microsoft.com/office/drawing/2014/main" xmlns="" id="{A8CA15DC-E8B7-34CB-3B64-B21F8349564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29817" y="5678848"/>
            <a:ext cx="979271" cy="1179152"/>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688EB49B-BDAD-081A-27D2-5E4B2E30D1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7061" y="5788104"/>
            <a:ext cx="1033911" cy="1064198"/>
          </a:xfrm>
          <a:prstGeom prst="rect">
            <a:avLst/>
          </a:prstGeom>
          <a:noFill/>
        </p:spPr>
      </p:pic>
    </p:spTree>
    <p:extLst>
      <p:ext uri="{BB962C8B-B14F-4D97-AF65-F5344CB8AC3E}">
        <p14:creationId xmlns:p14="http://schemas.microsoft.com/office/powerpoint/2010/main" val="3374648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EB5E9-3385-11D2-22EB-E1074C644F8C}"/>
              </a:ext>
            </a:extLst>
          </p:cNvPr>
          <p:cNvSpPr>
            <a:spLocks noGrp="1"/>
          </p:cNvSpPr>
          <p:nvPr>
            <p:ph type="title"/>
          </p:nvPr>
        </p:nvSpPr>
        <p:spPr>
          <a:xfrm>
            <a:off x="662609" y="284176"/>
            <a:ext cx="10324390" cy="1508760"/>
          </a:xfrm>
        </p:spPr>
        <p:txBody>
          <a:bodyPr>
            <a:normAutofit/>
          </a:bodyPr>
          <a:lstStyle/>
          <a:p>
            <a:pPr algn="ctr" rtl="1"/>
            <a:r>
              <a:rPr lang="ar-SA" sz="3200" dirty="0">
                <a:solidFill>
                  <a:srgbClr val="0D0D0D"/>
                </a:solidFill>
                <a:effectLst/>
                <a:latin typeface="time new romans"/>
                <a:ea typeface="time new romans"/>
                <a:cs typeface="B Nazanin" panose="00000400000000000000" pitchFamily="2" charset="-78"/>
              </a:rPr>
              <a:t>ربیع‌بن‌احمد اخوینی در کتاب هدایت المتعلمین می‌نویسد: «پزشکی پیشه‌ای بود که تندرستی آدمیان را نگاه دارد و چون رفته باشد باز آرد از روی علم و عمل». </a:t>
            </a:r>
            <a:endParaRPr lang="en-US" sz="3200" dirty="0"/>
          </a:p>
        </p:txBody>
      </p:sp>
      <p:sp>
        <p:nvSpPr>
          <p:cNvPr id="3" name="Content Placeholder 2">
            <a:extLst>
              <a:ext uri="{FF2B5EF4-FFF2-40B4-BE49-F238E27FC236}">
                <a16:creationId xmlns:a16="http://schemas.microsoft.com/office/drawing/2014/main" xmlns="" id="{51299350-CAFA-DEB5-243A-67744EABD088}"/>
              </a:ext>
            </a:extLst>
          </p:cNvPr>
          <p:cNvSpPr>
            <a:spLocks noGrp="1"/>
          </p:cNvSpPr>
          <p:nvPr>
            <p:ph idx="1"/>
          </p:nvPr>
        </p:nvSpPr>
        <p:spPr/>
        <p:txBody>
          <a:bodyPr>
            <a:normAutofit/>
          </a:bodyPr>
          <a:lstStyle/>
          <a:p>
            <a:pPr algn="just" rtl="1"/>
            <a:r>
              <a:rPr lang="ar-SA" sz="2800" dirty="0">
                <a:solidFill>
                  <a:srgbClr val="0D0D0D"/>
                </a:solidFill>
                <a:effectLst/>
                <a:latin typeface="time new romans"/>
                <a:ea typeface="time new romans"/>
                <a:cs typeface="B Nazanin" panose="00000400000000000000" pitchFamily="2" charset="-78"/>
              </a:rPr>
              <a:t>طب ایرانی سلامت محور است و به‌طور عمده بر پیشگیری از بیماری‌ها با آموزش روش صحیح زندگی سالم تأكید دارد و پزشك موفق را پزشكی می‌داند كه سلامتی جامعه را حفظ می‌کند</a:t>
            </a:r>
            <a:endParaRPr lang="en-US" sz="2800" dirty="0">
              <a:solidFill>
                <a:srgbClr val="0D0D0D"/>
              </a:solidFill>
              <a:effectLst/>
              <a:latin typeface="time new romans"/>
              <a:ea typeface="time new romans"/>
              <a:cs typeface="B Nazanin" panose="00000400000000000000" pitchFamily="2" charset="-78"/>
            </a:endParaRPr>
          </a:p>
          <a:p>
            <a:pPr algn="just" rtl="1"/>
            <a:endParaRPr lang="en-US" sz="2800" dirty="0">
              <a:solidFill>
                <a:srgbClr val="0D0D0D"/>
              </a:solidFill>
              <a:effectLst/>
              <a:latin typeface="time new romans"/>
              <a:ea typeface="time new romans"/>
              <a:cs typeface="B Nazanin" panose="00000400000000000000" pitchFamily="2" charset="-78"/>
            </a:endParaRPr>
          </a:p>
          <a:p>
            <a:pPr marL="0" marR="0" algn="just" rtl="1">
              <a:lnSpc>
                <a:spcPct val="107000"/>
              </a:lnSpc>
              <a:spcBef>
                <a:spcPts val="0"/>
              </a:spcBef>
              <a:spcAft>
                <a:spcPts val="0"/>
              </a:spcAft>
            </a:pPr>
            <a:r>
              <a:rPr lang="ar-SA" sz="2800" dirty="0">
                <a:solidFill>
                  <a:srgbClr val="0D0D0D"/>
                </a:solidFill>
                <a:effectLst/>
                <a:latin typeface="time new romans"/>
                <a:ea typeface="time new romans"/>
                <a:cs typeface="B Nazanin" panose="00000400000000000000" pitchFamily="2" charset="-78"/>
              </a:rPr>
              <a:t>در طب ایرانی بر مدیریت روش زندگی در درمان بیماری‌ها تأکید بسیاری شده و اهمیت آن بیشتر از استفاده از دارو است. این «دستورات غیردارویی» نقش قابل توجهی در بهبود بیماری‌های عملکردی دارند و هزینه‌ای را به بیمار تحمیل نمی‌کنند.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sz="2800" dirty="0"/>
          </a:p>
        </p:txBody>
      </p:sp>
      <p:sp>
        <p:nvSpPr>
          <p:cNvPr id="4" name="Slide Number Placeholder 3">
            <a:extLst>
              <a:ext uri="{FF2B5EF4-FFF2-40B4-BE49-F238E27FC236}">
                <a16:creationId xmlns:a16="http://schemas.microsoft.com/office/drawing/2014/main" xmlns="" id="{1651D2FF-1F4D-58F6-32C6-90BC2C94B9BF}"/>
              </a:ext>
            </a:extLst>
          </p:cNvPr>
          <p:cNvSpPr>
            <a:spLocks noGrp="1"/>
          </p:cNvSpPr>
          <p:nvPr>
            <p:ph type="sldNum" sz="quarter" idx="12"/>
          </p:nvPr>
        </p:nvSpPr>
        <p:spPr/>
        <p:txBody>
          <a:bodyPr/>
          <a:lstStyle/>
          <a:p>
            <a:fld id="{294A09A9-5501-47C1-A89A-A340965A2BE2}" type="slidenum">
              <a:rPr lang="en-US" smtClean="0"/>
              <a:pPr/>
              <a:t>73</a:t>
            </a:fld>
            <a:endParaRPr lang="en-US" dirty="0"/>
          </a:p>
        </p:txBody>
      </p:sp>
      <p:pic>
        <p:nvPicPr>
          <p:cNvPr id="5" name="Picture 4">
            <a:extLst>
              <a:ext uri="{FF2B5EF4-FFF2-40B4-BE49-F238E27FC236}">
                <a16:creationId xmlns:a16="http://schemas.microsoft.com/office/drawing/2014/main" xmlns="" id="{9F59B6AA-D5A8-F50F-8C0B-46C0A3768B1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5C562CF-A1F4-BCDC-8C22-FD8A0315B9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808541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9D189-F56F-A60C-D3FF-AF7F6D63CEAF}"/>
              </a:ext>
            </a:extLst>
          </p:cNvPr>
          <p:cNvSpPr>
            <a:spLocks noGrp="1"/>
          </p:cNvSpPr>
          <p:nvPr>
            <p:ph type="title"/>
          </p:nvPr>
        </p:nvSpPr>
        <p:spPr/>
        <p:txBody>
          <a:bodyPr/>
          <a:lstStyle/>
          <a:p>
            <a:pPr algn="ctr" rtl="1"/>
            <a:r>
              <a:rPr lang="ar-SA" sz="4000" dirty="0">
                <a:solidFill>
                  <a:srgbClr val="0D0D0D"/>
                </a:solidFill>
                <a:effectLst/>
                <a:latin typeface="time new romans"/>
                <a:ea typeface="time new romans"/>
                <a:cs typeface="B Titr" panose="00000700000000000000" pitchFamily="2" charset="-78"/>
              </a:rPr>
              <a:t>اصول شش‌گانه برای زندگی سالم</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653757CD-DE8D-578C-2279-5502B9186B4F}"/>
              </a:ext>
            </a:extLst>
          </p:cNvPr>
          <p:cNvSpPr>
            <a:spLocks noGrp="1"/>
          </p:cNvSpPr>
          <p:nvPr>
            <p:ph idx="1"/>
          </p:nvPr>
        </p:nvSpPr>
        <p:spPr>
          <a:xfrm>
            <a:off x="132523" y="1810081"/>
            <a:ext cx="11318303" cy="3839238"/>
          </a:xfrm>
        </p:spPr>
        <p:txBody>
          <a:bodyPr>
            <a:normAutofit/>
          </a:bodyPr>
          <a:lstStyle/>
          <a:p>
            <a:pPr marL="274320" marR="0" indent="-457200" algn="just" rtl="1">
              <a:lnSpc>
                <a:spcPct val="107000"/>
              </a:lnSpc>
              <a:spcBef>
                <a:spcPts val="0"/>
              </a:spcBef>
              <a:spcAft>
                <a:spcPts val="0"/>
              </a:spcAft>
              <a:buFont typeface="+mj-lt"/>
              <a:buAutoNum type="arabicPeriod"/>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آب و هوای سالم، </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حرکت و سکون کافی، </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خواب و بیداری مناسب،</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استفاده از خوردنی‌ها و آشامیدنی‌های مناسب برای هر فرد،</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دفع مواد غیر ضروری و حفظ مواد ضروری بدن </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274320" marR="0" indent="-457200" algn="just" rtl="1">
              <a:lnSpc>
                <a:spcPct val="107000"/>
              </a:lnSpc>
              <a:spcBef>
                <a:spcPts val="0"/>
              </a:spcBef>
              <a:spcAft>
                <a:spcPts val="0"/>
              </a:spcAft>
              <a:buFont typeface="+mj-lt"/>
              <a:buAutoNum type="arabicPeriod"/>
            </a:pPr>
            <a:r>
              <a:rPr lang="ar-SA" sz="2800" dirty="0">
                <a:effectLst/>
                <a:latin typeface="Times New Roman" panose="02020603050405020304" pitchFamily="18" charset="0"/>
                <a:ea typeface="Times New Roman" panose="02020603050405020304" pitchFamily="18" charset="0"/>
                <a:cs typeface="B Nazanin" panose="00000400000000000000" pitchFamily="2" charset="-78"/>
              </a:rPr>
              <a:t> کنترل صحیح حالات روحی و روانی</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lvl="0" indent="0" algn="l"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endPar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endParaRPr>
          </a:p>
          <a:p>
            <a:pPr marL="274320" marR="0" indent="-457200" algn="just" rtl="1">
              <a:lnSpc>
                <a:spcPct val="107000"/>
              </a:lnSpc>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lgn="r" rtl="1">
              <a:buFont typeface="+mj-lt"/>
              <a:buAutoNum type="arabicPeriod"/>
            </a:pPr>
            <a:endParaRPr lang="en-US" sz="2800" dirty="0"/>
          </a:p>
        </p:txBody>
      </p:sp>
      <p:sp>
        <p:nvSpPr>
          <p:cNvPr id="4" name="Slide Number Placeholder 3">
            <a:extLst>
              <a:ext uri="{FF2B5EF4-FFF2-40B4-BE49-F238E27FC236}">
                <a16:creationId xmlns:a16="http://schemas.microsoft.com/office/drawing/2014/main" xmlns="" id="{EDD3EC09-AE00-DF17-3BD7-8F1138DCDC60}"/>
              </a:ext>
            </a:extLst>
          </p:cNvPr>
          <p:cNvSpPr>
            <a:spLocks noGrp="1"/>
          </p:cNvSpPr>
          <p:nvPr>
            <p:ph type="sldNum" sz="quarter" idx="12"/>
          </p:nvPr>
        </p:nvSpPr>
        <p:spPr/>
        <p:txBody>
          <a:bodyPr/>
          <a:lstStyle/>
          <a:p>
            <a:fld id="{294A09A9-5501-47C1-A89A-A340965A2BE2}" type="slidenum">
              <a:rPr lang="en-US" smtClean="0"/>
              <a:pPr/>
              <a:t>74</a:t>
            </a:fld>
            <a:endParaRPr lang="en-US" dirty="0"/>
          </a:p>
        </p:txBody>
      </p:sp>
      <p:pic>
        <p:nvPicPr>
          <p:cNvPr id="5" name="Picture 4">
            <a:extLst>
              <a:ext uri="{FF2B5EF4-FFF2-40B4-BE49-F238E27FC236}">
                <a16:creationId xmlns:a16="http://schemas.microsoft.com/office/drawing/2014/main" xmlns="" id="{C5707E5B-6FBB-CA3B-E887-954B50B101F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C72E00A-AFD6-51E8-0BD4-C3A4374BEB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5219824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8F3BD-2BE9-6CEC-818C-D772ACC084E3}"/>
              </a:ext>
            </a:extLst>
          </p:cNvPr>
          <p:cNvSpPr>
            <a:spLocks noGrp="1"/>
          </p:cNvSpPr>
          <p:nvPr>
            <p:ph type="title"/>
          </p:nvPr>
        </p:nvSpPr>
        <p:spPr>
          <a:xfrm>
            <a:off x="0" y="2828593"/>
            <a:ext cx="12192000" cy="1508760"/>
          </a:xfrm>
        </p:spPr>
        <p:txBody>
          <a:bodyPr>
            <a:normAutofit fontScale="90000"/>
          </a:bodyPr>
          <a:lstStyle/>
          <a:p>
            <a:pPr marL="274320" marR="0" lvl="0" indent="-457200" algn="ctr" defTabSz="914400" rtl="1" eaLnBrk="1" fontAlgn="auto" latinLnBrk="0" hangingPunct="1">
              <a:lnSpc>
                <a:spcPct val="107000"/>
              </a:lnSpc>
              <a:spcBef>
                <a:spcPts val="0"/>
              </a:spcBef>
              <a:spcAft>
                <a:spcPts val="0"/>
              </a:spcAft>
              <a:tabLst/>
              <a:defRPr/>
            </a:pP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B Nazanin" panose="00000400000000000000" pitchFamily="2" charset="-78"/>
              </a:rPr>
              <a:t/>
            </a:r>
            <a:b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B Nazanin" panose="00000400000000000000" pitchFamily="2" charset="-78"/>
              </a:rPr>
            </a:br>
            <a:r>
              <a:rPr kumimoji="0" lang="ar-SA"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«شیخ‌الرئیس ابن‌سینا» از بین این شش اصل، سه اصل را برای حفظ سلامتی مهم‌تر می‌داند</a:t>
            </a:r>
            <a:r>
              <a:rPr kumimoji="0" lang="fa-IR"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
            </a:r>
            <a:br>
              <a:rPr kumimoji="0" lang="fa-IR"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br>
            <a:r>
              <a:rPr kumimoji="0" lang="fa-IR"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
            </a:r>
            <a:br>
              <a:rPr kumimoji="0" lang="fa-IR"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br>
            <a:r>
              <a:rPr kumimoji="0" lang="en-US"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
            </a:r>
            <a:br>
              <a:rPr kumimoji="0" lang="en-US"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br>
            <a:r>
              <a:rPr kumimoji="0" lang="ar-SA"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B Nazanin" panose="00000400000000000000" pitchFamily="2" charset="-78"/>
              </a:rPr>
              <a:t> به ترتیب عبارتند از: «ورزش و فعالیت بدنی مناسب»، «مدیریت غذا» و «مدیریت خواب».</a:t>
            </a:r>
            <a:r>
              <a:rPr kumimoji="0" lang="en-US"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28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Slide Number Placeholder 2">
            <a:extLst>
              <a:ext uri="{FF2B5EF4-FFF2-40B4-BE49-F238E27FC236}">
                <a16:creationId xmlns:a16="http://schemas.microsoft.com/office/drawing/2014/main" xmlns="" id="{E89D748D-DD7F-12FD-C714-F1BED0BCC55F}"/>
              </a:ext>
            </a:extLst>
          </p:cNvPr>
          <p:cNvSpPr>
            <a:spLocks noGrp="1"/>
          </p:cNvSpPr>
          <p:nvPr>
            <p:ph type="sldNum" sz="quarter" idx="12"/>
          </p:nvPr>
        </p:nvSpPr>
        <p:spPr/>
        <p:txBody>
          <a:bodyPr/>
          <a:lstStyle/>
          <a:p>
            <a:fld id="{294A09A9-5501-47C1-A89A-A340965A2BE2}" type="slidenum">
              <a:rPr lang="en-US" smtClean="0"/>
              <a:pPr/>
              <a:t>75</a:t>
            </a:fld>
            <a:endParaRPr lang="en-US" dirty="0"/>
          </a:p>
        </p:txBody>
      </p:sp>
      <p:pic>
        <p:nvPicPr>
          <p:cNvPr id="4" name="Picture 3">
            <a:extLst>
              <a:ext uri="{FF2B5EF4-FFF2-40B4-BE49-F238E27FC236}">
                <a16:creationId xmlns:a16="http://schemas.microsoft.com/office/drawing/2014/main" xmlns="" id="{829A93A5-EF44-1CB0-C148-84C5DE94F4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2472" y="318053"/>
            <a:ext cx="1193399" cy="1228357"/>
          </a:xfrm>
          <a:prstGeom prst="rect">
            <a:avLst/>
          </a:prstGeom>
          <a:noFill/>
        </p:spPr>
      </p:pic>
      <p:pic>
        <p:nvPicPr>
          <p:cNvPr id="5" name="Picture 4">
            <a:extLst>
              <a:ext uri="{FF2B5EF4-FFF2-40B4-BE49-F238E27FC236}">
                <a16:creationId xmlns:a16="http://schemas.microsoft.com/office/drawing/2014/main" xmlns="" id="{D04DE533-F6FB-E150-DB63-C9E29ECD28A8}"/>
              </a:ext>
            </a:extLst>
          </p:cNvPr>
          <p:cNvPicPr>
            <a:picLocks noChangeAspect="1"/>
          </p:cNvPicPr>
          <p:nvPr/>
        </p:nvPicPr>
        <p:blipFill>
          <a:blip r:embed="rId3"/>
          <a:stretch>
            <a:fillRect/>
          </a:stretch>
        </p:blipFill>
        <p:spPr>
          <a:xfrm>
            <a:off x="272819" y="318053"/>
            <a:ext cx="1018120" cy="1231499"/>
          </a:xfrm>
          <a:prstGeom prst="rect">
            <a:avLst/>
          </a:prstGeom>
        </p:spPr>
      </p:pic>
    </p:spTree>
    <p:extLst>
      <p:ext uri="{BB962C8B-B14F-4D97-AF65-F5344CB8AC3E}">
        <p14:creationId xmlns:p14="http://schemas.microsoft.com/office/powerpoint/2010/main" val="2173231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2477F-5ECD-E905-673A-E905AFEC958D}"/>
              </a:ext>
            </a:extLst>
          </p:cNvPr>
          <p:cNvSpPr>
            <a:spLocks noGrp="1"/>
          </p:cNvSpPr>
          <p:nvPr>
            <p:ph type="title"/>
          </p:nvPr>
        </p:nvSpPr>
        <p:spPr/>
        <p:txBody>
          <a:bodyPr/>
          <a:lstStyle/>
          <a:p>
            <a:pPr algn="ctr" rtl="1"/>
            <a:r>
              <a:rPr lang="fa-IR"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تدابیر حفظ سلامتی: آب و هوا</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8996C181-B2C7-BE0B-E915-C4C454171E31}"/>
              </a:ext>
            </a:extLst>
          </p:cNvPr>
          <p:cNvSpPr>
            <a:spLocks noGrp="1"/>
          </p:cNvSpPr>
          <p:nvPr>
            <p:ph idx="1"/>
          </p:nvPr>
        </p:nvSpPr>
        <p:spPr>
          <a:xfrm>
            <a:off x="76742" y="1967560"/>
            <a:ext cx="10350895" cy="4206240"/>
          </a:xfrm>
        </p:spPr>
        <p:txBody>
          <a:bodyPr>
            <a:normAutofit/>
          </a:bodyPr>
          <a:lstStyle/>
          <a:p>
            <a:pPr marL="0" indent="0" algn="just" rtl="1">
              <a:buNone/>
            </a:pPr>
            <a:r>
              <a:rPr lang="ar-SA" sz="2800" dirty="0">
                <a:solidFill>
                  <a:srgbClr val="0D0D0D"/>
                </a:solidFill>
                <a:effectLst/>
                <a:latin typeface="time new romans"/>
                <a:ea typeface="time new romans"/>
                <a:cs typeface="B Nazanin" panose="00000400000000000000" pitchFamily="2" charset="-78"/>
              </a:rPr>
              <a:t>از دیدگاه طب سنتی، </a:t>
            </a:r>
            <a:r>
              <a:rPr lang="ar-SA" sz="2800" b="1" dirty="0">
                <a:effectLst>
                  <a:outerShdw blurRad="38100" dist="38100" dir="2700000" algn="tl">
                    <a:srgbClr val="000000">
                      <a:alpha val="43137"/>
                    </a:srgbClr>
                  </a:outerShdw>
                </a:effectLst>
                <a:latin typeface="time new romans"/>
                <a:ea typeface="time new romans"/>
                <a:cs typeface="B Nazanin" panose="00000400000000000000" pitchFamily="2" charset="-78"/>
              </a:rPr>
              <a:t>هوای پاک </a:t>
            </a:r>
            <a:r>
              <a:rPr lang="ar-SA" sz="2800" dirty="0">
                <a:solidFill>
                  <a:srgbClr val="0D0D0D"/>
                </a:solidFill>
                <a:effectLst/>
                <a:latin typeface="time new romans"/>
                <a:ea typeface="time new romans"/>
                <a:cs typeface="B Nazanin" panose="00000400000000000000" pitchFamily="2" charset="-78"/>
              </a:rPr>
              <a:t>از مهم‌ترین عواملی است که انرژی‌ها را افزایش می‌دهد و سلامتی و نشاط را به ارمغان می‌آورد، </a:t>
            </a:r>
            <a:endParaRPr lang="fa-IR" sz="2800" dirty="0">
              <a:solidFill>
                <a:srgbClr val="0D0D0D"/>
              </a:solidFill>
              <a:effectLst/>
              <a:latin typeface="time new romans"/>
              <a:ea typeface="time new romans"/>
              <a:cs typeface="B Nazanin" panose="00000400000000000000" pitchFamily="2" charset="-78"/>
            </a:endParaRPr>
          </a:p>
          <a:p>
            <a:pPr marL="0" indent="0" algn="just" rtl="1">
              <a:buNone/>
            </a:pPr>
            <a:r>
              <a:rPr lang="ar-SA" sz="2800" dirty="0">
                <a:solidFill>
                  <a:srgbClr val="0D0D0D"/>
                </a:solidFill>
                <a:effectLst/>
                <a:latin typeface="time new romans"/>
                <a:ea typeface="time new romans"/>
                <a:cs typeface="B Nazanin" panose="00000400000000000000" pitchFamily="2" charset="-78"/>
              </a:rPr>
              <a:t> هوای آلوده موجب می‌شود ایسکمی عضوی ایجاد شود و انرژی‌های قلبی، مغزی و کبدی و سایر اندام‌ها و بافت‌ها کاهش یابد و سموم مختلف در بدن تجمع یابد و فرد را مستعد بیماری‌های مختلف کند. </a:t>
            </a:r>
            <a:endParaRPr lang="en-US" sz="2800" dirty="0">
              <a:solidFill>
                <a:srgbClr val="0D0D0D"/>
              </a:solidFill>
              <a:effectLst/>
              <a:latin typeface="time new romans"/>
              <a:ea typeface="time new romans"/>
              <a:cs typeface="B Nazanin" panose="00000400000000000000" pitchFamily="2" charset="-78"/>
            </a:endParaRPr>
          </a:p>
        </p:txBody>
      </p:sp>
      <p:sp>
        <p:nvSpPr>
          <p:cNvPr id="4" name="Slide Number Placeholder 3">
            <a:extLst>
              <a:ext uri="{FF2B5EF4-FFF2-40B4-BE49-F238E27FC236}">
                <a16:creationId xmlns:a16="http://schemas.microsoft.com/office/drawing/2014/main" xmlns="" id="{70C47786-2377-1B8B-AC41-FCD78626643C}"/>
              </a:ext>
            </a:extLst>
          </p:cNvPr>
          <p:cNvSpPr>
            <a:spLocks noGrp="1"/>
          </p:cNvSpPr>
          <p:nvPr>
            <p:ph type="sldNum" sz="quarter" idx="12"/>
          </p:nvPr>
        </p:nvSpPr>
        <p:spPr/>
        <p:txBody>
          <a:bodyPr/>
          <a:lstStyle/>
          <a:p>
            <a:fld id="{294A09A9-5501-47C1-A89A-A340965A2BE2}" type="slidenum">
              <a:rPr lang="en-US" smtClean="0"/>
              <a:pPr/>
              <a:t>76</a:t>
            </a:fld>
            <a:endParaRPr lang="en-US" dirty="0"/>
          </a:p>
        </p:txBody>
      </p:sp>
      <p:pic>
        <p:nvPicPr>
          <p:cNvPr id="5" name="Picture 4">
            <a:extLst>
              <a:ext uri="{FF2B5EF4-FFF2-40B4-BE49-F238E27FC236}">
                <a16:creationId xmlns:a16="http://schemas.microsoft.com/office/drawing/2014/main" xmlns="" id="{220CC0F6-9B5D-E2BB-571E-F24B788CB828}"/>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2940749A-F1A3-CD6E-C59B-89BC160C41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823577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F6B559-F496-A691-C609-42D5D14F8E07}"/>
              </a:ext>
            </a:extLst>
          </p:cNvPr>
          <p:cNvSpPr>
            <a:spLocks noGrp="1"/>
          </p:cNvSpPr>
          <p:nvPr>
            <p:ph type="title"/>
          </p:nvPr>
        </p:nvSpPr>
        <p:spPr/>
        <p:txBody>
          <a:bodyPr/>
          <a:lstStyle/>
          <a:p>
            <a:pPr algn="ctr" rtl="1"/>
            <a:r>
              <a:rPr kumimoji="0" lang="fa-IR"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آب و هوا</a:t>
            </a:r>
            <a:endParaRPr lang="en-US" dirty="0"/>
          </a:p>
        </p:txBody>
      </p:sp>
      <p:sp>
        <p:nvSpPr>
          <p:cNvPr id="3" name="Content Placeholder 2">
            <a:extLst>
              <a:ext uri="{FF2B5EF4-FFF2-40B4-BE49-F238E27FC236}">
                <a16:creationId xmlns:a16="http://schemas.microsoft.com/office/drawing/2014/main" xmlns="" id="{650B5D54-FD8E-BEAF-1C6F-880CCDB56967}"/>
              </a:ext>
            </a:extLst>
          </p:cNvPr>
          <p:cNvSpPr>
            <a:spLocks noGrp="1"/>
          </p:cNvSpPr>
          <p:nvPr>
            <p:ph idx="1"/>
          </p:nvPr>
        </p:nvSpPr>
        <p:spPr>
          <a:xfrm>
            <a:off x="265043" y="1905662"/>
            <a:ext cx="11092070" cy="4206240"/>
          </a:xfrm>
        </p:spPr>
        <p:txBody>
          <a:bodyPr>
            <a:normAutofit/>
          </a:bodyPr>
          <a:lstStyle/>
          <a:p>
            <a:pPr marL="0" marR="0" lvl="0" indent="0" algn="just"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از نکات مهم دیگر از دیدگاه طب ایرانی، </a:t>
            </a:r>
            <a:r>
              <a:rPr kumimoji="0" lang="ar-SA"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 new romans"/>
                <a:ea typeface="time new romans"/>
                <a:cs typeface="B Nazanin" panose="00000400000000000000" pitchFamily="2" charset="-78"/>
              </a:rPr>
              <a:t>دمای هوا </a:t>
            </a:r>
            <a:r>
              <a:rPr kumimoji="0" lang="ar-SA"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است. بدن با تمام امکانات خود سعی می‌کند درجه حرارت کل بدن و تک تک اندام‌ها را متناسب عملکرد آنها تنظیم کند و حدود درجه مرکزی بدن را ثابت نگه‌ دارد. </a:t>
            </a:r>
            <a:endParaRPr kumimoji="0" lang="fa-IR"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endParaRPr>
          </a:p>
          <a:p>
            <a:pPr marL="0" marR="0" lvl="0" indent="0" algn="just" defTabSz="914400" rtl="1"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ar-SA"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یکی از اهداف </a:t>
            </a:r>
            <a:r>
              <a:rPr kumimoji="0" lang="ar-SA" sz="2800" b="1"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لباس</a:t>
            </a:r>
            <a:r>
              <a:rPr kumimoji="0" lang="en-US" sz="2800" b="1"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a:t>
            </a:r>
            <a:r>
              <a:rPr kumimoji="0" lang="fa-IR" sz="2800" b="1"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مناسب</a:t>
            </a:r>
            <a:r>
              <a:rPr kumimoji="0" lang="ar-SA"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تأمین و تضمین عملکرد صحیح بدن و بافت‌ها می‌باشد</a:t>
            </a:r>
            <a:r>
              <a:rPr kumimoji="0" lang="fa-IR"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a:t>
            </a:r>
            <a:r>
              <a:rPr kumimoji="0" lang="ar-SA"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همچنین از وظایف دیگر لباس، تهویه مناسب بدن و دور کردن مواد زائد و رطوبت از طریق پوست است. بدین منظور بهتر است لباس‌ها کمی گشاد و راحت و نه تنگ و چسبان باشند</a:t>
            </a:r>
            <a:r>
              <a:rPr kumimoji="0" lang="fa-IR"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a:t>
            </a:r>
            <a:r>
              <a:rPr kumimoji="0" lang="ar-SA" sz="28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هرگونه تغییر ناگهانی در دمای بدن، اندام‌ها و بافت‌ها، مانند استفاده از کولرها و یا باد سرد پاییز و زمستان، منجر به صدمه به عملکرد عضو به صورت اسپاسم عروقی در شبکه مویرگی و ایسکمی موضعی، اسپاسم عضلات صاف و مخطط و مشکلات تنفسی می‌شود.</a:t>
            </a:r>
            <a:endParaRPr kumimoji="0" lang="en-US" sz="2800" b="0" i="0" u="none" strike="noStrike" kern="1200" cap="none" spc="0" normalizeH="0" baseline="0" noProof="0" dirty="0">
              <a:ln>
                <a:noFill/>
              </a:ln>
              <a:solidFill>
                <a:srgbClr val="FFFFFF"/>
              </a:solidFill>
              <a:effectLst/>
              <a:uLnTx/>
              <a:uFillTx/>
              <a:latin typeface="Corbel" panose="020B0503020204020204"/>
              <a:ea typeface="+mn-ea"/>
              <a:cs typeface="+mn-cs"/>
            </a:endParaRPr>
          </a:p>
          <a:p>
            <a:endParaRPr lang="en-US" sz="2800" dirty="0"/>
          </a:p>
        </p:txBody>
      </p:sp>
      <p:sp>
        <p:nvSpPr>
          <p:cNvPr id="4" name="Slide Number Placeholder 3">
            <a:extLst>
              <a:ext uri="{FF2B5EF4-FFF2-40B4-BE49-F238E27FC236}">
                <a16:creationId xmlns:a16="http://schemas.microsoft.com/office/drawing/2014/main" xmlns="" id="{09866F1C-55D4-6038-F5F9-88CA52E86B44}"/>
              </a:ext>
            </a:extLst>
          </p:cNvPr>
          <p:cNvSpPr>
            <a:spLocks noGrp="1"/>
          </p:cNvSpPr>
          <p:nvPr>
            <p:ph type="sldNum" sz="quarter" idx="12"/>
          </p:nvPr>
        </p:nvSpPr>
        <p:spPr/>
        <p:txBody>
          <a:bodyPr/>
          <a:lstStyle/>
          <a:p>
            <a:fld id="{294A09A9-5501-47C1-A89A-A340965A2BE2}" type="slidenum">
              <a:rPr lang="en-US" smtClean="0"/>
              <a:pPr/>
              <a:t>77</a:t>
            </a:fld>
            <a:endParaRPr lang="en-US" dirty="0"/>
          </a:p>
        </p:txBody>
      </p:sp>
      <p:pic>
        <p:nvPicPr>
          <p:cNvPr id="5" name="Picture 4">
            <a:extLst>
              <a:ext uri="{FF2B5EF4-FFF2-40B4-BE49-F238E27FC236}">
                <a16:creationId xmlns:a16="http://schemas.microsoft.com/office/drawing/2014/main" xmlns="" id="{81529695-9E35-66E7-7CAB-A6ACED5C0C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6EDFF65B-82D0-E14F-D9D9-5B01B5A6654D}"/>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448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7665AA-6BA9-EC64-0223-8A159BD4DEED}"/>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دستور</a:t>
            </a:r>
            <a:r>
              <a:rPr lang="fa-IR" sz="4000" b="1" dirty="0" err="1">
                <a:solidFill>
                  <a:schemeClr val="bg1"/>
                </a:solidFill>
                <a:effectLst/>
                <a:latin typeface="Cambria" panose="02040503050406030204" pitchFamily="18" charset="0"/>
                <a:ea typeface="Cambria" panose="02040503050406030204" pitchFamily="18" charset="0"/>
                <a:cs typeface="B Titr" panose="00000700000000000000" pitchFamily="2" charset="-78"/>
              </a:rPr>
              <a:t>ال</a:t>
            </a: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عمل‌های مدیریت هوا</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E2B1C690-9A77-2FBF-BEB7-F758182624C4}"/>
              </a:ext>
            </a:extLst>
          </p:cNvPr>
          <p:cNvSpPr>
            <a:spLocks noGrp="1"/>
          </p:cNvSpPr>
          <p:nvPr>
            <p:ph idx="1"/>
          </p:nvPr>
        </p:nvSpPr>
        <p:spPr>
          <a:xfrm>
            <a:off x="0" y="1792936"/>
            <a:ext cx="11605191" cy="4424984"/>
          </a:xfrm>
        </p:spPr>
        <p:txBody>
          <a:bodyPr>
            <a:normAutofit/>
          </a:bodyPr>
          <a:lstStyle/>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استفاده از هوای پاک به‌صورت متناوب و برنامه‌ریزی شده و در صورت امکان مهاجرت از مناطق و شهرهای آلوده.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رفتن به مناطق خوش آب و هوا و انجام فعالیت بدنی در آن مناطق و تنفس‌های عمیق.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استفاده از بوهای خوش موجود در اطراف خود مانند بوی نعنا، پوست پرتقال، لیمو و نارنج و گلاب؛ حتی آب پاشی محیط و استشمام بوی خاکِ پاک (مانند مناطق روستایی یا زمین باران خورده).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تماس با نور خورشید، روزی 15 دقیقه به صورت مستقیم و بدون موانعی همچون شیشه، پنجره، دود، آلودگی هوا و یا کِرِم‌ها.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پوشش مناسب سر و بدن و استفاده از لباس‌های با درصد بالای نخ، کتان، پنبه و پشم (مناسب با فصل‌).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r>
              <a:rPr lang="ar-SA" sz="2400" dirty="0">
                <a:effectLst/>
                <a:latin typeface="Cambria" panose="02040503050406030204" pitchFamily="18" charset="0"/>
                <a:ea typeface="Cambria" panose="02040503050406030204" pitchFamily="18"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2400" dirty="0"/>
          </a:p>
        </p:txBody>
      </p:sp>
      <p:sp>
        <p:nvSpPr>
          <p:cNvPr id="4" name="Slide Number Placeholder 3">
            <a:extLst>
              <a:ext uri="{FF2B5EF4-FFF2-40B4-BE49-F238E27FC236}">
                <a16:creationId xmlns:a16="http://schemas.microsoft.com/office/drawing/2014/main" xmlns="" id="{C88E33EF-F575-C255-3C0A-DBB46C586FCA}"/>
              </a:ext>
            </a:extLst>
          </p:cNvPr>
          <p:cNvSpPr>
            <a:spLocks noGrp="1"/>
          </p:cNvSpPr>
          <p:nvPr>
            <p:ph type="sldNum" sz="quarter" idx="12"/>
          </p:nvPr>
        </p:nvSpPr>
        <p:spPr/>
        <p:txBody>
          <a:bodyPr/>
          <a:lstStyle/>
          <a:p>
            <a:fld id="{294A09A9-5501-47C1-A89A-A340965A2BE2}" type="slidenum">
              <a:rPr lang="en-US" smtClean="0"/>
              <a:pPr/>
              <a:t>78</a:t>
            </a:fld>
            <a:endParaRPr lang="en-US" dirty="0"/>
          </a:p>
        </p:txBody>
      </p:sp>
      <p:pic>
        <p:nvPicPr>
          <p:cNvPr id="5" name="Picture 4">
            <a:extLst>
              <a:ext uri="{FF2B5EF4-FFF2-40B4-BE49-F238E27FC236}">
                <a16:creationId xmlns:a16="http://schemas.microsoft.com/office/drawing/2014/main" xmlns="" id="{40254998-5775-38CE-A4B4-80564937226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F8CBE7E0-BA3F-49A2-B9F8-150797EA2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844735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76978-E4DB-55CE-B431-D98D214EF6EA}"/>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دستور</a:t>
            </a:r>
            <a:r>
              <a:rPr kumimoji="0" lang="fa-IR" sz="4000" b="1" i="0" u="none" strike="noStrike" kern="1200" cap="all" spc="0" normalizeH="0" baseline="0" noProof="0" dirty="0" err="1">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ال</a:t>
            </a:r>
            <a:r>
              <a:rPr kumimoji="0" lang="ar-SA" sz="40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عمل‌های مدیریت هوا</a:t>
            </a:r>
            <a:endParaRPr lang="en-US" dirty="0"/>
          </a:p>
        </p:txBody>
      </p:sp>
      <p:sp>
        <p:nvSpPr>
          <p:cNvPr id="3" name="Content Placeholder 2">
            <a:extLst>
              <a:ext uri="{FF2B5EF4-FFF2-40B4-BE49-F238E27FC236}">
                <a16:creationId xmlns:a16="http://schemas.microsoft.com/office/drawing/2014/main" xmlns="" id="{30380BA7-950A-5521-71FF-6DD502E4AE54}"/>
              </a:ext>
            </a:extLst>
          </p:cNvPr>
          <p:cNvSpPr>
            <a:spLocks noGrp="1"/>
          </p:cNvSpPr>
          <p:nvPr>
            <p:ph idx="1"/>
          </p:nvPr>
        </p:nvSpPr>
        <p:spPr>
          <a:xfrm>
            <a:off x="212034" y="2011680"/>
            <a:ext cx="11224591" cy="4206240"/>
          </a:xfrm>
        </p:spPr>
        <p:txBody>
          <a:bodyPr>
            <a:normAutofit/>
          </a:bodyPr>
          <a:lstStyle/>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arenR" startAt="6"/>
              <a:tabLst/>
              <a:defRPr/>
            </a:pP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جلوگیری از برخورد مستقیم هوای سرد به سر، ناحیه کمر، کلیه‌ها، ناف و منطقۀ تناسلی.</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arenR" startAt="6"/>
              <a:tabLst/>
              <a:defRPr/>
            </a:pP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ننشستن در جای مرطوب، مناطق سرد و صندلی فلزی و استفاده از زیرانداز نمدی و پشمی و کلاه در مناطق سرد. </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arenR" startAt="6"/>
              <a:tabLst/>
              <a:defRPr/>
            </a:pP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اجتناب از قرارگیری در معرض باد سرد پنکه و کولر به‌خصوص بعد از استخر و حمام.</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arenR" startAt="6"/>
              <a:tabLst/>
              <a:defRPr/>
            </a:pP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پوشش سر با کلاه یا پارچه نازک هنگام خواب.</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just" defTabSz="914400" rtl="1" eaLnBrk="1" fontAlgn="auto" latinLnBrk="0" hangingPunct="1">
              <a:lnSpc>
                <a:spcPct val="107000"/>
              </a:lnSpc>
              <a:spcBef>
                <a:spcPts val="0"/>
              </a:spcBef>
              <a:spcAft>
                <a:spcPts val="0"/>
              </a:spcAft>
              <a:buClr>
                <a:srgbClr val="FFFFFF"/>
              </a:buClr>
              <a:buSzTx/>
              <a:buFont typeface="+mj-lt"/>
              <a:buAutoNum type="arabicParenR" startAt="6"/>
              <a:tabLst/>
              <a:defRPr/>
            </a:pP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پس از استحمام، سر به خوبی و کاملا خشک و از باد و سرما محافظت شود. (خصوصا کسانی که موی خیلی بلند یا انبوه دارند تا خشک شدن کامل سر، از کلاه یا حوله سر استفاده کنند).</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indent="-457200">
              <a:buFont typeface="+mj-lt"/>
              <a:buAutoNum type="arabicParenR" startAt="6"/>
            </a:pPr>
            <a:endParaRPr lang="en-US" sz="2400" dirty="0"/>
          </a:p>
        </p:txBody>
      </p:sp>
      <p:sp>
        <p:nvSpPr>
          <p:cNvPr id="4" name="Slide Number Placeholder 3">
            <a:extLst>
              <a:ext uri="{FF2B5EF4-FFF2-40B4-BE49-F238E27FC236}">
                <a16:creationId xmlns:a16="http://schemas.microsoft.com/office/drawing/2014/main" xmlns="" id="{D4469A17-915D-8E7E-6227-035A42CBCE5B}"/>
              </a:ext>
            </a:extLst>
          </p:cNvPr>
          <p:cNvSpPr>
            <a:spLocks noGrp="1"/>
          </p:cNvSpPr>
          <p:nvPr>
            <p:ph type="sldNum" sz="quarter" idx="12"/>
          </p:nvPr>
        </p:nvSpPr>
        <p:spPr/>
        <p:txBody>
          <a:bodyPr/>
          <a:lstStyle/>
          <a:p>
            <a:fld id="{294A09A9-5501-47C1-A89A-A340965A2BE2}" type="slidenum">
              <a:rPr lang="en-US" smtClean="0"/>
              <a:pPr/>
              <a:t>79</a:t>
            </a:fld>
            <a:endParaRPr lang="en-US" dirty="0"/>
          </a:p>
        </p:txBody>
      </p:sp>
      <p:pic>
        <p:nvPicPr>
          <p:cNvPr id="5" name="Picture 4">
            <a:extLst>
              <a:ext uri="{FF2B5EF4-FFF2-40B4-BE49-F238E27FC236}">
                <a16:creationId xmlns:a16="http://schemas.microsoft.com/office/drawing/2014/main" xmlns="" id="{EF401CF3-A79D-39C4-042B-5E349605ED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3EAA97A2-1053-119B-139B-08A44480A9E9}"/>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159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51C51-FECE-9B17-A994-B56F6DF768A1}"/>
              </a:ext>
            </a:extLst>
          </p:cNvPr>
          <p:cNvSpPr>
            <a:spLocks noGrp="1"/>
          </p:cNvSpPr>
          <p:nvPr>
            <p:ph type="title"/>
          </p:nvPr>
        </p:nvSpPr>
        <p:spPr>
          <a:xfrm>
            <a:off x="616459" y="327070"/>
            <a:ext cx="10515600" cy="1676400"/>
          </a:xfrm>
        </p:spPr>
        <p:txBody>
          <a:bodyPr/>
          <a:lstStyle/>
          <a:p>
            <a:r>
              <a:rPr lang="fa-IR" dirty="0">
                <a:solidFill>
                  <a:schemeClr val="tx1"/>
                </a:solidFill>
                <a:cs typeface="B Titr" panose="00000700000000000000" pitchFamily="2" charset="-78"/>
              </a:rPr>
              <a:t>هند</a:t>
            </a:r>
            <a:endParaRPr lang="en-US" dirty="0">
              <a:solidFill>
                <a:schemeClr val="tx1"/>
              </a:solidFill>
              <a:cs typeface="B Titr" panose="00000700000000000000" pitchFamily="2" charset="-78"/>
            </a:endParaRPr>
          </a:p>
        </p:txBody>
      </p:sp>
      <p:sp>
        <p:nvSpPr>
          <p:cNvPr id="3" name="Text Placeholder 2">
            <a:extLst>
              <a:ext uri="{FF2B5EF4-FFF2-40B4-BE49-F238E27FC236}">
                <a16:creationId xmlns:a16="http://schemas.microsoft.com/office/drawing/2014/main" xmlns="" id="{9E5E29AD-8A62-58A3-0E02-8272869FF0F9}"/>
              </a:ext>
            </a:extLst>
          </p:cNvPr>
          <p:cNvSpPr>
            <a:spLocks noGrp="1"/>
          </p:cNvSpPr>
          <p:nvPr>
            <p:ph type="body" idx="1"/>
          </p:nvPr>
        </p:nvSpPr>
        <p:spPr>
          <a:xfrm>
            <a:off x="0" y="2319130"/>
            <a:ext cx="11132059" cy="4538870"/>
          </a:xfrm>
        </p:spPr>
        <p:txBody>
          <a:bodyPr>
            <a:noAutofit/>
          </a:bodyPr>
          <a:lstStyle/>
          <a:p>
            <a:pPr marL="0" marR="0" algn="just" rtl="1">
              <a:lnSpc>
                <a:spcPct val="107000"/>
              </a:lnSpc>
              <a:spcBef>
                <a:spcPts val="0"/>
              </a:spcBef>
              <a:spcAft>
                <a:spcPts val="0"/>
              </a:spcAft>
            </a:pP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هند نیز یکی از کشورهایی است که دارای یکی از قدیمی‌ترین سیستم‌های طب سنتی به نام «آیورودا» می‌باشد.</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آیورودا یک سیستم پزشکی، مذهبی و فلسفی است.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بخش پزشکی آن استفاده وسیعی در درمان بیماری‌ها، در زندگی مردم هندوستان دارد.</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در حدود 400 هزار درمانگر آیورودا، ۲۴۲ بیمارستان آیورودا، 11 هزار درمانگاه آیورودا و بیش از ۱۰۰ مدرسه عالی و دانشکده جهت آموزش این رشته وجود دارد.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در هند یک وزارتخانه به نا</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م</a:t>
            </a:r>
            <a:r>
              <a:rPr lang="en-US" sz="28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AYUSH</a:t>
            </a:r>
            <a:r>
              <a:rPr lang="en-US"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 </a:t>
            </a:r>
            <a:r>
              <a:rPr lang="fa-IR"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 </a:t>
            </a:r>
            <a:r>
              <a:rPr lang="ar-SA"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به طور اختصاصی</a:t>
            </a:r>
            <a:r>
              <a:rPr lang="fa-IR"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 به</a:t>
            </a:r>
            <a:r>
              <a:rPr lang="ar-SA"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 امور مربوط به طب‌های سنتی و مکمل </a:t>
            </a:r>
            <a:r>
              <a:rPr lang="fa-IR"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می پردازد</a:t>
            </a:r>
            <a:r>
              <a:rPr lang="ar-SA"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rPr>
              <a:t>. آیوش مخفف پنج نوع مکتب طبی آیورودا، یوگا، طب یونانی، طب سیدها و هومیوپاتی است.</a:t>
            </a:r>
            <a:endParaRPr lang="fa-IR" sz="2800" dirty="0">
              <a:solidFill>
                <a:schemeClr val="tx1"/>
              </a:solidFill>
              <a:effectLst/>
              <a:latin typeface="B Nazanin" panose="00000400000000000000" pitchFamily="2" charset="-78"/>
              <a:ea typeface="Calibri" panose="020F0502020204030204" pitchFamily="34" charset="0"/>
              <a:cs typeface="B Nazanin" panose="00000400000000000000" pitchFamily="2" charset="-78"/>
            </a:endParaRPr>
          </a:p>
          <a:p>
            <a:pPr marL="0" marR="0" algn="just" rtl="1">
              <a:lnSpc>
                <a:spcPct val="107000"/>
              </a:lnSpc>
              <a:spcBef>
                <a:spcPts val="0"/>
              </a:spcBef>
              <a:spcAft>
                <a:spcPts val="0"/>
              </a:spcAft>
            </a:pPr>
            <a:endParaRPr lang="en-US"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algn="l">
              <a:spcBef>
                <a:spcPts val="0"/>
              </a:spcBef>
              <a:spcAft>
                <a:spcPts val="0"/>
              </a:spcAft>
            </a:pPr>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r>
              <a:rPr lang="en-US" sz="2800" dirty="0">
                <a:solidFill>
                  <a:schemeClr val="tx1"/>
                </a:solidFill>
                <a:effectLst/>
                <a:latin typeface="Times New Roman" panose="02020603050405020304" pitchFamily="18" charset="0"/>
                <a:ea typeface="Calibri" panose="020F0502020204030204" pitchFamily="34" charset="0"/>
                <a:cs typeface="B Nazanin" panose="00000400000000000000" pitchFamily="2" charset="-78"/>
              </a:rPr>
              <a:t>Ayurveda, Yoga, Unani Medicine, Siddha Medicine, Homeopathy</a:t>
            </a:r>
            <a:endParaRPr lang="en-US"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endParaRPr lang="en-US" sz="2800" dirty="0">
              <a:solidFill>
                <a:schemeClr val="tx1"/>
              </a:solidFill>
              <a:cs typeface="2  Nazanin" panose="00000400000000000000" pitchFamily="2" charset="-78"/>
            </a:endParaRPr>
          </a:p>
        </p:txBody>
      </p:sp>
      <p:sp>
        <p:nvSpPr>
          <p:cNvPr id="4" name="Slide Number Placeholder 3">
            <a:extLst>
              <a:ext uri="{FF2B5EF4-FFF2-40B4-BE49-F238E27FC236}">
                <a16:creationId xmlns:a16="http://schemas.microsoft.com/office/drawing/2014/main" xmlns="" id="{0F8273C5-87C8-509D-9EB1-3BC163F441F6}"/>
              </a:ext>
            </a:extLst>
          </p:cNvPr>
          <p:cNvSpPr>
            <a:spLocks noGrp="1"/>
          </p:cNvSpPr>
          <p:nvPr>
            <p:ph type="sldNum" sz="quarter" idx="12"/>
          </p:nvPr>
        </p:nvSpPr>
        <p:spPr/>
        <p:txBody>
          <a:bodyPr/>
          <a:lstStyle/>
          <a:p>
            <a:fld id="{294A09A9-5501-47C1-A89A-A340965A2BE2}" type="slidenum">
              <a:rPr lang="en-US" smtClean="0"/>
              <a:pPr/>
              <a:t>8</a:t>
            </a:fld>
            <a:endParaRPr lang="en-US" dirty="0"/>
          </a:p>
        </p:txBody>
      </p:sp>
      <p:pic>
        <p:nvPicPr>
          <p:cNvPr id="5" name="Picture 4">
            <a:extLst>
              <a:ext uri="{FF2B5EF4-FFF2-40B4-BE49-F238E27FC236}">
                <a16:creationId xmlns:a16="http://schemas.microsoft.com/office/drawing/2014/main" xmlns="" id="{327DEA3F-D265-5CF6-AFDA-ED83BE5396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4892" y="435146"/>
            <a:ext cx="1193399" cy="1228357"/>
          </a:xfrm>
          <a:prstGeom prst="rect">
            <a:avLst/>
          </a:prstGeom>
          <a:noFill/>
        </p:spPr>
      </p:pic>
      <p:pic>
        <p:nvPicPr>
          <p:cNvPr id="6" name="Picture 5">
            <a:extLst>
              <a:ext uri="{FF2B5EF4-FFF2-40B4-BE49-F238E27FC236}">
                <a16:creationId xmlns:a16="http://schemas.microsoft.com/office/drawing/2014/main" xmlns="" id="{E3C412CC-B478-BBB6-BCE0-27130FE84CC2}"/>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0551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80829-0DEE-9C90-210D-BF801CF3EACB}"/>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تدابیر حفظ سلامتی: خوردنی‌ها و آشامیدنی‌ها</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DF20EE0-6607-02BA-FE18-991D0E576E88}"/>
              </a:ext>
            </a:extLst>
          </p:cNvPr>
          <p:cNvSpPr>
            <a:spLocks noGrp="1"/>
          </p:cNvSpPr>
          <p:nvPr>
            <p:ph idx="1"/>
          </p:nvPr>
        </p:nvSpPr>
        <p:spPr>
          <a:xfrm>
            <a:off x="225287" y="2011680"/>
            <a:ext cx="11379904" cy="4206240"/>
          </a:xfrm>
        </p:spPr>
        <p:txBody>
          <a:bodyPr/>
          <a:lstStyle/>
          <a:p>
            <a:pPr marL="0" marR="0" algn="just"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هر فصلی متناسب با اقلیم هر منطقه، خصوصیات آب و هوایی خاصی دارد، تغذیه هر فصل تنظیم می‌شده است تا تعادل مزاجی برهم نخورد.</a:t>
            </a:r>
            <a:endParaRPr lang="fa-IR" sz="2400" dirty="0">
              <a:solidFill>
                <a:srgbClr val="0D0D0D"/>
              </a:solidFill>
              <a:effectLst/>
              <a:latin typeface="time new romans"/>
              <a:ea typeface="time new romans"/>
              <a:cs typeface="B Nazanin" panose="00000400000000000000" pitchFamily="2" charset="-78"/>
            </a:endParaRPr>
          </a:p>
          <a:p>
            <a:pPr marL="0" marR="0" algn="just" rtl="1">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ar-SA" sz="2400" b="1" dirty="0">
                <a:effectLst/>
                <a:latin typeface="time new romans"/>
                <a:ea typeface="time new romans"/>
                <a:cs typeface="B Nazanin" panose="00000400000000000000" pitchFamily="2" charset="-78"/>
              </a:rPr>
              <a:t>در فصل‌های گرم</a:t>
            </a:r>
            <a:r>
              <a:rPr lang="ar-SA" sz="2400" dirty="0">
                <a:solidFill>
                  <a:srgbClr val="0D0D0D"/>
                </a:solidFill>
                <a:effectLst/>
                <a:latin typeface="time new romans"/>
                <a:ea typeface="time new romans"/>
                <a:cs typeface="B Nazanin" panose="00000400000000000000" pitchFamily="2" charset="-78"/>
              </a:rPr>
              <a:t>، بخصوص تابستان، استفاده از غذاهای سردی و رطوبت بخش مانند ماست و خیار، پنیر و هندوانه بیشتر توصیه می‌شود. </a:t>
            </a:r>
            <a:endParaRPr lang="fa-IR" sz="2400" dirty="0">
              <a:solidFill>
                <a:srgbClr val="0D0D0D"/>
              </a:solidFill>
              <a:effectLst/>
              <a:latin typeface="time new romans"/>
              <a:ea typeface="time new romans"/>
              <a:cs typeface="B Nazanin" panose="00000400000000000000" pitchFamily="2" charset="-78"/>
            </a:endParaRPr>
          </a:p>
          <a:p>
            <a:pPr marL="0" marR="0" algn="just" rtl="1">
              <a:lnSpc>
                <a:spcPct val="107000"/>
              </a:lnSpc>
              <a:spcBef>
                <a:spcPts val="0"/>
              </a:spcBef>
              <a:spcAft>
                <a:spcPts val="0"/>
              </a:spcAft>
            </a:pPr>
            <a:endParaRPr lang="fa-IR" sz="2400" dirty="0">
              <a:solidFill>
                <a:srgbClr val="0D0D0D"/>
              </a:solidFill>
              <a:effectLst/>
              <a:latin typeface="time new romans"/>
              <a:ea typeface="time new romans"/>
              <a:cs typeface="B Nazanin" panose="00000400000000000000" pitchFamily="2" charset="-78"/>
            </a:endParaRPr>
          </a:p>
          <a:p>
            <a:pPr marL="0" marR="0" algn="just" rtl="1">
              <a:lnSpc>
                <a:spcPct val="107000"/>
              </a:lnSpc>
              <a:spcBef>
                <a:spcPts val="0"/>
              </a:spcBef>
              <a:spcAft>
                <a:spcPts val="0"/>
              </a:spcAft>
            </a:pPr>
            <a:r>
              <a:rPr lang="ar-SA" sz="2400" b="1" dirty="0">
                <a:effectLst>
                  <a:outerShdw blurRad="38100" dist="38100" dir="2700000" algn="tl">
                    <a:srgbClr val="000000">
                      <a:alpha val="43137"/>
                    </a:srgbClr>
                  </a:outerShdw>
                </a:effectLst>
                <a:latin typeface="time new romans"/>
                <a:ea typeface="time new romans"/>
                <a:cs typeface="B Nazanin" panose="00000400000000000000" pitchFamily="2" charset="-78"/>
              </a:rPr>
              <a:t>در فصل‌های سرد</a:t>
            </a:r>
            <a:r>
              <a:rPr lang="ar-SA" sz="2400" dirty="0">
                <a:solidFill>
                  <a:srgbClr val="0D0D0D"/>
                </a:solidFill>
                <a:effectLst/>
                <a:latin typeface="time new romans"/>
                <a:ea typeface="time new romans"/>
                <a:cs typeface="B Nazanin" panose="00000400000000000000" pitchFamily="2" charset="-78"/>
              </a:rPr>
              <a:t>، بخصوص زمستان، استفاده از غذاهای گرمی بخش مانند کره، عسل، بادام، فندق و پسته همراه غذاهای اصلی پیشنهاد می‌شود.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F6A7271F-0354-92D5-FDBD-501B3602B84C}"/>
              </a:ext>
            </a:extLst>
          </p:cNvPr>
          <p:cNvSpPr>
            <a:spLocks noGrp="1"/>
          </p:cNvSpPr>
          <p:nvPr>
            <p:ph type="sldNum" sz="quarter" idx="12"/>
          </p:nvPr>
        </p:nvSpPr>
        <p:spPr/>
        <p:txBody>
          <a:bodyPr/>
          <a:lstStyle/>
          <a:p>
            <a:fld id="{294A09A9-5501-47C1-A89A-A340965A2BE2}" type="slidenum">
              <a:rPr lang="en-US" smtClean="0"/>
              <a:pPr/>
              <a:t>80</a:t>
            </a:fld>
            <a:endParaRPr lang="en-US" dirty="0"/>
          </a:p>
        </p:txBody>
      </p:sp>
      <p:pic>
        <p:nvPicPr>
          <p:cNvPr id="5" name="Picture 4">
            <a:extLst>
              <a:ext uri="{FF2B5EF4-FFF2-40B4-BE49-F238E27FC236}">
                <a16:creationId xmlns:a16="http://schemas.microsoft.com/office/drawing/2014/main" xmlns="" id="{130BE5A8-4A44-3067-00AF-53691A12526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B413791-9E31-92BF-B650-E6B7E879A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8134787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5E0B8-F249-7C15-2393-0BC606000C44}"/>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خوردنی‌ها و آشامیدنی‌ها</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5F1DDBA-D72A-4373-297D-34ED0363C4FB}"/>
              </a:ext>
            </a:extLst>
          </p:cNvPr>
          <p:cNvSpPr>
            <a:spLocks noGrp="1"/>
          </p:cNvSpPr>
          <p:nvPr>
            <p:ph idx="1"/>
          </p:nvPr>
        </p:nvSpPr>
        <p:spPr>
          <a:xfrm>
            <a:off x="0" y="1792936"/>
            <a:ext cx="11432913" cy="4424983"/>
          </a:xfrm>
        </p:spPr>
        <p:txBody>
          <a:bodyPr>
            <a:normAutofit/>
          </a:bodyPr>
          <a:lstStyle/>
          <a:p>
            <a:pPr marL="0" marR="0" indent="0" algn="just" rtl="1">
              <a:lnSpc>
                <a:spcPct val="107000"/>
              </a:lnSpc>
              <a:spcBef>
                <a:spcPts val="0"/>
              </a:spcBef>
              <a:spcAft>
                <a:spcPts val="0"/>
              </a:spcAft>
              <a:buNone/>
            </a:pPr>
            <a:r>
              <a:rPr lang="ar-SA" sz="2800" b="1" dirty="0">
                <a:effectLst/>
                <a:latin typeface="Cambria" panose="02040503050406030204" pitchFamily="18" charset="0"/>
                <a:ea typeface="Cambria" panose="02040503050406030204" pitchFamily="18" charset="0"/>
                <a:cs typeface="B Nazanin" panose="00000400000000000000" pitchFamily="2" charset="-78"/>
              </a:rPr>
              <a:t>تئوری‌های گرمی و سردی غذاها و داروها</a:t>
            </a:r>
            <a:endParaRPr lang="fa-IR" sz="2800" b="1" dirty="0">
              <a:effectLst/>
              <a:latin typeface="Cambria" panose="02040503050406030204" pitchFamily="18" charset="0"/>
              <a:ea typeface="Cambria" panose="02040503050406030204" pitchFamily="18" charset="0"/>
              <a:cs typeface="B Nazanin" panose="00000400000000000000" pitchFamily="2" charset="-78"/>
            </a:endParaRPr>
          </a:p>
          <a:p>
            <a:pPr marL="0" marR="0" indent="0" algn="just" rtl="1">
              <a:lnSpc>
                <a:spcPct val="107000"/>
              </a:lnSpc>
              <a:spcBef>
                <a:spcPts val="0"/>
              </a:spcBef>
              <a:spcAft>
                <a:spcPts val="0"/>
              </a:spcAft>
              <a:buNone/>
            </a:pPr>
            <a:r>
              <a:rPr lang="fa-IR" sz="2800" dirty="0">
                <a:solidFill>
                  <a:srgbClr val="0D0D0D"/>
                </a:solidFill>
                <a:effectLst/>
                <a:latin typeface="time new romans"/>
                <a:ea typeface="time new romans"/>
                <a:cs typeface="B Nazanin" panose="00000400000000000000" pitchFamily="2" charset="-78"/>
              </a:rPr>
              <a:t>1) </a:t>
            </a:r>
            <a:r>
              <a:rPr lang="ar-SA" sz="2800" dirty="0">
                <a:solidFill>
                  <a:srgbClr val="0D0D0D"/>
                </a:solidFill>
                <a:effectLst/>
                <a:latin typeface="time new romans"/>
                <a:ea typeface="time new romans"/>
                <a:cs typeface="B Nazanin" panose="00000400000000000000" pitchFamily="2" charset="-78"/>
              </a:rPr>
              <a:t>مواد با ورود به بدن، </a:t>
            </a:r>
            <a:r>
              <a:rPr lang="ar-SA" sz="2800" dirty="0">
                <a:solidFill>
                  <a:srgbClr val="C00000"/>
                </a:solidFill>
                <a:effectLst/>
                <a:latin typeface="time new romans"/>
                <a:ea typeface="time new romans"/>
                <a:cs typeface="B Nazanin" panose="00000400000000000000" pitchFamily="2" charset="-78"/>
              </a:rPr>
              <a:t>سیستم خودکار عصبی </a:t>
            </a:r>
            <a:r>
              <a:rPr lang="ar-SA" sz="2800" dirty="0">
                <a:solidFill>
                  <a:srgbClr val="0D0D0D"/>
                </a:solidFill>
                <a:effectLst/>
                <a:latin typeface="time new romans"/>
                <a:ea typeface="time new romans"/>
                <a:cs typeface="B Nazanin" panose="00000400000000000000" pitchFamily="2" charset="-78"/>
              </a:rPr>
              <a:t>را تحت تأثیر قرار می‌دهند. مواد گرم فعالیت سیستم سمپاتیک را افزایش داده و مواد سرد فعالیت سیستم پاراسمپاتیک را افزایش می‌دهند.</a:t>
            </a:r>
            <a:endParaRPr lang="fa-IR" sz="2800" dirty="0">
              <a:solidFill>
                <a:srgbClr val="0D0D0D"/>
              </a:solidFill>
              <a:effectLst/>
              <a:latin typeface="time new romans"/>
              <a:ea typeface="time new romans"/>
              <a:cs typeface="B Nazanin" panose="00000400000000000000" pitchFamily="2" charset="-78"/>
            </a:endParaRPr>
          </a:p>
          <a:p>
            <a:pPr marL="0" marR="0" indent="0" algn="just" rtl="1">
              <a:lnSpc>
                <a:spcPct val="107000"/>
              </a:lnSpc>
              <a:spcBef>
                <a:spcPts val="0"/>
              </a:spcBef>
              <a:spcAft>
                <a:spcPts val="0"/>
              </a:spcAft>
              <a:buNone/>
            </a:pP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07000"/>
              </a:lnSpc>
              <a:spcBef>
                <a:spcPts val="0"/>
              </a:spcBef>
              <a:spcAft>
                <a:spcPts val="0"/>
              </a:spcAft>
              <a:buNone/>
            </a:pPr>
            <a:r>
              <a:rPr lang="ar-SA" sz="2800" dirty="0">
                <a:solidFill>
                  <a:srgbClr val="0D0D0D"/>
                </a:solidFill>
                <a:effectLst/>
                <a:latin typeface="time new romans"/>
                <a:ea typeface="time new romans"/>
                <a:cs typeface="B Nazanin" panose="00000400000000000000" pitchFamily="2" charset="-78"/>
              </a:rPr>
              <a:t>2) مواد غذایی با ورود به بدن </a:t>
            </a:r>
            <a:r>
              <a:rPr lang="ar-SA" sz="2800" dirty="0">
                <a:solidFill>
                  <a:srgbClr val="C00000"/>
                </a:solidFill>
                <a:effectLst/>
                <a:latin typeface="time new romans"/>
                <a:ea typeface="time new romans"/>
                <a:cs typeface="B Nazanin" panose="00000400000000000000" pitchFamily="2" charset="-78"/>
              </a:rPr>
              <a:t>سیستم غدد درون ریز </a:t>
            </a:r>
            <a:r>
              <a:rPr lang="ar-SA" sz="2800" dirty="0">
                <a:solidFill>
                  <a:srgbClr val="0D0D0D"/>
                </a:solidFill>
                <a:effectLst/>
                <a:latin typeface="time new romans"/>
                <a:ea typeface="time new romans"/>
                <a:cs typeface="B Nazanin" panose="00000400000000000000" pitchFamily="2" charset="-78"/>
              </a:rPr>
              <a:t>را متأثر می‌نمایند. مواد گرم فعالیت غدۀ تیروئید و ترشح تیروکسین را افزایش می‌دهند. بنابراین متابولیسم پایه و تولید انرژی بالا می‌رود و مواد سرد، فعالیت تیروئید و ترشح تیروکسین را کاهش می‌دهند و در نتیجه متابولیسم پایه و تولید انرژی کم می‌شود.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indent="0" algn="r" rtl="1">
              <a:lnSpc>
                <a:spcPct val="107000"/>
              </a:lnSpc>
              <a:spcBef>
                <a:spcPts val="0"/>
              </a:spcBef>
              <a:spcAft>
                <a:spcPts val="0"/>
              </a:spcAft>
              <a:buNone/>
            </a:pPr>
            <a:endParaRPr lang="en-US" sz="2800" dirty="0"/>
          </a:p>
        </p:txBody>
      </p:sp>
      <p:sp>
        <p:nvSpPr>
          <p:cNvPr id="4" name="Slide Number Placeholder 3">
            <a:extLst>
              <a:ext uri="{FF2B5EF4-FFF2-40B4-BE49-F238E27FC236}">
                <a16:creationId xmlns:a16="http://schemas.microsoft.com/office/drawing/2014/main" xmlns="" id="{B77916BC-8386-9F15-49C6-1B664FF1F22D}"/>
              </a:ext>
            </a:extLst>
          </p:cNvPr>
          <p:cNvSpPr>
            <a:spLocks noGrp="1"/>
          </p:cNvSpPr>
          <p:nvPr>
            <p:ph type="sldNum" sz="quarter" idx="12"/>
          </p:nvPr>
        </p:nvSpPr>
        <p:spPr/>
        <p:txBody>
          <a:bodyPr/>
          <a:lstStyle/>
          <a:p>
            <a:fld id="{294A09A9-5501-47C1-A89A-A340965A2BE2}" type="slidenum">
              <a:rPr lang="en-US" smtClean="0"/>
              <a:pPr/>
              <a:t>81</a:t>
            </a:fld>
            <a:endParaRPr lang="en-US" dirty="0"/>
          </a:p>
        </p:txBody>
      </p:sp>
      <p:pic>
        <p:nvPicPr>
          <p:cNvPr id="5" name="Picture 4">
            <a:extLst>
              <a:ext uri="{FF2B5EF4-FFF2-40B4-BE49-F238E27FC236}">
                <a16:creationId xmlns:a16="http://schemas.microsoft.com/office/drawing/2014/main" xmlns="" id="{404049A5-101F-DDFF-EB0C-3F9E85274860}"/>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32F7A7E8-7702-BD63-5252-C0FF8E5FD9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671878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2601DD-029A-8A63-4734-CA98A0BD96FF}"/>
              </a:ext>
            </a:extLst>
          </p:cNvPr>
          <p:cNvSpPr>
            <a:spLocks noGrp="1"/>
          </p:cNvSpPr>
          <p:nvPr>
            <p:ph type="title"/>
          </p:nvPr>
        </p:nvSpPr>
        <p:spPr>
          <a:xfrm>
            <a:off x="1202919" y="400453"/>
            <a:ext cx="9784080" cy="1508760"/>
          </a:xfrm>
        </p:spPr>
        <p:txBody>
          <a:bodyPr/>
          <a:lstStyle/>
          <a:p>
            <a:pPr algn="ctr" rtl="1"/>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خوردنی‌ها و آشامیدنی‌ها</a:t>
            </a:r>
            <a:endParaRPr lang="en-US" dirty="0"/>
          </a:p>
        </p:txBody>
      </p:sp>
      <p:sp>
        <p:nvSpPr>
          <p:cNvPr id="3" name="Content Placeholder 2">
            <a:extLst>
              <a:ext uri="{FF2B5EF4-FFF2-40B4-BE49-F238E27FC236}">
                <a16:creationId xmlns:a16="http://schemas.microsoft.com/office/drawing/2014/main" xmlns="" id="{03218F4A-6585-3372-F1FD-7CC2D2B2AA91}"/>
              </a:ext>
            </a:extLst>
          </p:cNvPr>
          <p:cNvSpPr>
            <a:spLocks noGrp="1"/>
          </p:cNvSpPr>
          <p:nvPr>
            <p:ph idx="1"/>
          </p:nvPr>
        </p:nvSpPr>
        <p:spPr>
          <a:xfrm>
            <a:off x="185530" y="2011680"/>
            <a:ext cx="11419661" cy="4206240"/>
          </a:xfrm>
        </p:spPr>
        <p:txBody>
          <a:bodyPr>
            <a:normAutofit/>
          </a:bodyPr>
          <a:lstStyle/>
          <a:p>
            <a:pPr marL="0" marR="0" lvl="0" indent="0" algn="just" defTabSz="914400" rtl="1" eaLnBrk="1" fontAlgn="auto" latinLnBrk="0" hangingPunct="1">
              <a:lnSpc>
                <a:spcPct val="107000"/>
              </a:lnSpc>
              <a:spcBef>
                <a:spcPts val="0"/>
              </a:spcBef>
              <a:spcAft>
                <a:spcPts val="0"/>
              </a:spcAft>
              <a:buClr>
                <a:srgbClr val="FFFFFF"/>
              </a:buClr>
              <a:buSzTx/>
              <a:buFont typeface="Wingdings" pitchFamily="2" charset="2"/>
              <a:buNone/>
              <a:tabLst/>
              <a:defRPr/>
            </a:pPr>
            <a:r>
              <a:rPr kumimoji="0" lang="fa-IR" sz="2800" b="0" i="0" u="none" strike="noStrike" kern="1200" cap="none" spc="0" normalizeH="0" baseline="0" noProof="0" dirty="0">
                <a:ln>
                  <a:noFill/>
                </a:ln>
                <a:solidFill>
                  <a:srgbClr val="0D0D0D"/>
                </a:solidFill>
                <a:uLnTx/>
                <a:uFillTx/>
                <a:latin typeface="time new romans"/>
                <a:ea typeface="time new romans"/>
                <a:cs typeface="B Nazanin" panose="00000400000000000000" pitchFamily="2" charset="-78"/>
              </a:rPr>
              <a:t>3</a:t>
            </a:r>
            <a:r>
              <a:rPr kumimoji="0" lang="ar-SA" sz="2800" b="0" i="0" u="none" strike="noStrike" kern="1200" cap="none" spc="0" normalizeH="0" baseline="0" noProof="0" dirty="0">
                <a:ln>
                  <a:noFill/>
                </a:ln>
                <a:solidFill>
                  <a:srgbClr val="0D0D0D"/>
                </a:solidFill>
                <a:uLnTx/>
                <a:uFillTx/>
                <a:latin typeface="time new romans"/>
                <a:ea typeface="time new romans"/>
                <a:cs typeface="B Nazanin" panose="00000400000000000000" pitchFamily="2" charset="-78"/>
              </a:rPr>
              <a:t>) به نظر می­رسد بعضی از غذاها با ورود به بدن</a:t>
            </a:r>
            <a:r>
              <a:rPr kumimoji="0" lang="ar-SA" sz="2800" b="0" i="0" u="none" strike="noStrike" kern="1200" cap="none" spc="0" normalizeH="0" baseline="0" noProof="0" dirty="0">
                <a:ln>
                  <a:noFill/>
                </a:ln>
                <a:solidFill>
                  <a:srgbClr val="C00000"/>
                </a:solidFill>
                <a:uLnTx/>
                <a:uFillTx/>
                <a:latin typeface="time new romans"/>
                <a:ea typeface="time new romans"/>
                <a:cs typeface="B Nazanin" panose="00000400000000000000" pitchFamily="2" charset="-78"/>
              </a:rPr>
              <a:t>، تولید آنزیم‌های گوارشی </a:t>
            </a:r>
            <a:r>
              <a:rPr kumimoji="0" lang="ar-SA" sz="2800" b="0" i="0" u="none" strike="noStrike" kern="1200" cap="none" spc="0" normalizeH="0" baseline="0" noProof="0" dirty="0">
                <a:ln>
                  <a:noFill/>
                </a:ln>
                <a:solidFill>
                  <a:srgbClr val="0D0D0D"/>
                </a:solidFill>
                <a:uLnTx/>
                <a:uFillTx/>
                <a:latin typeface="time new romans"/>
                <a:ea typeface="time new romans"/>
                <a:cs typeface="B Nazanin" panose="00000400000000000000" pitchFamily="2" charset="-78"/>
              </a:rPr>
              <a:t>را افزایش می‌دهند؛ این مواد، گرم هستند. این نظریه جزئی از نظریات قبلی است، زیرا تولید آنزیم‌های گوارشی و ترشح آنها، تحت تأثیر سیستم اعصاب و غدد درون ریز است.</a:t>
            </a:r>
            <a:endParaRPr kumimoji="0" lang="en-US" sz="2800" b="0" i="0" u="none" strike="noStrike" kern="1200" cap="none" spc="0" normalizeH="0" baseline="0" noProof="0" dirty="0">
              <a:ln>
                <a:noFill/>
              </a:ln>
              <a:solidFill>
                <a:srgbClr val="FFFFFF"/>
              </a:solidFill>
              <a:uLnTx/>
              <a:uFillTx/>
              <a:latin typeface="Calibri" panose="020F0502020204030204" pitchFamily="34" charset="0"/>
              <a:ea typeface="Calibri" panose="020F0502020204030204" pitchFamily="34" charset="0"/>
              <a:cs typeface="Arial" panose="020B0604020202020204" pitchFamily="34" charset="0"/>
            </a:endParaRPr>
          </a:p>
          <a:p>
            <a:pPr marR="0" lvl="0" algn="just" defTabSz="914400" rtl="1" eaLnBrk="1" fontAlgn="auto" latinLnBrk="0" hangingPunct="1">
              <a:lnSpc>
                <a:spcPct val="90000"/>
              </a:lnSpc>
              <a:spcBef>
                <a:spcPts val="1200"/>
              </a:spcBef>
              <a:spcAft>
                <a:spcPts val="200"/>
              </a:spcAft>
              <a:buClr>
                <a:srgbClr val="FFFFFF"/>
              </a:buClr>
              <a:buSzTx/>
              <a:buFont typeface="Arial" panose="020B0604020202020204" pitchFamily="34" charset="0"/>
              <a:buChar char="•"/>
              <a:tabLst/>
              <a:defRPr/>
            </a:pPr>
            <a:r>
              <a:rPr kumimoji="0" lang="ar-SA" sz="2800" b="0" i="0" u="none" strike="noStrike" kern="1200" cap="none" spc="0" normalizeH="0" baseline="0" noProof="0" dirty="0">
                <a:ln>
                  <a:noFill/>
                </a:ln>
                <a:solidFill>
                  <a:srgbClr val="F24099">
                    <a:lumMod val="20000"/>
                    <a:lumOff val="80000"/>
                  </a:srgbClr>
                </a:solidFill>
                <a:uLnTx/>
                <a:uFillTx/>
                <a:latin typeface="time new romans"/>
                <a:ea typeface="time new romans"/>
                <a:cs typeface="B Nazanin" panose="00000400000000000000" pitchFamily="2" charset="-78"/>
              </a:rPr>
              <a:t>مصرف سماق به عنوان </a:t>
            </a:r>
            <a:r>
              <a:rPr kumimoji="0" lang="ar-SA" sz="2800" b="0" i="0" u="none" strike="noStrike" kern="1200" cap="none" spc="0" normalizeH="0" baseline="0" noProof="0" dirty="0">
                <a:ln>
                  <a:noFill/>
                </a:ln>
                <a:solidFill>
                  <a:srgbClr val="C00000"/>
                </a:solidFill>
                <a:uLnTx/>
                <a:uFillTx/>
                <a:latin typeface="time new romans"/>
                <a:ea typeface="time new romans"/>
                <a:cs typeface="B Nazanin" panose="00000400000000000000" pitchFamily="2" charset="-78"/>
              </a:rPr>
              <a:t>یک چاشنی غذایی سرد، ضربان قلب، درجه حرارت محیطی، میزان متابولیسم پایه و ترشح تیروکسین را کاهش می‌دهد</a:t>
            </a:r>
            <a:endParaRPr lang="fa-IR" sz="2800" dirty="0">
              <a:solidFill>
                <a:srgbClr val="F24099">
                  <a:lumMod val="20000"/>
                  <a:lumOff val="80000"/>
                </a:srgbClr>
              </a:solidFill>
              <a:latin typeface="time new romans"/>
              <a:ea typeface="time new romans"/>
              <a:cs typeface="B Nazanin" panose="00000400000000000000" pitchFamily="2" charset="-78"/>
            </a:endParaRPr>
          </a:p>
          <a:p>
            <a:pPr marR="0" lvl="0" algn="just" defTabSz="914400" rtl="1" eaLnBrk="1" fontAlgn="auto" latinLnBrk="0" hangingPunct="1">
              <a:lnSpc>
                <a:spcPct val="90000"/>
              </a:lnSpc>
              <a:spcBef>
                <a:spcPts val="1200"/>
              </a:spcBef>
              <a:spcAft>
                <a:spcPts val="200"/>
              </a:spcAft>
              <a:buClr>
                <a:srgbClr val="FFFFFF"/>
              </a:buClr>
              <a:buSzTx/>
              <a:buFont typeface="Arial" panose="020B0604020202020204" pitchFamily="34" charset="0"/>
              <a:buChar char="•"/>
              <a:tabLst/>
              <a:defRPr/>
            </a:pPr>
            <a:r>
              <a:rPr kumimoji="0" lang="ar-SA" sz="2800" b="0" i="0" u="none" strike="noStrike" kern="1200" cap="none" spc="0" normalizeH="0" baseline="0" noProof="0" dirty="0">
                <a:ln>
                  <a:noFill/>
                </a:ln>
                <a:solidFill>
                  <a:srgbClr val="F24099">
                    <a:lumMod val="20000"/>
                    <a:lumOff val="80000"/>
                  </a:srgbClr>
                </a:solidFill>
                <a:uLnTx/>
                <a:uFillTx/>
                <a:latin typeface="time new romans"/>
                <a:ea typeface="time new romans"/>
                <a:cs typeface="B Nazanin" panose="00000400000000000000" pitchFamily="2" charset="-78"/>
              </a:rPr>
              <a:t> مصرف آویشن شیرازی به عنوان </a:t>
            </a:r>
            <a:r>
              <a:rPr kumimoji="0" lang="ar-SA" sz="2800" b="0" i="0" u="none" strike="noStrike" kern="1200" cap="none" spc="0" normalizeH="0" baseline="0" noProof="0" dirty="0">
                <a:ln>
                  <a:noFill/>
                </a:ln>
                <a:solidFill>
                  <a:srgbClr val="C00000"/>
                </a:solidFill>
                <a:uLnTx/>
                <a:uFillTx/>
                <a:latin typeface="time new romans"/>
                <a:ea typeface="time new romans"/>
                <a:cs typeface="B Nazanin" panose="00000400000000000000" pitchFamily="2" charset="-78"/>
              </a:rPr>
              <a:t>یک چاشنی گرم، ضربان قلب، درجه حرارت محیطی، میزان متابولیسم پایه و ترشح تیروکسین را افزایش می‌دهد </a:t>
            </a:r>
            <a:endParaRPr kumimoji="0" lang="en-US" sz="2800" b="0" i="0" u="none" strike="noStrike" kern="1200" cap="none" spc="0" normalizeH="0" baseline="0" noProof="0" dirty="0">
              <a:ln>
                <a:noFill/>
              </a:ln>
              <a:solidFill>
                <a:srgbClr val="C00000"/>
              </a:solidFill>
              <a:uLnTx/>
              <a:uFillTx/>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4" name="Slide Number Placeholder 3">
            <a:extLst>
              <a:ext uri="{FF2B5EF4-FFF2-40B4-BE49-F238E27FC236}">
                <a16:creationId xmlns:a16="http://schemas.microsoft.com/office/drawing/2014/main" xmlns="" id="{4733A36E-A475-B166-DD11-0F6EFF22C205}"/>
              </a:ext>
            </a:extLst>
          </p:cNvPr>
          <p:cNvSpPr>
            <a:spLocks noGrp="1"/>
          </p:cNvSpPr>
          <p:nvPr>
            <p:ph type="sldNum" sz="quarter" idx="12"/>
          </p:nvPr>
        </p:nvSpPr>
        <p:spPr/>
        <p:txBody>
          <a:bodyPr/>
          <a:lstStyle/>
          <a:p>
            <a:fld id="{294A09A9-5501-47C1-A89A-A340965A2BE2}" type="slidenum">
              <a:rPr lang="en-US" smtClean="0"/>
              <a:pPr/>
              <a:t>82</a:t>
            </a:fld>
            <a:endParaRPr lang="en-US" dirty="0"/>
          </a:p>
        </p:txBody>
      </p:sp>
      <p:pic>
        <p:nvPicPr>
          <p:cNvPr id="5" name="Picture 4">
            <a:extLst>
              <a:ext uri="{FF2B5EF4-FFF2-40B4-BE49-F238E27FC236}">
                <a16:creationId xmlns:a16="http://schemas.microsoft.com/office/drawing/2014/main" xmlns="" id="{F4FDCB91-43C8-D745-633A-CC801E0382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29933F05-BE0C-331D-C418-395DC137B601}"/>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836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BAA85-9E0C-D6F5-69CA-ABBDC8C5A4A7}"/>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آداب تغذیه</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9F7D9B7A-9FE2-4214-C9BA-206BA6CA7866}"/>
              </a:ext>
            </a:extLst>
          </p:cNvPr>
          <p:cNvSpPr>
            <a:spLocks noGrp="1"/>
          </p:cNvSpPr>
          <p:nvPr>
            <p:ph idx="1"/>
          </p:nvPr>
        </p:nvSpPr>
        <p:spPr>
          <a:xfrm>
            <a:off x="-92765" y="1792936"/>
            <a:ext cx="11741425" cy="4424984"/>
          </a:xfrm>
        </p:spPr>
        <p:txBody>
          <a:bodyPr>
            <a:normAutofit/>
          </a:bodyPr>
          <a:lstStyle/>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مصرف غذا هنگام گرسنگی</a:t>
            </a:r>
            <a:r>
              <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 واقعی و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قبل از سیر شدن کامل، دست از غذا خوردن بکشد تا دستگاه گوارش در فرآیند خود، هضم و جذب را به خوبی انجام دهد.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رعایت نظم در خوردن غذا</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غذا خوردن در حالت نشسته و با آرامش</a:t>
            </a:r>
            <a:endPar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جویدن غذا به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اندازۀ</a:t>
            </a: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کاف</a:t>
            </a:r>
            <a:r>
              <a:rPr lang="fa-IR"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ی</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پرخوری: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مضرات پرخوری عبارتند از: «ایجاد ضعف معده، امتلاء یا پری بدن از مواد اضافی و زمینه سازی برای بسیاری از بیماری‌ها».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Symbol" panose="05050102010706020507" pitchFamily="18" charset="2"/>
              <a:buChar char=""/>
            </a:pPr>
            <a:r>
              <a:rPr lang="ar-SA" sz="24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پرهیز از گرسنگی طولانی: </a:t>
            </a:r>
            <a:r>
              <a:rPr lang="fa-IR"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که </a:t>
            </a:r>
            <a:r>
              <a:rPr lang="ar-SA" sz="2400" dirty="0">
                <a:solidFill>
                  <a:schemeClr val="bg1"/>
                </a:solidFill>
                <a:effectLst/>
                <a:latin typeface="Times New Roman" panose="02020603050405020304" pitchFamily="18" charset="0"/>
                <a:ea typeface="Times New Roman" panose="02020603050405020304" pitchFamily="18" charset="0"/>
                <a:cs typeface="B Nazanin" panose="00000400000000000000" pitchFamily="2" charset="-78"/>
              </a:rPr>
              <a:t>سبب ضعف عمومی بدن و ضعف معده می‌شود. همچنین غذای خورده شده پس از این گرسنگی طولانی، خوب هضم نمی‌شود.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solidFill>
                <a:schemeClr val="bg1"/>
              </a:solidFill>
            </a:endParaRPr>
          </a:p>
        </p:txBody>
      </p:sp>
      <p:sp>
        <p:nvSpPr>
          <p:cNvPr id="4" name="Slide Number Placeholder 3">
            <a:extLst>
              <a:ext uri="{FF2B5EF4-FFF2-40B4-BE49-F238E27FC236}">
                <a16:creationId xmlns:a16="http://schemas.microsoft.com/office/drawing/2014/main" xmlns="" id="{8E340A1C-788C-3197-C025-79356CDD20A0}"/>
              </a:ext>
            </a:extLst>
          </p:cNvPr>
          <p:cNvSpPr>
            <a:spLocks noGrp="1"/>
          </p:cNvSpPr>
          <p:nvPr>
            <p:ph type="sldNum" sz="quarter" idx="12"/>
          </p:nvPr>
        </p:nvSpPr>
        <p:spPr/>
        <p:txBody>
          <a:bodyPr/>
          <a:lstStyle/>
          <a:p>
            <a:fld id="{294A09A9-5501-47C1-A89A-A340965A2BE2}" type="slidenum">
              <a:rPr lang="en-US" smtClean="0"/>
              <a:pPr/>
              <a:t>83</a:t>
            </a:fld>
            <a:endParaRPr lang="en-US" dirty="0"/>
          </a:p>
        </p:txBody>
      </p:sp>
      <p:pic>
        <p:nvPicPr>
          <p:cNvPr id="5" name="Picture 4">
            <a:extLst>
              <a:ext uri="{FF2B5EF4-FFF2-40B4-BE49-F238E27FC236}">
                <a16:creationId xmlns:a16="http://schemas.microsoft.com/office/drawing/2014/main" xmlns="" id="{8D0C7BF3-9F59-9DE3-B8C0-1D85FC898C9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027A0E77-C177-281E-0135-AA4E1A31DB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1410511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D8AC9-0573-8F54-042D-716A5F92F447}"/>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Cambria" panose="02040503050406030204" pitchFamily="18" charset="0"/>
                <a:ea typeface="Cambria" panose="02040503050406030204" pitchFamily="18" charset="0"/>
                <a:cs typeface="B Titr" panose="00000700000000000000" pitchFamily="2" charset="-78"/>
              </a:rPr>
              <a:t>آداب تغذیه</a:t>
            </a:r>
            <a:endParaRPr lang="en-US" dirty="0"/>
          </a:p>
        </p:txBody>
      </p:sp>
      <p:sp>
        <p:nvSpPr>
          <p:cNvPr id="3" name="Content Placeholder 2">
            <a:extLst>
              <a:ext uri="{FF2B5EF4-FFF2-40B4-BE49-F238E27FC236}">
                <a16:creationId xmlns:a16="http://schemas.microsoft.com/office/drawing/2014/main" xmlns="" id="{CAE9E6ED-F2D0-8D05-C099-7F7E0A2D78DC}"/>
              </a:ext>
            </a:extLst>
          </p:cNvPr>
          <p:cNvSpPr>
            <a:spLocks noGrp="1"/>
          </p:cNvSpPr>
          <p:nvPr>
            <p:ph idx="1"/>
          </p:nvPr>
        </p:nvSpPr>
        <p:spPr>
          <a:xfrm>
            <a:off x="132522" y="2011680"/>
            <a:ext cx="11472669" cy="4206240"/>
          </a:xfrm>
        </p:spPr>
        <p:txBody>
          <a:bodyPr>
            <a:normAutofit/>
          </a:bodyPr>
          <a:lstStyle/>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نخوردن چند نوع غذا با هم: </a:t>
            </a: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موجب اختلال در هضم آنها شود. </a:t>
            </a:r>
            <a:endPar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رعایت ترتیب خوردنی‌ها: </a:t>
            </a: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بهتر است ابتدا غذای زود هضم مانند سوپ ساده و سالاد و سپس غذای اصلی و سنگین خورده شود. </a:t>
            </a:r>
            <a:endPar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نخوردن آب و نوشیدنی با غذا: </a:t>
            </a: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باعث غوطه‌وری غذا در معده، رقیق شدن ترشحات و کاهش اثر آنزیم‌های لازم برای هضم می‌شوند. </a:t>
            </a:r>
            <a:endPar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سکون بعد از غذا: </a:t>
            </a: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حرکت و ورزش شدید بعد از غذا خوردن، از هضم کافی غذا جلوگیری می‌کند. </a:t>
            </a:r>
            <a:endPar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07000"/>
              </a:lnSpc>
              <a:spcBef>
                <a:spcPts val="0"/>
              </a:spcBef>
              <a:spcAft>
                <a:spcPts val="0"/>
              </a:spcAft>
              <a:buClr>
                <a:srgbClr val="FFFFFF"/>
              </a:buClr>
              <a:buSzTx/>
              <a:buFont typeface="Symbol" panose="05050102010706020507" pitchFamily="18" charset="2"/>
              <a:buChar char=""/>
              <a:tabLst/>
              <a:defRPr/>
            </a:pPr>
            <a:r>
              <a:rPr kumimoji="0" lang="ar-SA"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Nazanin" panose="00000400000000000000" pitchFamily="2" charset="-78"/>
              </a:rPr>
              <a:t>نخوابیدن بلافاصله بعد از غذا: </a:t>
            </a: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(حداقل دو ساعت) بین خوردن شام و خواب </a:t>
            </a:r>
            <a:r>
              <a:rPr kumimoji="0" lang="fa-IR"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فاصله </a:t>
            </a:r>
            <a:r>
              <a:rPr kumimoji="0" lang="ar-SA" sz="24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B Nazanin" panose="00000400000000000000" pitchFamily="2" charset="-78"/>
              </a:rPr>
              <a:t>وجود داشته باشد. و بعد از ناهار، بهتر است فقط استراحت نمود ولی وارد خواب کامل و عمیق نشد.</a:t>
            </a:r>
            <a:endParaRPr kumimoji="0" 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sz="2400" dirty="0">
              <a:solidFill>
                <a:schemeClr val="bg1"/>
              </a:solidFill>
            </a:endParaRPr>
          </a:p>
        </p:txBody>
      </p:sp>
      <p:sp>
        <p:nvSpPr>
          <p:cNvPr id="4" name="Slide Number Placeholder 3">
            <a:extLst>
              <a:ext uri="{FF2B5EF4-FFF2-40B4-BE49-F238E27FC236}">
                <a16:creationId xmlns:a16="http://schemas.microsoft.com/office/drawing/2014/main" xmlns="" id="{399447AA-DC30-D7FA-CC07-E8FD14F0AC84}"/>
              </a:ext>
            </a:extLst>
          </p:cNvPr>
          <p:cNvSpPr>
            <a:spLocks noGrp="1"/>
          </p:cNvSpPr>
          <p:nvPr>
            <p:ph type="sldNum" sz="quarter" idx="12"/>
          </p:nvPr>
        </p:nvSpPr>
        <p:spPr/>
        <p:txBody>
          <a:bodyPr/>
          <a:lstStyle/>
          <a:p>
            <a:fld id="{294A09A9-5501-47C1-A89A-A340965A2BE2}" type="slidenum">
              <a:rPr lang="en-US" smtClean="0"/>
              <a:pPr/>
              <a:t>84</a:t>
            </a:fld>
            <a:endParaRPr lang="en-US" dirty="0"/>
          </a:p>
        </p:txBody>
      </p:sp>
    </p:spTree>
    <p:extLst>
      <p:ext uri="{BB962C8B-B14F-4D97-AF65-F5344CB8AC3E}">
        <p14:creationId xmlns:p14="http://schemas.microsoft.com/office/powerpoint/2010/main" val="2666129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062A4-33A4-9E4A-B1F9-09B9EAD00F3B}"/>
              </a:ext>
            </a:extLst>
          </p:cNvPr>
          <p:cNvSpPr>
            <a:spLocks noGrp="1"/>
          </p:cNvSpPr>
          <p:nvPr>
            <p:ph type="title"/>
          </p:nvPr>
        </p:nvSpPr>
        <p:spPr/>
        <p:txBody>
          <a:bodyPr>
            <a:normAutofit/>
          </a:bodyPr>
          <a:lstStyle/>
          <a:p>
            <a:pPr algn="ctr" rtl="1"/>
            <a:r>
              <a:rPr lang="fa-IR" sz="6000" b="1" dirty="0">
                <a:solidFill>
                  <a:schemeClr val="bg1"/>
                </a:solidFill>
                <a:cs typeface="B Titr" panose="00000700000000000000" pitchFamily="2" charset="-78"/>
              </a:rPr>
              <a:t>آب</a:t>
            </a:r>
            <a:endParaRPr lang="en-US" sz="6000" b="1"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DC9B181-11D5-93A5-689B-2ABEA222C158}"/>
              </a:ext>
            </a:extLst>
          </p:cNvPr>
          <p:cNvSpPr>
            <a:spLocks noGrp="1"/>
          </p:cNvSpPr>
          <p:nvPr>
            <p:ph idx="1"/>
          </p:nvPr>
        </p:nvSpPr>
        <p:spPr>
          <a:xfrm>
            <a:off x="768626" y="2011680"/>
            <a:ext cx="9568070" cy="4206240"/>
          </a:xfrm>
        </p:spPr>
        <p:txBody>
          <a:bodyPr/>
          <a:lstStyle/>
          <a:p>
            <a:pPr marL="0" marR="0" indent="0" algn="just" rtl="1">
              <a:lnSpc>
                <a:spcPct val="107000"/>
              </a:lnSpc>
              <a:spcBef>
                <a:spcPts val="0"/>
              </a:spcBef>
              <a:spcAft>
                <a:spcPts val="0"/>
              </a:spcAft>
              <a:buNone/>
            </a:pPr>
            <a:r>
              <a:rPr lang="ar-SA" sz="2400" dirty="0">
                <a:solidFill>
                  <a:srgbClr val="0D0D0D"/>
                </a:solidFill>
                <a:effectLst/>
                <a:latin typeface="time new romans"/>
                <a:ea typeface="time new romans"/>
                <a:cs typeface="B Nazanin" panose="00000400000000000000" pitchFamily="2" charset="-78"/>
              </a:rPr>
              <a:t>اگر آب به اندازه‌ای که مورد نیاز بدن است نوشیده نشود، بی‌اشتهایی، ضعف قلب، افزایش حرارت کبد، تیرگی رنگ پوست و لاغری رخ می‌دهد. </a:t>
            </a:r>
            <a:endParaRPr lang="fa-IR" sz="2400" dirty="0">
              <a:solidFill>
                <a:srgbClr val="0D0D0D"/>
              </a:solidFill>
              <a:effectLst/>
              <a:latin typeface="time new romans"/>
              <a:ea typeface="time new romans"/>
              <a:cs typeface="B Nazanin" panose="00000400000000000000" pitchFamily="2" charset="-78"/>
            </a:endParaRPr>
          </a:p>
          <a:p>
            <a:pPr marL="0" marR="0" indent="0" algn="just" rtl="1">
              <a:lnSpc>
                <a:spcPct val="107000"/>
              </a:lnSpc>
              <a:spcBef>
                <a:spcPts val="0"/>
              </a:spcBef>
              <a:spcAft>
                <a:spcPts val="0"/>
              </a:spcAft>
              <a:buNone/>
            </a:pPr>
            <a:endParaRPr lang="fa-IR" sz="2400" dirty="0">
              <a:solidFill>
                <a:srgbClr val="0D0D0D"/>
              </a:solidFill>
              <a:effectLst/>
              <a:latin typeface="time new romans"/>
              <a:ea typeface="time new romans"/>
              <a:cs typeface="B Nazanin" panose="00000400000000000000" pitchFamily="2" charset="-78"/>
            </a:endParaRPr>
          </a:p>
          <a:p>
            <a:pPr marL="0" marR="0" indent="0" algn="just" rtl="1">
              <a:lnSpc>
                <a:spcPct val="107000"/>
              </a:lnSpc>
              <a:spcBef>
                <a:spcPts val="0"/>
              </a:spcBef>
              <a:spcAft>
                <a:spcPts val="0"/>
              </a:spcAft>
              <a:buNone/>
            </a:pPr>
            <a:r>
              <a:rPr lang="fa-IR" sz="2400" dirty="0">
                <a:solidFill>
                  <a:srgbClr val="0D0D0D"/>
                </a:solidFill>
                <a:latin typeface="time new romans"/>
                <a:ea typeface="time new romans"/>
                <a:cs typeface="B Nazanin" panose="00000400000000000000" pitchFamily="2" charset="-78"/>
              </a:rPr>
              <a:t>اگر </a:t>
            </a:r>
            <a:r>
              <a:rPr lang="ar-SA" sz="2400" dirty="0">
                <a:solidFill>
                  <a:srgbClr val="0D0D0D"/>
                </a:solidFill>
                <a:effectLst/>
                <a:latin typeface="time new romans"/>
                <a:ea typeface="time new romans"/>
                <a:cs typeface="B Nazanin" panose="00000400000000000000" pitchFamily="2" charset="-78"/>
              </a:rPr>
              <a:t>آب بیش از حد و بدون توجه به نیاز بدن و حس تشنگی واقعی دریافت شود، ضعف معده، نفخ، ترش کردن، ضعف اعصاب، فراموشی و کند ذهنی، پف کردن زیر چشم و کبد چرب عارض می‌شود. </a:t>
            </a:r>
            <a:endParaRPr lang="fa-IR" sz="2400" dirty="0">
              <a:solidFill>
                <a:srgbClr val="0D0D0D"/>
              </a:solidFill>
              <a:effectLst/>
              <a:latin typeface="time new romans"/>
              <a:ea typeface="time new romans"/>
              <a:cs typeface="B Nazanin" panose="00000400000000000000" pitchFamily="2" charset="-78"/>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ED5077E9-3508-2670-8350-8A996E511199}"/>
              </a:ext>
            </a:extLst>
          </p:cNvPr>
          <p:cNvSpPr>
            <a:spLocks noGrp="1"/>
          </p:cNvSpPr>
          <p:nvPr>
            <p:ph type="sldNum" sz="quarter" idx="12"/>
          </p:nvPr>
        </p:nvSpPr>
        <p:spPr/>
        <p:txBody>
          <a:bodyPr/>
          <a:lstStyle/>
          <a:p>
            <a:fld id="{294A09A9-5501-47C1-A89A-A340965A2BE2}" type="slidenum">
              <a:rPr lang="en-US" smtClean="0"/>
              <a:pPr/>
              <a:t>85</a:t>
            </a:fld>
            <a:endParaRPr lang="en-US" dirty="0"/>
          </a:p>
        </p:txBody>
      </p:sp>
      <p:pic>
        <p:nvPicPr>
          <p:cNvPr id="5" name="Picture 4">
            <a:extLst>
              <a:ext uri="{FF2B5EF4-FFF2-40B4-BE49-F238E27FC236}">
                <a16:creationId xmlns:a16="http://schemas.microsoft.com/office/drawing/2014/main" xmlns="" id="{9FA3C733-D4A8-DA12-C38C-37BE750087B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0C7BEE8-0F3B-8B89-A12F-56E6DE657F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48351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ECB6C-DA3F-E4D9-FCD2-442009F53E9E}"/>
              </a:ext>
            </a:extLst>
          </p:cNvPr>
          <p:cNvSpPr>
            <a:spLocks noGrp="1"/>
          </p:cNvSpPr>
          <p:nvPr>
            <p:ph type="title"/>
          </p:nvPr>
        </p:nvSpPr>
        <p:spPr>
          <a:xfrm>
            <a:off x="235510" y="346544"/>
            <a:ext cx="10211382" cy="1508760"/>
          </a:xfrm>
        </p:spPr>
        <p:txBody>
          <a:bodyPr>
            <a:normAutofit/>
          </a:bodyPr>
          <a:lstStyle/>
          <a:p>
            <a:pPr marL="0" marR="0" indent="0" algn="just" rtl="1">
              <a:lnSpc>
                <a:spcPct val="107000"/>
              </a:lnSpc>
              <a:spcBef>
                <a:spcPts val="0"/>
              </a:spcBef>
              <a:spcAft>
                <a:spcPts val="0"/>
              </a:spcAft>
              <a:buNone/>
            </a:pPr>
            <a:r>
              <a:rPr lang="ar-SA" sz="3600" dirty="0">
                <a:solidFill>
                  <a:schemeClr val="bg1"/>
                </a:solidFill>
                <a:effectLst>
                  <a:outerShdw blurRad="38100" dist="38100" dir="2700000" algn="tl">
                    <a:srgbClr val="000000">
                      <a:alpha val="43137"/>
                    </a:srgbClr>
                  </a:outerShdw>
                </a:effectLst>
                <a:latin typeface="time new romans"/>
                <a:ea typeface="time new romans"/>
                <a:cs typeface="B Titr" panose="00000700000000000000" pitchFamily="2" charset="-78"/>
              </a:rPr>
              <a:t>میزان احتیاج آب روزانه یک فرد به عوامل </a:t>
            </a:r>
            <a:r>
              <a:rPr lang="fa-IR" sz="3600" dirty="0">
                <a:solidFill>
                  <a:schemeClr val="bg1"/>
                </a:solidFill>
                <a:effectLst>
                  <a:outerShdw blurRad="38100" dist="38100" dir="2700000" algn="tl">
                    <a:srgbClr val="000000">
                      <a:alpha val="43137"/>
                    </a:srgbClr>
                  </a:outerShdw>
                </a:effectLst>
                <a:latin typeface="time new romans"/>
                <a:ea typeface="time new romans"/>
                <a:cs typeface="B Titr" panose="00000700000000000000" pitchFamily="2" charset="-78"/>
              </a:rPr>
              <a:t>زیر</a:t>
            </a:r>
            <a:r>
              <a:rPr lang="ar-SA" sz="3600" dirty="0">
                <a:solidFill>
                  <a:schemeClr val="bg1"/>
                </a:solidFill>
                <a:effectLst>
                  <a:outerShdw blurRad="38100" dist="38100" dir="2700000" algn="tl">
                    <a:srgbClr val="000000">
                      <a:alpha val="43137"/>
                    </a:srgbClr>
                  </a:outerShdw>
                </a:effectLst>
                <a:latin typeface="time new romans"/>
                <a:ea typeface="time new romans"/>
                <a:cs typeface="B Titr" panose="00000700000000000000" pitchFamily="2" charset="-78"/>
              </a:rPr>
              <a:t> بستگی دارد.</a:t>
            </a:r>
            <a:endParaRPr lang="fa-IR" sz="3600" dirty="0">
              <a:solidFill>
                <a:schemeClr val="bg1"/>
              </a:solidFill>
              <a:effectLst>
                <a:outerShdw blurRad="38100" dist="38100" dir="2700000" algn="tl">
                  <a:srgbClr val="000000">
                    <a:alpha val="43137"/>
                  </a:srgbClr>
                </a:outerShdw>
              </a:effectLst>
              <a:latin typeface="time new romans"/>
              <a:ea typeface="time new romans"/>
              <a:cs typeface="B Titr" panose="00000700000000000000" pitchFamily="2" charset="-78"/>
            </a:endParaRPr>
          </a:p>
        </p:txBody>
      </p:sp>
      <p:graphicFrame>
        <p:nvGraphicFramePr>
          <p:cNvPr id="5" name="Table 5">
            <a:extLst>
              <a:ext uri="{FF2B5EF4-FFF2-40B4-BE49-F238E27FC236}">
                <a16:creationId xmlns:a16="http://schemas.microsoft.com/office/drawing/2014/main" xmlns="" id="{1FB99A15-6BB4-966A-D9DC-0677B1977AA0}"/>
              </a:ext>
            </a:extLst>
          </p:cNvPr>
          <p:cNvGraphicFramePr>
            <a:graphicFrameLocks noGrp="1"/>
          </p:cNvGraphicFramePr>
          <p:nvPr>
            <p:ph idx="1"/>
            <p:extLst>
              <p:ext uri="{D42A27DB-BD31-4B8C-83A1-F6EECF244321}">
                <p14:modId xmlns:p14="http://schemas.microsoft.com/office/powerpoint/2010/main" val="2581306347"/>
              </p:ext>
            </p:extLst>
          </p:nvPr>
        </p:nvGraphicFramePr>
        <p:xfrm>
          <a:off x="0" y="1855304"/>
          <a:ext cx="10658927" cy="4434003"/>
        </p:xfrm>
        <a:graphic>
          <a:graphicData uri="http://schemas.openxmlformats.org/drawingml/2006/table">
            <a:tbl>
              <a:tblPr bandRow="1">
                <a:tableStyleId>{5C22544A-7EE6-4342-B048-85BDC9FD1C3A}</a:tableStyleId>
              </a:tblPr>
              <a:tblGrid>
                <a:gridCol w="8940169">
                  <a:extLst>
                    <a:ext uri="{9D8B030D-6E8A-4147-A177-3AD203B41FA5}">
                      <a16:colId xmlns:a16="http://schemas.microsoft.com/office/drawing/2014/main" xmlns="" val="3640552656"/>
                    </a:ext>
                  </a:extLst>
                </a:gridCol>
                <a:gridCol w="1718758">
                  <a:extLst>
                    <a:ext uri="{9D8B030D-6E8A-4147-A177-3AD203B41FA5}">
                      <a16:colId xmlns:a16="http://schemas.microsoft.com/office/drawing/2014/main" xmlns="" val="3640254939"/>
                    </a:ext>
                  </a:extLst>
                </a:gridCol>
              </a:tblGrid>
              <a:tr h="526301">
                <a:tc>
                  <a:txBody>
                    <a:bodyPr/>
                    <a:lstStyle/>
                    <a:p>
                      <a:pPr algn="r" rtl="1"/>
                      <a:r>
                        <a:rPr lang="ar-SA" sz="1800" dirty="0">
                          <a:solidFill>
                            <a:srgbClr val="0D0D0D"/>
                          </a:solidFill>
                          <a:effectLst/>
                          <a:latin typeface="time new romans"/>
                          <a:ea typeface="time new romans"/>
                          <a:cs typeface="B Nazanin" panose="00000400000000000000" pitchFamily="2" charset="-78"/>
                        </a:rPr>
                        <a:t>با بالا رفتن وزن، مقدار خوردن آب فرد نیز افزایش می‌یابد</a:t>
                      </a:r>
                      <a:endParaRPr lang="en-US" dirty="0"/>
                    </a:p>
                  </a:txBody>
                  <a:tcPr/>
                </a:tc>
                <a:tc>
                  <a:txBody>
                    <a:bodyPr/>
                    <a:lstStyle/>
                    <a:p>
                      <a:pPr algn="r" rtl="1"/>
                      <a:r>
                        <a:rPr lang="fa-IR" sz="2400" dirty="0">
                          <a:cs typeface="B Nazanin" panose="00000400000000000000" pitchFamily="2" charset="-78"/>
                        </a:rPr>
                        <a:t>وزن بدن</a:t>
                      </a:r>
                      <a:endParaRPr lang="en-US" sz="2400" dirty="0">
                        <a:cs typeface="B Nazanin" panose="00000400000000000000" pitchFamily="2" charset="-78"/>
                      </a:endParaRPr>
                    </a:p>
                  </a:txBody>
                  <a:tcPr/>
                </a:tc>
                <a:extLst>
                  <a:ext uri="{0D108BD9-81ED-4DB2-BD59-A6C34878D82A}">
                    <a16:rowId xmlns:a16="http://schemas.microsoft.com/office/drawing/2014/main" xmlns="" val="2098202936"/>
                  </a:ext>
                </a:extLst>
              </a:tr>
              <a:tr h="526301">
                <a:tc>
                  <a:txBody>
                    <a:bodyPr/>
                    <a:lstStyle/>
                    <a:p>
                      <a:pPr algn="r" rtl="1"/>
                      <a:r>
                        <a:rPr lang="ar-SA" sz="1800" dirty="0">
                          <a:solidFill>
                            <a:srgbClr val="0D0D0D"/>
                          </a:solidFill>
                          <a:effectLst/>
                          <a:latin typeface="time new romans"/>
                          <a:ea typeface="time new romans"/>
                          <a:cs typeface="B Nazanin" panose="00000400000000000000" pitchFamily="2" charset="-78"/>
                        </a:rPr>
                        <a:t>افراد گرم مزاج و سپس افراد خشک مزاج نیاز به مایعات بیشتری دارند و بیشتر تحت تأثیر شرایط کم‌آبی قرار می‌گیرند</a:t>
                      </a:r>
                      <a:endParaRPr lang="en-US" dirty="0"/>
                    </a:p>
                  </a:txBody>
                  <a:tcPr/>
                </a:tc>
                <a:tc>
                  <a:txBody>
                    <a:bodyPr/>
                    <a:lstStyle/>
                    <a:p>
                      <a:pPr algn="r" rtl="1"/>
                      <a:r>
                        <a:rPr lang="fa-IR" sz="2400" dirty="0">
                          <a:cs typeface="B Nazanin" panose="00000400000000000000" pitchFamily="2" charset="-78"/>
                        </a:rPr>
                        <a:t>مزاج</a:t>
                      </a:r>
                      <a:endParaRPr lang="en-US" sz="2400" dirty="0">
                        <a:cs typeface="B Nazanin" panose="00000400000000000000" pitchFamily="2" charset="-78"/>
                      </a:endParaRPr>
                    </a:p>
                  </a:txBody>
                  <a:tcPr/>
                </a:tc>
                <a:extLst>
                  <a:ext uri="{0D108BD9-81ED-4DB2-BD59-A6C34878D82A}">
                    <a16:rowId xmlns:a16="http://schemas.microsoft.com/office/drawing/2014/main" xmlns="" val="1934405740"/>
                  </a:ext>
                </a:extLst>
              </a:tr>
              <a:tr h="526301">
                <a:tc>
                  <a:txBody>
                    <a:bodyPr/>
                    <a:lstStyle/>
                    <a:p>
                      <a:pPr algn="r" rtl="1"/>
                      <a:r>
                        <a:rPr lang="ar-SA" sz="1800" dirty="0">
                          <a:solidFill>
                            <a:srgbClr val="0D0D0D"/>
                          </a:solidFill>
                          <a:effectLst/>
                          <a:latin typeface="time new romans"/>
                          <a:ea typeface="time new romans"/>
                          <a:cs typeface="B Nazanin" panose="00000400000000000000" pitchFamily="2" charset="-78"/>
                        </a:rPr>
                        <a:t>میزان آب مورد نیاز فردی که سبزی فراوان و میوۀ زیاد می‌خورد، در مقایسه با افرادی که غذای خشک می‌خورند، کمتر است.</a:t>
                      </a:r>
                      <a:endParaRPr lang="en-US" dirty="0"/>
                    </a:p>
                  </a:txBody>
                  <a:tcPr/>
                </a:tc>
                <a:tc>
                  <a:txBody>
                    <a:bodyPr/>
                    <a:lstStyle/>
                    <a:p>
                      <a:pPr algn="r" rtl="1"/>
                      <a:r>
                        <a:rPr lang="fa-IR" sz="2400" dirty="0">
                          <a:cs typeface="B Nazanin" panose="00000400000000000000" pitchFamily="2" charset="-78"/>
                        </a:rPr>
                        <a:t>تغذیه</a:t>
                      </a:r>
                      <a:endParaRPr lang="en-US" sz="2400" dirty="0">
                        <a:cs typeface="B Nazanin" panose="00000400000000000000" pitchFamily="2" charset="-78"/>
                      </a:endParaRPr>
                    </a:p>
                  </a:txBody>
                  <a:tcPr/>
                </a:tc>
                <a:extLst>
                  <a:ext uri="{0D108BD9-81ED-4DB2-BD59-A6C34878D82A}">
                    <a16:rowId xmlns:a16="http://schemas.microsoft.com/office/drawing/2014/main" xmlns="" val="1865134704"/>
                  </a:ext>
                </a:extLst>
              </a:tr>
              <a:tr h="526301">
                <a:tc>
                  <a:txBody>
                    <a:bodyPr/>
                    <a:lstStyle/>
                    <a:p>
                      <a:pPr marL="0" marR="0" algn="just" rtl="1">
                        <a:lnSpc>
                          <a:spcPct val="107000"/>
                        </a:lnSpc>
                        <a:spcBef>
                          <a:spcPts val="0"/>
                        </a:spcBef>
                        <a:spcAft>
                          <a:spcPts val="0"/>
                        </a:spcAft>
                      </a:pPr>
                      <a:r>
                        <a:rPr lang="ar-SA" sz="1800" dirty="0">
                          <a:solidFill>
                            <a:srgbClr val="0D0D0D"/>
                          </a:solidFill>
                          <a:effectLst/>
                          <a:latin typeface="time new romans"/>
                          <a:ea typeface="time new romans"/>
                          <a:cs typeface="B Nazanin" panose="00000400000000000000" pitchFamily="2" charset="-78"/>
                        </a:rPr>
                        <a:t>در هوای گرم به‌علت تعریق، مایعات بدن کاهش می‌یابد و نیاز آب روزانه و مواد معدنی از حالت عادی بیشتر می‌شود.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r>
                        <a:rPr lang="fa-IR" sz="2400" dirty="0">
                          <a:cs typeface="B Nazanin" panose="00000400000000000000" pitchFamily="2" charset="-78"/>
                        </a:rPr>
                        <a:t>شرایط محیطی</a:t>
                      </a:r>
                      <a:endParaRPr lang="en-US" sz="2400" dirty="0">
                        <a:cs typeface="B Nazanin" panose="00000400000000000000" pitchFamily="2" charset="-78"/>
                      </a:endParaRPr>
                    </a:p>
                  </a:txBody>
                  <a:tcPr/>
                </a:tc>
                <a:extLst>
                  <a:ext uri="{0D108BD9-81ED-4DB2-BD59-A6C34878D82A}">
                    <a16:rowId xmlns:a16="http://schemas.microsoft.com/office/drawing/2014/main" xmlns="" val="3304745418"/>
                  </a:ext>
                </a:extLst>
              </a:tr>
              <a:tr h="526301">
                <a:tc>
                  <a:txBody>
                    <a:bodyPr/>
                    <a:lstStyle/>
                    <a:p>
                      <a:pPr marL="0" marR="0" algn="just" rtl="1">
                        <a:lnSpc>
                          <a:spcPct val="107000"/>
                        </a:lnSpc>
                        <a:spcBef>
                          <a:spcPts val="0"/>
                        </a:spcBef>
                        <a:spcAft>
                          <a:spcPts val="0"/>
                        </a:spcAft>
                      </a:pPr>
                      <a:r>
                        <a:rPr lang="ar-SA" sz="1800" dirty="0">
                          <a:solidFill>
                            <a:srgbClr val="0D0D0D"/>
                          </a:solidFill>
                          <a:effectLst/>
                          <a:latin typeface="time new romans"/>
                          <a:ea typeface="time new romans"/>
                          <a:cs typeface="B Nazanin" panose="00000400000000000000" pitchFamily="2" charset="-78"/>
                        </a:rPr>
                        <a:t>با افزایش فعالیت فیزیکی، سوخت و ساز سرعت گرفته و علاوه بر تعریق، برای دفع مواد زائد، به آب بیشتری نیاز است؛ در کنار آب از دست رفته، جایگزینی مواد معدنی از دست رفته هم اهمیت دارد. در این موارد، مصرف آب میوه‌ها، دوغ و شربت‌های سنتی (مانند شربت سیب، آلبالو و سکنجبین) کمک کننده است.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r>
                        <a:rPr lang="fa-IR" sz="2400" dirty="0">
                          <a:cs typeface="B Nazanin" panose="00000400000000000000" pitchFamily="2" charset="-78"/>
                        </a:rPr>
                        <a:t>فعالیت فیزیکی</a:t>
                      </a:r>
                      <a:endParaRPr lang="en-US" sz="2400" dirty="0">
                        <a:cs typeface="B Nazanin" panose="00000400000000000000" pitchFamily="2" charset="-78"/>
                      </a:endParaRPr>
                    </a:p>
                  </a:txBody>
                  <a:tcPr/>
                </a:tc>
                <a:extLst>
                  <a:ext uri="{0D108BD9-81ED-4DB2-BD59-A6C34878D82A}">
                    <a16:rowId xmlns:a16="http://schemas.microsoft.com/office/drawing/2014/main" xmlns="" val="3007359595"/>
                  </a:ext>
                </a:extLst>
              </a:tr>
              <a:tr h="526301">
                <a:tc>
                  <a:txBody>
                    <a:bodyPr/>
                    <a:lstStyle/>
                    <a:p>
                      <a:pPr marL="0" marR="0" algn="just" rtl="1">
                        <a:lnSpc>
                          <a:spcPct val="107000"/>
                        </a:lnSpc>
                        <a:spcBef>
                          <a:spcPts val="0"/>
                        </a:spcBef>
                        <a:spcAft>
                          <a:spcPts val="0"/>
                        </a:spcAft>
                      </a:pPr>
                      <a:r>
                        <a:rPr lang="ar-SA" sz="1800" dirty="0">
                          <a:solidFill>
                            <a:srgbClr val="0D0D0D"/>
                          </a:solidFill>
                          <a:effectLst/>
                          <a:latin typeface="time new romans"/>
                          <a:ea typeface="time new romans"/>
                          <a:cs typeface="B Nazanin" panose="00000400000000000000" pitchFamily="2" charset="-78"/>
                        </a:rPr>
                        <a:t>بعضی بیماری‌ها و حوادث مانند خونریزی، تب شدید، اسهال و استفراغ موجب از دست دادن سریع و فراوان آب بدن می‌شوند. در این‌گونه موارد، جایگزینی آب از دست رفته ضروری است.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r>
                        <a:rPr lang="fa-IR" sz="2400" dirty="0">
                          <a:cs typeface="B Nazanin" panose="00000400000000000000" pitchFamily="2" charset="-78"/>
                        </a:rPr>
                        <a:t>بیماری</a:t>
                      </a:r>
                      <a:endParaRPr lang="en-US" sz="2400" dirty="0">
                        <a:cs typeface="B Nazanin" panose="00000400000000000000" pitchFamily="2" charset="-78"/>
                      </a:endParaRPr>
                    </a:p>
                  </a:txBody>
                  <a:tcPr/>
                </a:tc>
                <a:extLst>
                  <a:ext uri="{0D108BD9-81ED-4DB2-BD59-A6C34878D82A}">
                    <a16:rowId xmlns:a16="http://schemas.microsoft.com/office/drawing/2014/main" xmlns="" val="1437440310"/>
                  </a:ext>
                </a:extLst>
              </a:tr>
              <a:tr h="526301">
                <a:tc>
                  <a:txBody>
                    <a:bodyPr/>
                    <a:lstStyle/>
                    <a:p>
                      <a:pPr marL="0" marR="0" algn="just" rtl="1">
                        <a:lnSpc>
                          <a:spcPct val="107000"/>
                        </a:lnSpc>
                        <a:spcBef>
                          <a:spcPts val="0"/>
                        </a:spcBef>
                        <a:spcAft>
                          <a:spcPts val="0"/>
                        </a:spcAft>
                      </a:pPr>
                      <a:r>
                        <a:rPr lang="ar-SA" sz="1800" dirty="0">
                          <a:solidFill>
                            <a:srgbClr val="0D0D0D"/>
                          </a:solidFill>
                          <a:effectLst/>
                          <a:latin typeface="time new romans"/>
                          <a:ea typeface="time new romans"/>
                          <a:cs typeface="B Nazanin" panose="00000400000000000000" pitchFamily="2" charset="-78"/>
                        </a:rPr>
                        <a:t>سفر، به‌خصوص سفرهای هوایی که در ارتفاعات بالا صورت می‌پذیرد، موجب کاهش رطوبت بدن می‌شود و لازم است جهت جبران مایعات اقدام کرد.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algn="r" rtl="1"/>
                      <a:r>
                        <a:rPr lang="fa-IR" sz="2400" dirty="0">
                          <a:cs typeface="B Nazanin" panose="00000400000000000000" pitchFamily="2" charset="-78"/>
                        </a:rPr>
                        <a:t>مسافرت</a:t>
                      </a:r>
                      <a:endParaRPr lang="en-US" sz="2400" dirty="0">
                        <a:cs typeface="B Nazanin" panose="00000400000000000000" pitchFamily="2" charset="-78"/>
                      </a:endParaRPr>
                    </a:p>
                  </a:txBody>
                  <a:tcPr/>
                </a:tc>
                <a:extLst>
                  <a:ext uri="{0D108BD9-81ED-4DB2-BD59-A6C34878D82A}">
                    <a16:rowId xmlns:a16="http://schemas.microsoft.com/office/drawing/2014/main" xmlns="" val="1825576834"/>
                  </a:ext>
                </a:extLst>
              </a:tr>
            </a:tbl>
          </a:graphicData>
        </a:graphic>
      </p:graphicFrame>
      <p:sp>
        <p:nvSpPr>
          <p:cNvPr id="4" name="Slide Number Placeholder 3">
            <a:extLst>
              <a:ext uri="{FF2B5EF4-FFF2-40B4-BE49-F238E27FC236}">
                <a16:creationId xmlns:a16="http://schemas.microsoft.com/office/drawing/2014/main" xmlns="" id="{D17495FF-C472-1A65-36BD-F6F1FC8BC7D5}"/>
              </a:ext>
            </a:extLst>
          </p:cNvPr>
          <p:cNvSpPr>
            <a:spLocks noGrp="1"/>
          </p:cNvSpPr>
          <p:nvPr>
            <p:ph type="sldNum" sz="quarter" idx="12"/>
          </p:nvPr>
        </p:nvSpPr>
        <p:spPr/>
        <p:txBody>
          <a:bodyPr/>
          <a:lstStyle/>
          <a:p>
            <a:fld id="{294A09A9-5501-47C1-A89A-A340965A2BE2}" type="slidenum">
              <a:rPr lang="en-US" smtClean="0"/>
              <a:pPr/>
              <a:t>86</a:t>
            </a:fld>
            <a:endParaRPr lang="en-US" dirty="0"/>
          </a:p>
        </p:txBody>
      </p:sp>
      <p:pic>
        <p:nvPicPr>
          <p:cNvPr id="3" name="Picture 2">
            <a:extLst>
              <a:ext uri="{FF2B5EF4-FFF2-40B4-BE49-F238E27FC236}">
                <a16:creationId xmlns:a16="http://schemas.microsoft.com/office/drawing/2014/main" xmlns="" id="{9124542F-A2B3-54A6-D659-5317FFA6246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5A26390-0EC3-4A84-1239-67042DCA08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129573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2822E8-12C8-A94E-B38B-B508CD16F0AA}"/>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دستور</a:t>
            </a:r>
            <a:r>
              <a:rPr lang="fa-IR" b="1" dirty="0" err="1">
                <a:solidFill>
                  <a:schemeClr val="bg1"/>
                </a:solidFill>
                <a:latin typeface="Cambria" panose="02040503050406030204" pitchFamily="18" charset="0"/>
                <a:ea typeface="Cambria" panose="02040503050406030204" pitchFamily="18" charset="0"/>
                <a:cs typeface="B Titr" panose="00000700000000000000" pitchFamily="2" charset="-78"/>
              </a:rPr>
              <a:t>ال</a:t>
            </a: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عمل‌های مدیریت آب</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01F18630-7C59-2957-0373-0629264163CB}"/>
              </a:ext>
            </a:extLst>
          </p:cNvPr>
          <p:cNvSpPr>
            <a:spLocks noGrp="1"/>
          </p:cNvSpPr>
          <p:nvPr>
            <p:ph idx="1"/>
          </p:nvPr>
        </p:nvSpPr>
        <p:spPr>
          <a:xfrm>
            <a:off x="172278" y="2011680"/>
            <a:ext cx="11569148" cy="4206240"/>
          </a:xfrm>
        </p:spPr>
        <p:txBody>
          <a:bodyPr/>
          <a:lstStyle/>
          <a:p>
            <a:pPr marL="457200" indent="-457200" algn="just" rtl="1">
              <a:lnSpc>
                <a:spcPct val="107000"/>
              </a:lnSpc>
              <a:spcBef>
                <a:spcPts val="0"/>
              </a:spcBef>
              <a:spcAft>
                <a:spcPts val="0"/>
              </a:spcAft>
              <a:buFont typeface="+mj-lt"/>
              <a:buAutoNum type="arabicPeriod"/>
            </a:pPr>
            <a:r>
              <a:rPr lang="ar-SA" sz="2400" dirty="0">
                <a:solidFill>
                  <a:schemeClr val="bg1"/>
                </a:solidFill>
                <a:effectLst/>
                <a:latin typeface="time new romans"/>
                <a:ea typeface="time new romans"/>
                <a:cs typeface="B Nazanin" panose="00000400000000000000" pitchFamily="2" charset="-78"/>
              </a:rPr>
              <a:t>آب به اندازه مصرف شود. تشنگی و طبیعی بودن حجم و رنگ ادرار راهنمای اصلی برای مقدار لازم مصرف آب هستند.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dirty="0">
                <a:solidFill>
                  <a:schemeClr val="bg1"/>
                </a:solidFill>
                <a:effectLst/>
                <a:latin typeface="time new romans"/>
                <a:ea typeface="time new romans"/>
                <a:cs typeface="B Nazanin" panose="00000400000000000000" pitchFamily="2" charset="-78"/>
              </a:rPr>
              <a:t>نوشیدن آب یک ساعت قبل غذا و یک تا دو ساعت بعد از غذا.</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dirty="0">
                <a:solidFill>
                  <a:schemeClr val="bg1"/>
                </a:solidFill>
                <a:effectLst/>
                <a:latin typeface="time new romans"/>
                <a:ea typeface="time new romans"/>
                <a:cs typeface="B Nazanin" panose="00000400000000000000" pitchFamily="2" charset="-78"/>
              </a:rPr>
              <a:t>مصرف آب کمی خنک، نه آب یخ و بسیار سرد.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dirty="0">
                <a:solidFill>
                  <a:schemeClr val="bg1"/>
                </a:solidFill>
                <a:effectLst/>
                <a:latin typeface="time new romans"/>
                <a:ea typeface="time new romans"/>
                <a:cs typeface="B Nazanin" panose="00000400000000000000" pitchFamily="2" charset="-78"/>
              </a:rPr>
              <a:t>بهتر است آب، آرام آرام مکیده شود تا خوب با بزاق و ترشحات دهانی و گوارشی آمیخته شود.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dirty="0">
                <a:solidFill>
                  <a:schemeClr val="bg1"/>
                </a:solidFill>
                <a:effectLst/>
                <a:latin typeface="time new romans"/>
                <a:ea typeface="time new romans"/>
                <a:cs typeface="B Nazanin" panose="00000400000000000000" pitchFamily="2" charset="-78"/>
              </a:rPr>
              <a:t>مصرف نکردن آب بلافاصله بعد از حرکات شدید ورزشی، حمّام گرم، رابطه جنسی، و بین خواب و بلافاصله بعد از خواب</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457200" indent="-457200" algn="just" rtl="1">
              <a:lnSpc>
                <a:spcPct val="107000"/>
              </a:lnSpc>
              <a:spcBef>
                <a:spcPts val="0"/>
              </a:spcBef>
              <a:spcAft>
                <a:spcPts val="0"/>
              </a:spcAft>
              <a:buFont typeface="+mj-lt"/>
              <a:buAutoNum type="arabicPeriod"/>
            </a:pPr>
            <a:r>
              <a:rPr lang="ar-SA" sz="2400" dirty="0">
                <a:solidFill>
                  <a:schemeClr val="bg1"/>
                </a:solidFill>
                <a:effectLst/>
                <a:latin typeface="time new romans"/>
                <a:ea typeface="time new romans"/>
                <a:cs typeface="B Nazanin" panose="00000400000000000000" pitchFamily="2" charset="-78"/>
              </a:rPr>
              <a:t>مصرف نکردن آب بعد از خوردن میوه‌ها و بعد از مصرف غذاهای شیرین یا چرب و یا شور.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0"/>
              </a:spcAft>
              <a:buNone/>
            </a:pP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D9A9AF61-801B-176F-0B33-B798E0E6B77C}"/>
              </a:ext>
            </a:extLst>
          </p:cNvPr>
          <p:cNvSpPr>
            <a:spLocks noGrp="1"/>
          </p:cNvSpPr>
          <p:nvPr>
            <p:ph type="sldNum" sz="quarter" idx="12"/>
          </p:nvPr>
        </p:nvSpPr>
        <p:spPr/>
        <p:txBody>
          <a:bodyPr/>
          <a:lstStyle/>
          <a:p>
            <a:fld id="{294A09A9-5501-47C1-A89A-A340965A2BE2}" type="slidenum">
              <a:rPr lang="en-US" smtClean="0"/>
              <a:pPr/>
              <a:t>87</a:t>
            </a:fld>
            <a:endParaRPr lang="en-US" dirty="0"/>
          </a:p>
        </p:txBody>
      </p:sp>
      <p:pic>
        <p:nvPicPr>
          <p:cNvPr id="5" name="Picture 4">
            <a:extLst>
              <a:ext uri="{FF2B5EF4-FFF2-40B4-BE49-F238E27FC236}">
                <a16:creationId xmlns:a16="http://schemas.microsoft.com/office/drawing/2014/main" xmlns="" id="{BE24BEF3-7526-14AB-FED5-E4FC0C783A7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981BA7B-ED29-A893-617D-78AC1B311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34831656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39CDA-BC0C-3500-4B6C-6A58AD52763E}"/>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تدابیر حفظ سلامتی: حرکت و سکون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61102BF4-CE20-9CF5-4EA0-18346704AD8C}"/>
              </a:ext>
            </a:extLst>
          </p:cNvPr>
          <p:cNvSpPr>
            <a:spLocks noGrp="1"/>
          </p:cNvSpPr>
          <p:nvPr>
            <p:ph idx="1"/>
          </p:nvPr>
        </p:nvSpPr>
        <p:spPr>
          <a:xfrm>
            <a:off x="119270" y="2011680"/>
            <a:ext cx="10867729" cy="4206240"/>
          </a:xfrm>
        </p:spPr>
        <p:txBody>
          <a:bodyPr>
            <a:normAutofit/>
          </a:bodyPr>
          <a:lstStyle/>
          <a:p>
            <a:pPr marL="0" indent="0" algn="just" rtl="1">
              <a:buNone/>
            </a:pPr>
            <a:r>
              <a:rPr lang="ar-SA" sz="2800" dirty="0">
                <a:solidFill>
                  <a:srgbClr val="0D0D0D"/>
                </a:solidFill>
                <a:effectLst/>
                <a:latin typeface="time new romans"/>
                <a:ea typeface="time new romans"/>
                <a:cs typeface="B Nazanin" panose="00000400000000000000" pitchFamily="2" charset="-78"/>
              </a:rPr>
              <a:t>تمامی حرکات، حرارت را افزایش می‌دهند و موجب کاهش رطوبات بدن می‌‌شوند </a:t>
            </a:r>
            <a:endParaRPr lang="en-US" sz="2800" dirty="0">
              <a:solidFill>
                <a:srgbClr val="0D0D0D"/>
              </a:solidFill>
              <a:effectLst/>
              <a:latin typeface="time new romans"/>
              <a:ea typeface="time new romans"/>
              <a:cs typeface="B Nazanin" panose="00000400000000000000" pitchFamily="2" charset="-78"/>
            </a:endParaRPr>
          </a:p>
          <a:p>
            <a:pPr marL="0" indent="0" algn="just" rtl="1">
              <a:buNone/>
            </a:pPr>
            <a:r>
              <a:rPr lang="ar-SA" sz="2800" dirty="0">
                <a:solidFill>
                  <a:srgbClr val="0D0D0D"/>
                </a:solidFill>
                <a:effectLst/>
                <a:latin typeface="time new romans"/>
                <a:ea typeface="time new romans"/>
                <a:cs typeface="B Nazanin" panose="00000400000000000000" pitchFamily="2" charset="-78"/>
              </a:rPr>
              <a:t>استراحت ضمن بازگرداندن رطوبت‌های بدن، قوای لازم را برای حرکات بعدی فراهم می‌آورد. </a:t>
            </a:r>
            <a:endParaRPr lang="en-US" sz="2800" dirty="0">
              <a:solidFill>
                <a:srgbClr val="0D0D0D"/>
              </a:solidFill>
              <a:effectLst/>
              <a:latin typeface="time new romans"/>
              <a:ea typeface="time new romans"/>
              <a:cs typeface="B Nazanin" panose="00000400000000000000" pitchFamily="2" charset="-78"/>
            </a:endParaRPr>
          </a:p>
          <a:p>
            <a:pPr marL="0" marR="0" indent="0" algn="just" rtl="1">
              <a:lnSpc>
                <a:spcPct val="107000"/>
              </a:lnSpc>
              <a:spcBef>
                <a:spcPts val="0"/>
              </a:spcBef>
              <a:spcAft>
                <a:spcPts val="0"/>
              </a:spcAft>
              <a:buNone/>
            </a:pPr>
            <a:r>
              <a:rPr lang="ar-SA" sz="2800" dirty="0">
                <a:solidFill>
                  <a:srgbClr val="0D0D0D"/>
                </a:solidFill>
                <a:effectLst/>
                <a:latin typeface="time new romans"/>
                <a:ea typeface="time new romans"/>
                <a:cs typeface="B Nazanin" panose="00000400000000000000" pitchFamily="2" charset="-78"/>
              </a:rPr>
              <a:t>ورزش بلافاصله بعد از غذا خوردن ( با شکم پر و غذای هضم نشده) و در حالت گرسنگی </a:t>
            </a:r>
            <a:r>
              <a:rPr lang="ar-SA" sz="2800" b="1" dirty="0">
                <a:solidFill>
                  <a:srgbClr val="C00000"/>
                </a:solidFill>
                <a:effectLst>
                  <a:outerShdw blurRad="38100" dist="38100" dir="2700000" algn="tl">
                    <a:srgbClr val="000000">
                      <a:alpha val="43137"/>
                    </a:srgbClr>
                  </a:outerShdw>
                </a:effectLst>
                <a:latin typeface="time new romans"/>
                <a:ea typeface="time new romans"/>
                <a:cs typeface="B Nazanin" panose="00000400000000000000" pitchFamily="2" charset="-78"/>
              </a:rPr>
              <a:t>مضر</a:t>
            </a:r>
            <a:r>
              <a:rPr lang="ar-SA" sz="2800" dirty="0">
                <a:solidFill>
                  <a:srgbClr val="0D0D0D"/>
                </a:solidFill>
                <a:effectLst/>
                <a:latin typeface="time new romans"/>
                <a:ea typeface="time new romans"/>
                <a:cs typeface="B Nazanin" panose="00000400000000000000" pitchFamily="2" charset="-78"/>
              </a:rPr>
              <a:t> است. </a:t>
            </a:r>
            <a:r>
              <a:rPr lang="ar-SA" sz="2800" b="1" dirty="0">
                <a:effectLst>
                  <a:outerShdw blurRad="38100" dist="38100" dir="2700000" algn="tl">
                    <a:srgbClr val="000000">
                      <a:alpha val="43137"/>
                    </a:srgbClr>
                  </a:outerShdw>
                </a:effectLst>
                <a:latin typeface="time new romans"/>
                <a:ea typeface="time new romans"/>
                <a:cs typeface="B Nazanin" panose="00000400000000000000" pitchFamily="2" charset="-78"/>
              </a:rPr>
              <a:t>بهترین زمان ورزش </a:t>
            </a:r>
            <a:r>
              <a:rPr lang="ar-SA" sz="2800" dirty="0">
                <a:solidFill>
                  <a:srgbClr val="0D0D0D"/>
                </a:solidFill>
                <a:effectLst/>
                <a:latin typeface="time new romans"/>
                <a:ea typeface="time new romans"/>
                <a:cs typeface="B Nazanin" panose="00000400000000000000" pitchFamily="2" charset="-78"/>
              </a:rPr>
              <a:t>بعد از هضم معدی و کبدی (حداقل3 تا 4 ساعت بعد از مصرف غذا) و قبل از احساس گرسنگی می‌باشد.</a:t>
            </a:r>
            <a:endParaRPr lang="en-US" sz="2800" dirty="0">
              <a:solidFill>
                <a:srgbClr val="0D0D0D"/>
              </a:solidFill>
              <a:effectLst/>
              <a:latin typeface="time new romans"/>
              <a:ea typeface="time new romans"/>
              <a:cs typeface="B Nazanin" panose="00000400000000000000" pitchFamily="2" charset="-78"/>
            </a:endParaRPr>
          </a:p>
          <a:p>
            <a:pPr marL="0" marR="0" indent="0" algn="just" rtl="1">
              <a:lnSpc>
                <a:spcPct val="107000"/>
              </a:lnSpc>
              <a:spcBef>
                <a:spcPts val="0"/>
              </a:spcBef>
              <a:spcAft>
                <a:spcPts val="0"/>
              </a:spcAft>
              <a:buNone/>
            </a:pPr>
            <a:r>
              <a:rPr lang="ar-SA" sz="2800" dirty="0">
                <a:solidFill>
                  <a:srgbClr val="0D0D0D"/>
                </a:solidFill>
                <a:effectLst/>
                <a:latin typeface="time new romans"/>
                <a:ea typeface="time new romans"/>
                <a:cs typeface="B Nazanin" panose="00000400000000000000" pitchFamily="2" charset="-78"/>
              </a:rPr>
              <a:t>زمان‌های مناسب برای ورزش، حدود دو ساعت قبل از غروب آفتاب و صبح زود قبل از صرف صبحانه می‌باشد. همچنین بهتر است ورزش در آب و هوا یا ساعات بسیار گرم یا بسیار سرد نباشد.</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indent="0" algn="r" rtl="1">
              <a:buNone/>
            </a:pPr>
            <a:endParaRPr lang="en-US" sz="2800" dirty="0">
              <a:cs typeface="2  Nazanin" panose="00000400000000000000" pitchFamily="2" charset="-78"/>
            </a:endParaRPr>
          </a:p>
        </p:txBody>
      </p:sp>
      <p:sp>
        <p:nvSpPr>
          <p:cNvPr id="4" name="Slide Number Placeholder 3">
            <a:extLst>
              <a:ext uri="{FF2B5EF4-FFF2-40B4-BE49-F238E27FC236}">
                <a16:creationId xmlns:a16="http://schemas.microsoft.com/office/drawing/2014/main" xmlns="" id="{CD5D7B6B-5F52-9375-6B27-3B2F9A9536A7}"/>
              </a:ext>
            </a:extLst>
          </p:cNvPr>
          <p:cNvSpPr>
            <a:spLocks noGrp="1"/>
          </p:cNvSpPr>
          <p:nvPr>
            <p:ph type="sldNum" sz="quarter" idx="12"/>
          </p:nvPr>
        </p:nvSpPr>
        <p:spPr/>
        <p:txBody>
          <a:bodyPr/>
          <a:lstStyle/>
          <a:p>
            <a:fld id="{294A09A9-5501-47C1-A89A-A340965A2BE2}" type="slidenum">
              <a:rPr lang="en-US" smtClean="0"/>
              <a:pPr/>
              <a:t>88</a:t>
            </a:fld>
            <a:endParaRPr lang="en-US" dirty="0"/>
          </a:p>
        </p:txBody>
      </p:sp>
      <p:pic>
        <p:nvPicPr>
          <p:cNvPr id="5" name="Picture 4">
            <a:extLst>
              <a:ext uri="{FF2B5EF4-FFF2-40B4-BE49-F238E27FC236}">
                <a16:creationId xmlns:a16="http://schemas.microsoft.com/office/drawing/2014/main" xmlns="" id="{01829D8D-34A7-4A13-1FCF-FD9A3A0BD7B3}"/>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82A05F9-4C93-2F68-B5EA-E40F0A8953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7644090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B9D24-5418-1F13-24B9-6A7DBA30799B}"/>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حرکت و سکون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2B2C4A0-E164-F734-CE06-FC27B92AB8C2}"/>
              </a:ext>
            </a:extLst>
          </p:cNvPr>
          <p:cNvSpPr>
            <a:spLocks noGrp="1"/>
          </p:cNvSpPr>
          <p:nvPr>
            <p:ph idx="1"/>
          </p:nvPr>
        </p:nvSpPr>
        <p:spPr>
          <a:xfrm>
            <a:off x="278296" y="2011680"/>
            <a:ext cx="11326895" cy="4206240"/>
          </a:xfrm>
        </p:spPr>
        <p:txBody>
          <a:bodyPr/>
          <a:lstStyle/>
          <a:p>
            <a:pPr marL="0" indent="0" algn="just" rtl="1">
              <a:buNone/>
            </a:pPr>
            <a:r>
              <a:rPr lang="ar-SA" sz="2400" b="1" dirty="0">
                <a:effectLst>
                  <a:outerShdw blurRad="38100" dist="38100" dir="2700000" algn="tl">
                    <a:srgbClr val="000000">
                      <a:alpha val="43137"/>
                    </a:srgbClr>
                  </a:outerShdw>
                </a:effectLst>
                <a:latin typeface="time new romans"/>
                <a:ea typeface="time new romans"/>
                <a:cs typeface="B Nazanin" panose="00000400000000000000" pitchFamily="2" charset="-78"/>
              </a:rPr>
              <a:t>ورزش معتدل و متعادل </a:t>
            </a:r>
            <a:r>
              <a:rPr lang="ar-SA" sz="2400" dirty="0">
                <a:solidFill>
                  <a:srgbClr val="0D0D0D"/>
                </a:solidFill>
                <a:effectLst/>
                <a:latin typeface="time new romans"/>
                <a:ea typeface="time new romans"/>
                <a:cs typeface="B Nazanin" panose="00000400000000000000" pitchFamily="2" charset="-78"/>
              </a:rPr>
              <a:t>می‌تواند در حفظ سلامتی انسان مؤثر باشد</a:t>
            </a:r>
            <a:endParaRPr lang="en-US" sz="2400" dirty="0">
              <a:solidFill>
                <a:srgbClr val="0D0D0D"/>
              </a:solidFill>
              <a:effectLst/>
              <a:latin typeface="time new romans"/>
              <a:ea typeface="time new romans"/>
              <a:cs typeface="B Nazanin" panose="00000400000000000000" pitchFamily="2" charset="-78"/>
            </a:endParaRPr>
          </a:p>
          <a:p>
            <a:pPr marL="0" indent="0" algn="just" rtl="1">
              <a:buNone/>
            </a:pPr>
            <a:r>
              <a:rPr lang="ar-SA" sz="2400" b="1" dirty="0">
                <a:effectLst>
                  <a:outerShdw blurRad="38100" dist="38100" dir="2700000" algn="tl">
                    <a:srgbClr val="000000">
                      <a:alpha val="43137"/>
                    </a:srgbClr>
                  </a:outerShdw>
                </a:effectLst>
                <a:latin typeface="time new romans"/>
                <a:ea typeface="time new romans"/>
                <a:cs typeface="B Nazanin" panose="00000400000000000000" pitchFamily="2" charset="-78"/>
              </a:rPr>
              <a:t>ورزش </a:t>
            </a:r>
            <a:r>
              <a:rPr lang="ar-SA" sz="2400" b="1" dirty="0">
                <a:latin typeface="time new romans"/>
                <a:ea typeface="time new romans"/>
                <a:cs typeface="B Nazanin" panose="00000400000000000000" pitchFamily="2" charset="-78"/>
              </a:rPr>
              <a:t>مفرط </a:t>
            </a:r>
            <a:r>
              <a:rPr lang="ar-SA" sz="2400" dirty="0">
                <a:solidFill>
                  <a:srgbClr val="0D0D0D"/>
                </a:solidFill>
                <a:effectLst/>
                <a:latin typeface="time new romans"/>
                <a:ea typeface="time new romans"/>
                <a:cs typeface="B Nazanin" panose="00000400000000000000" pitchFamily="2" charset="-78"/>
              </a:rPr>
              <a:t>سلامت انسان را به مخاطره می‌اندازد. تعریق شدید، از دست دادن شدید مایعات، کاهش وزن قابل توجه، افت قوا و خستگی، احساس نیاز به خواب و استراحت پس از ورزش، تنگی نفس و تپش قلب و همچنین درد در زانوها، کمر، قفسه صدری و یا نقاط دیگر بدن، نشان دهندۀ افراط از حد مجاز ورزش می‌باشد و می‌تواند موجب صدمه به بدن و اندام‌ها شود</a:t>
            </a:r>
            <a:endParaRPr lang="en-US" sz="2400" dirty="0">
              <a:solidFill>
                <a:srgbClr val="0D0D0D"/>
              </a:solidFill>
              <a:effectLst/>
              <a:latin typeface="time new romans"/>
              <a:ea typeface="time new romans"/>
              <a:cs typeface="B Nazanin" panose="00000400000000000000" pitchFamily="2" charset="-78"/>
            </a:endParaRPr>
          </a:p>
          <a:p>
            <a:pPr marL="0" indent="0" algn="r" rtl="1">
              <a:buNone/>
            </a:pPr>
            <a:endParaRPr lang="en-US" dirty="0"/>
          </a:p>
        </p:txBody>
      </p:sp>
      <p:sp>
        <p:nvSpPr>
          <p:cNvPr id="4" name="Slide Number Placeholder 3">
            <a:extLst>
              <a:ext uri="{FF2B5EF4-FFF2-40B4-BE49-F238E27FC236}">
                <a16:creationId xmlns:a16="http://schemas.microsoft.com/office/drawing/2014/main" xmlns="" id="{2C8D94BD-D261-7767-B0B3-7FE7E25DFB61}"/>
              </a:ext>
            </a:extLst>
          </p:cNvPr>
          <p:cNvSpPr>
            <a:spLocks noGrp="1"/>
          </p:cNvSpPr>
          <p:nvPr>
            <p:ph type="sldNum" sz="quarter" idx="12"/>
          </p:nvPr>
        </p:nvSpPr>
        <p:spPr/>
        <p:txBody>
          <a:bodyPr/>
          <a:lstStyle/>
          <a:p>
            <a:fld id="{294A09A9-5501-47C1-A89A-A340965A2BE2}" type="slidenum">
              <a:rPr lang="en-US" smtClean="0"/>
              <a:pPr/>
              <a:t>89</a:t>
            </a:fld>
            <a:endParaRPr lang="en-US" dirty="0"/>
          </a:p>
        </p:txBody>
      </p:sp>
      <p:graphicFrame>
        <p:nvGraphicFramePr>
          <p:cNvPr id="5" name="Table 4">
            <a:extLst>
              <a:ext uri="{FF2B5EF4-FFF2-40B4-BE49-F238E27FC236}">
                <a16:creationId xmlns:a16="http://schemas.microsoft.com/office/drawing/2014/main" xmlns="" id="{90498761-BCD1-5758-E81A-DAFDE71C34D0}"/>
              </a:ext>
            </a:extLst>
          </p:cNvPr>
          <p:cNvGraphicFramePr>
            <a:graphicFrameLocks noGrp="1"/>
          </p:cNvGraphicFramePr>
          <p:nvPr>
            <p:extLst>
              <p:ext uri="{D42A27DB-BD31-4B8C-83A1-F6EECF244321}">
                <p14:modId xmlns:p14="http://schemas.microsoft.com/office/powerpoint/2010/main" val="271384830"/>
              </p:ext>
            </p:extLst>
          </p:nvPr>
        </p:nvGraphicFramePr>
        <p:xfrm>
          <a:off x="727040" y="4011517"/>
          <a:ext cx="6747186" cy="2107095"/>
        </p:xfrm>
        <a:graphic>
          <a:graphicData uri="http://schemas.openxmlformats.org/drawingml/2006/table">
            <a:tbl>
              <a:tblPr rtl="1" bandRow="1"/>
              <a:tblGrid>
                <a:gridCol w="2961472">
                  <a:extLst>
                    <a:ext uri="{9D8B030D-6E8A-4147-A177-3AD203B41FA5}">
                      <a16:colId xmlns:a16="http://schemas.microsoft.com/office/drawing/2014/main" xmlns="" val="4231401487"/>
                    </a:ext>
                  </a:extLst>
                </a:gridCol>
                <a:gridCol w="3785714">
                  <a:extLst>
                    <a:ext uri="{9D8B030D-6E8A-4147-A177-3AD203B41FA5}">
                      <a16:colId xmlns:a16="http://schemas.microsoft.com/office/drawing/2014/main" xmlns="" val="890478650"/>
                    </a:ext>
                  </a:extLst>
                </a:gridCol>
              </a:tblGrid>
              <a:tr h="421419">
                <a:tc>
                  <a:txBody>
                    <a:bodyPr/>
                    <a:lstStyle/>
                    <a:p>
                      <a:pPr marL="0" marR="0" algn="ctr" rtl="1">
                        <a:lnSpc>
                          <a:spcPct val="107000"/>
                        </a:lnSpc>
                        <a:spcBef>
                          <a:spcPts val="0"/>
                        </a:spcBef>
                        <a:spcAft>
                          <a:spcPts val="0"/>
                        </a:spcAft>
                      </a:pPr>
                      <a:r>
                        <a:rPr lang="ar-SA" sz="2400" b="1" dirty="0">
                          <a:solidFill>
                            <a:srgbClr val="0D0D0D"/>
                          </a:solidFill>
                          <a:effectLst/>
                          <a:latin typeface="time new romans"/>
                          <a:ea typeface="time new romans"/>
                          <a:cs typeface="B Nazanin" panose="00000400000000000000" pitchFamily="2" charset="-78"/>
                        </a:rPr>
                        <a:t>معیارهای ورزش معتدل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ar-SA" sz="2400" b="1">
                          <a:solidFill>
                            <a:srgbClr val="0D0D0D"/>
                          </a:solidFill>
                          <a:effectLst/>
                          <a:latin typeface="time new romans"/>
                          <a:ea typeface="time new romans"/>
                          <a:cs typeface="B Nazanin" panose="00000400000000000000" pitchFamily="2" charset="-78"/>
                        </a:rPr>
                        <a:t>تغییرات در ورزش معتدل</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4D5"/>
                    </a:solidFill>
                  </a:tcPr>
                </a:tc>
                <a:extLst>
                  <a:ext uri="{0D108BD9-81ED-4DB2-BD59-A6C34878D82A}">
                    <a16:rowId xmlns:a16="http://schemas.microsoft.com/office/drawing/2014/main" xmlns="" val="4071679168"/>
                  </a:ext>
                </a:extLst>
              </a:tr>
              <a:tr h="421419">
                <a:tc>
                  <a:txBody>
                    <a:bodyPr/>
                    <a:lstStyle/>
                    <a:p>
                      <a:pPr marL="0" marR="0" algn="ctr"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رنگ پوست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صورتی شدن پوست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102470"/>
                  </a:ext>
                </a:extLst>
              </a:tr>
              <a:tr h="421419">
                <a:tc>
                  <a:txBody>
                    <a:bodyPr/>
                    <a:lstStyle/>
                    <a:p>
                      <a:pPr marL="0" marR="0" algn="ctr" rtl="1">
                        <a:lnSpc>
                          <a:spcPct val="107000"/>
                        </a:lnSpc>
                        <a:spcBef>
                          <a:spcPts val="0"/>
                        </a:spcBef>
                        <a:spcAft>
                          <a:spcPts val="0"/>
                        </a:spcAft>
                      </a:pPr>
                      <a:r>
                        <a:rPr lang="ar-SA" sz="2400">
                          <a:solidFill>
                            <a:srgbClr val="0D0D0D"/>
                          </a:solidFill>
                          <a:effectLst/>
                          <a:latin typeface="time new romans"/>
                          <a:ea typeface="time new romans"/>
                          <a:cs typeface="B Nazanin" panose="00000400000000000000" pitchFamily="2" charset="-78"/>
                        </a:rPr>
                        <a:t>حال روحی ـ روانی</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احساس نشاط و آرامش</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9541459"/>
                  </a:ext>
                </a:extLst>
              </a:tr>
              <a:tr h="421419">
                <a:tc>
                  <a:txBody>
                    <a:bodyPr/>
                    <a:lstStyle/>
                    <a:p>
                      <a:pPr marL="0" marR="0" algn="ctr" rtl="1">
                        <a:lnSpc>
                          <a:spcPct val="107000"/>
                        </a:lnSpc>
                        <a:spcBef>
                          <a:spcPts val="0"/>
                        </a:spcBef>
                        <a:spcAft>
                          <a:spcPts val="0"/>
                        </a:spcAft>
                      </a:pPr>
                      <a:r>
                        <a:rPr lang="ar-SA" sz="2400">
                          <a:solidFill>
                            <a:srgbClr val="0D0D0D"/>
                          </a:solidFill>
                          <a:effectLst/>
                          <a:latin typeface="time new romans"/>
                          <a:ea typeface="time new romans"/>
                          <a:cs typeface="B Nazanin" panose="00000400000000000000" pitchFamily="2" charset="-78"/>
                        </a:rPr>
                        <a:t>شرایط جسمی</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a:solidFill>
                            <a:srgbClr val="0D0D0D"/>
                          </a:solidFill>
                          <a:effectLst/>
                          <a:latin typeface="time new romans"/>
                          <a:ea typeface="time new romans"/>
                          <a:cs typeface="B Nazanin" panose="00000400000000000000" pitchFamily="2" charset="-78"/>
                        </a:rPr>
                        <a:t>عدم فشار به عضو آسیب دیده یا ضعیف</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6792382"/>
                  </a:ext>
                </a:extLst>
              </a:tr>
              <a:tr h="421419">
                <a:tc>
                  <a:txBody>
                    <a:bodyPr/>
                    <a:lstStyle/>
                    <a:p>
                      <a:pPr marL="0" marR="0" algn="ctr" rtl="1">
                        <a:lnSpc>
                          <a:spcPct val="107000"/>
                        </a:lnSpc>
                        <a:spcBef>
                          <a:spcPts val="0"/>
                        </a:spcBef>
                        <a:spcAft>
                          <a:spcPts val="0"/>
                        </a:spcAft>
                      </a:pPr>
                      <a:r>
                        <a:rPr lang="ar-SA" sz="2400">
                          <a:solidFill>
                            <a:srgbClr val="0D0D0D"/>
                          </a:solidFill>
                          <a:effectLst/>
                          <a:latin typeface="time new romans"/>
                          <a:ea typeface="time new romans"/>
                          <a:cs typeface="B Nazanin" panose="00000400000000000000" pitchFamily="2" charset="-78"/>
                        </a:rPr>
                        <a:t>تعریق</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شروع به تعریق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01251046"/>
                  </a:ext>
                </a:extLst>
              </a:tr>
            </a:tbl>
          </a:graphicData>
        </a:graphic>
      </p:graphicFrame>
      <p:pic>
        <p:nvPicPr>
          <p:cNvPr id="6" name="Picture 5">
            <a:extLst>
              <a:ext uri="{FF2B5EF4-FFF2-40B4-BE49-F238E27FC236}">
                <a16:creationId xmlns:a16="http://schemas.microsoft.com/office/drawing/2014/main" xmlns="" id="{E140D618-F51C-286D-0BEE-858F6726C6E9}"/>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F5ED845D-7641-8829-CD79-FF12D69C4C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45164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55B38-EC27-90A3-190E-73FFADE28F58}"/>
              </a:ext>
            </a:extLst>
          </p:cNvPr>
          <p:cNvSpPr>
            <a:spLocks noGrp="1"/>
          </p:cNvSpPr>
          <p:nvPr>
            <p:ph type="title"/>
          </p:nvPr>
        </p:nvSpPr>
        <p:spPr>
          <a:xfrm>
            <a:off x="616459" y="247557"/>
            <a:ext cx="10515600" cy="1676400"/>
          </a:xfrm>
        </p:spPr>
        <p:txBody>
          <a:bodyPr/>
          <a:lstStyle/>
          <a:p>
            <a:r>
              <a:rPr lang="fa-IR" dirty="0">
                <a:solidFill>
                  <a:schemeClr val="tx1"/>
                </a:solidFill>
                <a:cs typeface="B Titr" panose="00000700000000000000" pitchFamily="2" charset="-78"/>
              </a:rPr>
              <a:t>آلمان</a:t>
            </a:r>
            <a:endParaRPr lang="en-US" dirty="0">
              <a:solidFill>
                <a:schemeClr val="tx1"/>
              </a:solidFill>
              <a:cs typeface="B Titr" panose="00000700000000000000" pitchFamily="2" charset="-78"/>
            </a:endParaRPr>
          </a:p>
        </p:txBody>
      </p:sp>
      <p:sp>
        <p:nvSpPr>
          <p:cNvPr id="3" name="Text Placeholder 2">
            <a:extLst>
              <a:ext uri="{FF2B5EF4-FFF2-40B4-BE49-F238E27FC236}">
                <a16:creationId xmlns:a16="http://schemas.microsoft.com/office/drawing/2014/main" xmlns="" id="{78A680A7-5D3C-271C-F718-6F6225EC9753}"/>
              </a:ext>
            </a:extLst>
          </p:cNvPr>
          <p:cNvSpPr>
            <a:spLocks noGrp="1"/>
          </p:cNvSpPr>
          <p:nvPr>
            <p:ph type="body" idx="1"/>
          </p:nvPr>
        </p:nvSpPr>
        <p:spPr>
          <a:xfrm>
            <a:off x="616459" y="2411895"/>
            <a:ext cx="10515600" cy="4198547"/>
          </a:xfrm>
        </p:spPr>
        <p:txBody>
          <a:bodyPr>
            <a:normAutofit fontScale="92500"/>
          </a:bodyPr>
          <a:lstStyle/>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آلمان یکی از آزادترین کشورهای غربی در زمینة استفاده از طب مکمل است.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77 درصد از مردم این کشور، حداقل یک‌بار در سال از طب مکمل استفاده می‌کنند.</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48 درصد از هزینه‌های دارویی آلمان به استفاده از داروهای گیاهی تعلق دارد.</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 دوره‌های طب مکمل در بسیاری از دانشگاه‌ها مانند دانشگاه مونیخ، گیسن و دوسلدوف تدریس می‌شود.</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سه چهارم از پزشکان آلوپاتی در آلمان از درمان‌های طب مکمل و جایگزین استفاده کرده‌اند.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۷۷ درصد درمانگاه‌های درد به انجام طب سوزنی مشغول بوده‌اند</a:t>
            </a:r>
            <a:r>
              <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a:t>
            </a: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۹۵ درصد پزشکان در تجویزهای روزمره خود از داروهای طبیعی استفاده می‌کنند؛ </a:t>
            </a:r>
            <a:endParaRPr lang="fa-IR"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algn="r" rtl="1"/>
            <a:r>
              <a:rPr lang="ar-SA" sz="2800" dirty="0">
                <a:solidFill>
                  <a:schemeClr val="tx1"/>
                </a:solidFill>
                <a:effectLst/>
                <a:latin typeface="Calibri" panose="020F0502020204030204" pitchFamily="34" charset="0"/>
                <a:ea typeface="Calibri" panose="020F0502020204030204" pitchFamily="34" charset="0"/>
                <a:cs typeface="B Nazanin" panose="00000400000000000000" pitchFamily="2" charset="-78"/>
              </a:rPr>
              <a:t>تقریباً تمامی پزشکان این کشور بر این باورند که طب مکمل و سنتی باید با پزشکی رایج ادغام شود. </a:t>
            </a:r>
            <a:endParaRPr lang="en-US" sz="2800" dirty="0">
              <a:solidFill>
                <a:schemeClr val="tx1"/>
              </a:solidFill>
            </a:endParaRPr>
          </a:p>
        </p:txBody>
      </p:sp>
      <p:sp>
        <p:nvSpPr>
          <p:cNvPr id="4" name="Slide Number Placeholder 3">
            <a:extLst>
              <a:ext uri="{FF2B5EF4-FFF2-40B4-BE49-F238E27FC236}">
                <a16:creationId xmlns:a16="http://schemas.microsoft.com/office/drawing/2014/main" xmlns="" id="{6535DCD1-9A57-403D-3661-5DB95BA9A67C}"/>
              </a:ext>
            </a:extLst>
          </p:cNvPr>
          <p:cNvSpPr>
            <a:spLocks noGrp="1"/>
          </p:cNvSpPr>
          <p:nvPr>
            <p:ph type="sldNum" sz="quarter" idx="12"/>
          </p:nvPr>
        </p:nvSpPr>
        <p:spPr/>
        <p:txBody>
          <a:bodyPr/>
          <a:lstStyle/>
          <a:p>
            <a:fld id="{294A09A9-5501-47C1-A89A-A340965A2BE2}" type="slidenum">
              <a:rPr lang="en-US" smtClean="0"/>
              <a:pPr/>
              <a:t>9</a:t>
            </a:fld>
            <a:endParaRPr lang="en-US" dirty="0"/>
          </a:p>
        </p:txBody>
      </p:sp>
      <p:pic>
        <p:nvPicPr>
          <p:cNvPr id="5" name="Picture 4">
            <a:extLst>
              <a:ext uri="{FF2B5EF4-FFF2-40B4-BE49-F238E27FC236}">
                <a16:creationId xmlns:a16="http://schemas.microsoft.com/office/drawing/2014/main" xmlns="" id="{00B3C537-90A8-C83B-ED52-9E4AE419C061}"/>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6C6A75DE-F550-31B0-1A72-67BFDFF04A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4892" y="435146"/>
            <a:ext cx="1193399" cy="1228357"/>
          </a:xfrm>
          <a:prstGeom prst="rect">
            <a:avLst/>
          </a:prstGeom>
          <a:noFill/>
        </p:spPr>
      </p:pic>
    </p:spTree>
    <p:extLst>
      <p:ext uri="{BB962C8B-B14F-4D97-AF65-F5344CB8AC3E}">
        <p14:creationId xmlns:p14="http://schemas.microsoft.com/office/powerpoint/2010/main" val="22629138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B40E5-557F-1FBE-B001-384A6DD21C23}"/>
              </a:ext>
            </a:extLst>
          </p:cNvPr>
          <p:cNvSpPr>
            <a:spLocks noGrp="1"/>
          </p:cNvSpPr>
          <p:nvPr>
            <p:ph type="title"/>
          </p:nvPr>
        </p:nvSpPr>
        <p:spPr/>
        <p:txBody>
          <a:bodyPr/>
          <a:lstStyle/>
          <a:p>
            <a:pPr algn="ctr" rtl="1"/>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تدابیر حفظ سلامتی: خواب و بیداری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6490ED0-F2E1-BACC-7480-B1A5229B1FCA}"/>
              </a:ext>
            </a:extLst>
          </p:cNvPr>
          <p:cNvSpPr>
            <a:spLocks noGrp="1"/>
          </p:cNvSpPr>
          <p:nvPr>
            <p:ph idx="1"/>
          </p:nvPr>
        </p:nvSpPr>
        <p:spPr/>
        <p:txBody>
          <a:bodyPr/>
          <a:lstStyle/>
          <a:p>
            <a:pPr marL="0" marR="0" algn="just" rtl="1">
              <a:lnSpc>
                <a:spcPct val="107000"/>
              </a:lnSpc>
              <a:spcBef>
                <a:spcPts val="0"/>
              </a:spcBef>
              <a:spcAft>
                <a:spcPts val="0"/>
              </a:spcAft>
            </a:pPr>
            <a:r>
              <a:rPr lang="ar-SA" sz="2400" dirty="0">
                <a:solidFill>
                  <a:srgbClr val="0D0D0D"/>
                </a:solidFill>
                <a:effectLst/>
                <a:latin typeface="time new romans"/>
                <a:ea typeface="time new romans"/>
                <a:cs typeface="B Nazanin" panose="00000400000000000000" pitchFamily="2" charset="-78"/>
              </a:rPr>
              <a:t>. خواب، تمامی نیروهای طبیعی شامل هضم، متابولیسم و دفع سموم و قوای مغزی را تقویت می‌کند و موجب تجدید قوای اندام‌های مختلف و ترمیم بافت‌های صدمه دیده می‌شود.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SA" sz="2400" dirty="0">
                <a:solidFill>
                  <a:srgbClr val="0D0D0D"/>
                </a:solidFill>
                <a:effectLst/>
                <a:latin typeface="time new romans"/>
                <a:ea typeface="time new romans"/>
                <a:cs typeface="B Nazanin" panose="00000400000000000000" pitchFamily="2" charset="-78"/>
              </a:rPr>
              <a:t>خواب معتدل بین 6 تا 8 ساعت و بر حسب مزاج و سن متفاوت می‌باشد. </a:t>
            </a:r>
            <a:endParaRPr lang="en-US" sz="2400" dirty="0">
              <a:solidFill>
                <a:srgbClr val="0D0D0D"/>
              </a:solidFill>
              <a:latin typeface="time new romans"/>
              <a:ea typeface="time new romans"/>
              <a:cs typeface="B Nazanin" panose="00000400000000000000" pitchFamily="2" charset="-78"/>
            </a:endParaRPr>
          </a:p>
          <a:p>
            <a:pPr algn="r" rtl="1"/>
            <a:r>
              <a:rPr lang="ar-SA" sz="2400" dirty="0">
                <a:solidFill>
                  <a:srgbClr val="0D0D0D"/>
                </a:solidFill>
                <a:effectLst/>
                <a:latin typeface="time new romans"/>
                <a:ea typeface="time new romans"/>
                <a:cs typeface="B Nazanin" panose="00000400000000000000" pitchFamily="2" charset="-78"/>
              </a:rPr>
              <a:t> مهم‌ترین معیار آن سبکی و نشاط بعد از بیدار شدن و آمادگی ذهنی در طول روز می‌باشد. </a:t>
            </a:r>
            <a:endParaRPr lang="en-US" dirty="0"/>
          </a:p>
        </p:txBody>
      </p:sp>
      <p:sp>
        <p:nvSpPr>
          <p:cNvPr id="4" name="Slide Number Placeholder 3">
            <a:extLst>
              <a:ext uri="{FF2B5EF4-FFF2-40B4-BE49-F238E27FC236}">
                <a16:creationId xmlns:a16="http://schemas.microsoft.com/office/drawing/2014/main" xmlns="" id="{9A73AF21-BDAA-22C8-4E1A-964BEECB502A}"/>
              </a:ext>
            </a:extLst>
          </p:cNvPr>
          <p:cNvSpPr>
            <a:spLocks noGrp="1"/>
          </p:cNvSpPr>
          <p:nvPr>
            <p:ph type="sldNum" sz="quarter" idx="12"/>
          </p:nvPr>
        </p:nvSpPr>
        <p:spPr/>
        <p:txBody>
          <a:bodyPr/>
          <a:lstStyle/>
          <a:p>
            <a:fld id="{294A09A9-5501-47C1-A89A-A340965A2BE2}" type="slidenum">
              <a:rPr lang="en-US" smtClean="0"/>
              <a:pPr/>
              <a:t>90</a:t>
            </a:fld>
            <a:endParaRPr lang="en-US" dirty="0"/>
          </a:p>
        </p:txBody>
      </p:sp>
      <p:pic>
        <p:nvPicPr>
          <p:cNvPr id="5" name="Picture 4">
            <a:extLst>
              <a:ext uri="{FF2B5EF4-FFF2-40B4-BE49-F238E27FC236}">
                <a16:creationId xmlns:a16="http://schemas.microsoft.com/office/drawing/2014/main" xmlns="" id="{59C5762C-2A6C-FF47-C78D-8FC8E4320124}"/>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2E819F3-5612-5119-4351-FE09B38F7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034957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81CD1A-69C5-9823-5E6F-4A2A55AF072D}"/>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دستور</a:t>
            </a:r>
            <a:r>
              <a:rPr lang="fa-IR" b="1" dirty="0" err="1">
                <a:solidFill>
                  <a:schemeClr val="bg1"/>
                </a:solidFill>
                <a:latin typeface="Cambria" panose="02040503050406030204" pitchFamily="18" charset="0"/>
                <a:ea typeface="Cambria" panose="02040503050406030204" pitchFamily="18" charset="0"/>
                <a:cs typeface="B Titr" panose="00000700000000000000" pitchFamily="2" charset="-78"/>
              </a:rPr>
              <a:t>ال</a:t>
            </a: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عمل‌های مدیریت خواب</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0538D7B6-09D5-EC2D-040A-BDD1547F5DB5}"/>
              </a:ext>
            </a:extLst>
          </p:cNvPr>
          <p:cNvSpPr>
            <a:spLocks noGrp="1"/>
          </p:cNvSpPr>
          <p:nvPr>
            <p:ph idx="1"/>
          </p:nvPr>
        </p:nvSpPr>
        <p:spPr>
          <a:xfrm>
            <a:off x="119270" y="1792936"/>
            <a:ext cx="10867729" cy="4206240"/>
          </a:xfrm>
        </p:spPr>
        <p:txBody>
          <a:bodyPr>
            <a:normAutofit/>
          </a:bodyPr>
          <a:lstStyle/>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زود خوابیدن، زود بیدار شدن.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طی روز نخوابیدن خصوصاً برای افرادی که بیماری­های جنس سرد دارند.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بهترین زمان خواب از 2 تا 3 ساعت پس از غروب آفتاب تا سحرگاه و حداکثر تا طلوع آفتاب است.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فاصلۀ حداقل دو ساعته بین شام و خواب ضروری است.</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محل خواب تاریک، رنگ اتاق آرامش بخش، فاقد رنگ‌های محرّک و خلوت و مرتب باشد.</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دمای اتاق کمی خنک و بین 18 تا 22 درجه با تهویۀ مناسب باشد. </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داشتن پوشش مناسب هنگام خواب، مثل پتو یا پوشش‌های نازک‌تر حتی در فصل تابستان.</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نخوابیدن با شکم پر و یا گرسنگی طولانی.</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Font typeface="+mj-lt"/>
              <a:buAutoNum type="arabicParenR"/>
            </a:pPr>
            <a:r>
              <a:rPr lang="ar-SA" sz="2400" dirty="0">
                <a:solidFill>
                  <a:schemeClr val="bg1"/>
                </a:solidFill>
                <a:effectLst/>
                <a:latin typeface="time new romans"/>
                <a:ea typeface="time new romans"/>
                <a:cs typeface="B Nazanin" panose="00000400000000000000" pitchFamily="2" charset="-78"/>
              </a:rPr>
              <a:t>عدم فعالیت جسمی شدید یا درگیری ذهنی (مثل فعالیت در فضای مجازی و ...) از یک ساعت قبل از خواب.</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solidFill>
                <a:schemeClr val="bg1"/>
              </a:solidFill>
            </a:endParaRPr>
          </a:p>
        </p:txBody>
      </p:sp>
      <p:sp>
        <p:nvSpPr>
          <p:cNvPr id="4" name="Slide Number Placeholder 3">
            <a:extLst>
              <a:ext uri="{FF2B5EF4-FFF2-40B4-BE49-F238E27FC236}">
                <a16:creationId xmlns:a16="http://schemas.microsoft.com/office/drawing/2014/main" xmlns="" id="{B2933276-DC32-EC01-58BF-67CBF14EE011}"/>
              </a:ext>
            </a:extLst>
          </p:cNvPr>
          <p:cNvSpPr>
            <a:spLocks noGrp="1"/>
          </p:cNvSpPr>
          <p:nvPr>
            <p:ph type="sldNum" sz="quarter" idx="12"/>
          </p:nvPr>
        </p:nvSpPr>
        <p:spPr/>
        <p:txBody>
          <a:bodyPr/>
          <a:lstStyle/>
          <a:p>
            <a:fld id="{294A09A9-5501-47C1-A89A-A340965A2BE2}" type="slidenum">
              <a:rPr lang="en-US" smtClean="0"/>
              <a:pPr/>
              <a:t>91</a:t>
            </a:fld>
            <a:endParaRPr lang="en-US" dirty="0"/>
          </a:p>
        </p:txBody>
      </p:sp>
      <p:pic>
        <p:nvPicPr>
          <p:cNvPr id="5" name="Picture 4">
            <a:extLst>
              <a:ext uri="{FF2B5EF4-FFF2-40B4-BE49-F238E27FC236}">
                <a16:creationId xmlns:a16="http://schemas.microsoft.com/office/drawing/2014/main" xmlns="" id="{31C6323F-412D-A1E2-3054-FD012FD0A4E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4B8746C-6C90-9063-97A1-FE3A6AEA4B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2341847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A6FF4-3908-F136-793F-F083AAF20BB9}"/>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تدابیر حفظ سلامتی: پاکسازی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209E5A04-3F9E-CB44-5E4F-73A746A2CC98}"/>
              </a:ext>
            </a:extLst>
          </p:cNvPr>
          <p:cNvSpPr>
            <a:spLocks noGrp="1"/>
          </p:cNvSpPr>
          <p:nvPr>
            <p:ph idx="1"/>
          </p:nvPr>
        </p:nvSpPr>
        <p:spPr>
          <a:xfrm>
            <a:off x="76742" y="2463413"/>
            <a:ext cx="11370365" cy="3096209"/>
          </a:xfrm>
        </p:spPr>
        <p:txBody>
          <a:bodyPr>
            <a:normAutofit/>
          </a:bodyPr>
          <a:lstStyle/>
          <a:p>
            <a:pPr algn="r" rtl="1"/>
            <a:r>
              <a:rPr lang="ar-SA" sz="2400" dirty="0">
                <a:solidFill>
                  <a:srgbClr val="0D0D0D"/>
                </a:solidFill>
                <a:effectLst/>
                <a:latin typeface="time new romans"/>
                <a:ea typeface="time new romans"/>
                <a:cs typeface="B Nazanin" panose="00000400000000000000" pitchFamily="2" charset="-78"/>
              </a:rPr>
              <a:t>پاکسازی بدن و زدودن سموم و مواد زائد، که ناگزیر در هر یک از مراحل هضم و متابولیسم مواد غذایی ایجاد می‌شوند یا از بیرون وارد بدن می‌شوند، نقش مهمی در حفظ سلامتی دارد. </a:t>
            </a:r>
            <a:endParaRPr lang="en-US" sz="2400" dirty="0">
              <a:solidFill>
                <a:srgbClr val="0D0D0D"/>
              </a:solidFill>
              <a:effectLst/>
              <a:latin typeface="time new romans"/>
              <a:ea typeface="time new romans"/>
              <a:cs typeface="B Nazanin" panose="00000400000000000000" pitchFamily="2" charset="-78"/>
            </a:endParaRPr>
          </a:p>
          <a:p>
            <a:pPr algn="r" rtl="1"/>
            <a:r>
              <a:rPr lang="ar-SA" sz="2400" dirty="0">
                <a:solidFill>
                  <a:srgbClr val="0D0D0D"/>
                </a:solidFill>
                <a:effectLst/>
                <a:latin typeface="time new romans"/>
                <a:ea typeface="time new romans"/>
                <a:cs typeface="B Nazanin" panose="00000400000000000000" pitchFamily="2" charset="-78"/>
              </a:rPr>
              <a:t>نگهداری مواد حیاتی در بدن، برای سلامتی ضروری است</a:t>
            </a:r>
            <a:endParaRPr lang="en-US" sz="2400" dirty="0">
              <a:solidFill>
                <a:srgbClr val="0D0D0D"/>
              </a:solidFill>
              <a:effectLst/>
              <a:latin typeface="time new romans"/>
              <a:ea typeface="time new romans"/>
              <a:cs typeface="B Nazanin" panose="00000400000000000000" pitchFamily="2" charset="-78"/>
            </a:endParaRPr>
          </a:p>
          <a:p>
            <a:pPr algn="r" rtl="1"/>
            <a:endParaRPr lang="en-US" dirty="0"/>
          </a:p>
        </p:txBody>
      </p:sp>
      <p:sp>
        <p:nvSpPr>
          <p:cNvPr id="4" name="Slide Number Placeholder 3">
            <a:extLst>
              <a:ext uri="{FF2B5EF4-FFF2-40B4-BE49-F238E27FC236}">
                <a16:creationId xmlns:a16="http://schemas.microsoft.com/office/drawing/2014/main" xmlns="" id="{9585B1B9-C0DF-8609-2881-D2B5349F19ED}"/>
              </a:ext>
            </a:extLst>
          </p:cNvPr>
          <p:cNvSpPr>
            <a:spLocks noGrp="1"/>
          </p:cNvSpPr>
          <p:nvPr>
            <p:ph type="sldNum" sz="quarter" idx="12"/>
          </p:nvPr>
        </p:nvSpPr>
        <p:spPr/>
        <p:txBody>
          <a:bodyPr/>
          <a:lstStyle/>
          <a:p>
            <a:fld id="{294A09A9-5501-47C1-A89A-A340965A2BE2}" type="slidenum">
              <a:rPr lang="en-US" smtClean="0"/>
              <a:pPr/>
              <a:t>92</a:t>
            </a:fld>
            <a:endParaRPr lang="en-US" dirty="0"/>
          </a:p>
        </p:txBody>
      </p:sp>
      <p:pic>
        <p:nvPicPr>
          <p:cNvPr id="5" name="Picture 4">
            <a:extLst>
              <a:ext uri="{FF2B5EF4-FFF2-40B4-BE49-F238E27FC236}">
                <a16:creationId xmlns:a16="http://schemas.microsoft.com/office/drawing/2014/main" xmlns="" id="{73C8B19E-3E03-3BE9-6558-00DCF337D0F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A8F11DDB-C9B9-D1D1-2C46-21F7D54816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8352349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3AD1F0-9DE1-3F00-71B2-ACEBC64D5E83}"/>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پاکسازی</a:t>
            </a:r>
            <a:endParaRPr lang="en-US" dirty="0"/>
          </a:p>
        </p:txBody>
      </p:sp>
      <p:sp>
        <p:nvSpPr>
          <p:cNvPr id="3" name="Content Placeholder 2">
            <a:extLst>
              <a:ext uri="{FF2B5EF4-FFF2-40B4-BE49-F238E27FC236}">
                <a16:creationId xmlns:a16="http://schemas.microsoft.com/office/drawing/2014/main" xmlns="" id="{ADACA1E5-1200-93F1-077D-749759393A89}"/>
              </a:ext>
            </a:extLst>
          </p:cNvPr>
          <p:cNvSpPr>
            <a:spLocks noGrp="1"/>
          </p:cNvSpPr>
          <p:nvPr>
            <p:ph idx="1"/>
          </p:nvPr>
        </p:nvSpPr>
        <p:spPr>
          <a:xfrm>
            <a:off x="0" y="2004775"/>
            <a:ext cx="11383616" cy="4206240"/>
          </a:xfrm>
        </p:spPr>
        <p:txBody>
          <a:bodyPr/>
          <a:lstStyle/>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 Nazanin" panose="00000400000000000000" pitchFamily="2" charset="-78"/>
              </a:rPr>
              <a:t>انواع پاکسازی</a:t>
            </a:r>
            <a:endParaRPr kumimoji="0" lang="fa-IR" sz="2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lang="fa-IR" sz="2400" b="1" dirty="0">
              <a:solidFill>
                <a:srgbClr val="FFFFFF"/>
              </a:solidFill>
              <a:latin typeface="Cambria" panose="02040503050406030204" pitchFamily="18" charset="0"/>
              <a:ea typeface="Cambria" panose="02040503050406030204" pitchFamily="18" charset="0"/>
              <a:cs typeface="B Nazanin" panose="00000400000000000000" pitchFamily="2" charset="-78"/>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rPr>
              <a:t>نوع اول؛ پاکسازی طبیعی مواد زائد در حد متعادل</a:t>
            </a: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مانند دفع گازهای تنفسی و ریوی، دفع مدفوع، دفع ادرار، عرق کردن، عادت ماهانه، عطسه، دفع گازهای گوارشی، اشک، ترشحات چشمی، ترشحات جنسی. </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182880" algn="just" defTabSz="914400" rtl="1" eaLnBrk="1" fontAlgn="auto" latinLnBrk="0" hangingPunct="1">
              <a:lnSpc>
                <a:spcPct val="107000"/>
              </a:lnSpc>
              <a:spcBef>
                <a:spcPts val="0"/>
              </a:spcBef>
              <a:spcAft>
                <a:spcPts val="0"/>
              </a:spcAft>
              <a:buClr>
                <a:srgbClr val="FFFFFF"/>
              </a:buClr>
              <a:buSzTx/>
              <a:buFont typeface="Wingdings" pitchFamily="2" charset="2"/>
              <a:buChar char=""/>
              <a:tabLst/>
              <a:defRPr/>
            </a:pPr>
            <a:r>
              <a:rPr kumimoji="0" lang="ar-SA" sz="2400" b="0"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rPr>
              <a:t>نوع دوم؛ پاکسازی ایجاد شده توسط پزشک و با هدف طبی است</a:t>
            </a: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با کاهش غذا یا تغییر رژیم غذایی، تدابیر روحی و روانی، تغییر در فعالیت‌های بدنی فرد، تغییر الگوی خواب، ایجاد اسهال، تعریق، افزایش ادرار، فصد، حجامت و یا حمام و سونا به سیر طبیعی دفع مواد زائد و سموم کمک می‌کند.</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xmlns="" id="{7C45832A-1413-2554-FA99-C6A585F1FD29}"/>
              </a:ext>
            </a:extLst>
          </p:cNvPr>
          <p:cNvSpPr>
            <a:spLocks noGrp="1"/>
          </p:cNvSpPr>
          <p:nvPr>
            <p:ph type="sldNum" sz="quarter" idx="12"/>
          </p:nvPr>
        </p:nvSpPr>
        <p:spPr/>
        <p:txBody>
          <a:bodyPr/>
          <a:lstStyle/>
          <a:p>
            <a:fld id="{294A09A9-5501-47C1-A89A-A340965A2BE2}" type="slidenum">
              <a:rPr lang="en-US" smtClean="0"/>
              <a:pPr/>
              <a:t>93</a:t>
            </a:fld>
            <a:endParaRPr lang="en-US" dirty="0"/>
          </a:p>
        </p:txBody>
      </p:sp>
      <p:pic>
        <p:nvPicPr>
          <p:cNvPr id="5" name="Picture 4">
            <a:extLst>
              <a:ext uri="{FF2B5EF4-FFF2-40B4-BE49-F238E27FC236}">
                <a16:creationId xmlns:a16="http://schemas.microsoft.com/office/drawing/2014/main" xmlns="" id="{75AC0140-5D41-BBE7-E298-AA76968ED1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F878EE09-E29E-24D8-F064-633DDF95859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9067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E5BF4-9B74-D9A4-D97E-5D01C4D22E18}"/>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پاکسازی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D66194FF-4E33-6DE6-96C4-C218C94E11BF}"/>
              </a:ext>
            </a:extLst>
          </p:cNvPr>
          <p:cNvSpPr>
            <a:spLocks noGrp="1"/>
          </p:cNvSpPr>
          <p:nvPr>
            <p:ph idx="1"/>
          </p:nvPr>
        </p:nvSpPr>
        <p:spPr>
          <a:xfrm>
            <a:off x="76742" y="1997870"/>
            <a:ext cx="11383617" cy="4424984"/>
          </a:xfrm>
        </p:spPr>
        <p:txBody>
          <a:bodyPr>
            <a:normAutofit/>
          </a:bodyPr>
          <a:lstStyle/>
          <a:p>
            <a:pPr algn="just" rtl="1"/>
            <a:r>
              <a:rPr lang="ar-SA" sz="2400" b="1" dirty="0">
                <a:effectLst/>
                <a:latin typeface="time new romans"/>
                <a:ea typeface="time new romans"/>
                <a:cs typeface="B Nazanin" panose="00000400000000000000" pitchFamily="2" charset="-78"/>
              </a:rPr>
              <a:t>ورزش</a:t>
            </a:r>
            <a:r>
              <a:rPr lang="en-US" sz="2400" dirty="0">
                <a:effectLst/>
                <a:latin typeface="time new romans"/>
                <a:ea typeface="time new romans"/>
                <a:cs typeface="B Nazanin" panose="00000400000000000000" pitchFamily="2" charset="-78"/>
              </a:rPr>
              <a:t> </a:t>
            </a:r>
            <a:r>
              <a:rPr lang="en-US" sz="2400" dirty="0">
                <a:solidFill>
                  <a:srgbClr val="0D0D0D"/>
                </a:solidFill>
                <a:effectLst/>
                <a:latin typeface="time new romans"/>
                <a:ea typeface="time new romans"/>
                <a:cs typeface="B Nazanin" panose="00000400000000000000" pitchFamily="2" charset="-78"/>
              </a:rPr>
              <a:t>: </a:t>
            </a:r>
            <a:r>
              <a:rPr lang="ar-SA" sz="2400" dirty="0">
                <a:solidFill>
                  <a:srgbClr val="0D0D0D"/>
                </a:solidFill>
                <a:effectLst/>
                <a:latin typeface="time new romans"/>
                <a:ea typeface="time new romans"/>
                <a:cs typeface="B Nazanin" panose="00000400000000000000" pitchFamily="2" charset="-78"/>
              </a:rPr>
              <a:t>هنگام ورزش، گردش خون در محیط بدن افزایش می‌یابد و تعریق اتفاق می‌افتد و بسیاری از مواد زائد از طریق پوست دفع می‌شوند. دفعات تنفس افزایش می‌یابد و بسیاری از مواد زائد از طریق تنفس دفع می‌شوند.همۀ مراکز پاکسازی با ورزش، تحریک شده و نتیجۀ آن، پس از اتمام ورزش متعادل به صورت احساس سبکی و نشاط بروز می‌کند</a:t>
            </a:r>
            <a:endParaRPr lang="en-US" sz="2400" dirty="0">
              <a:solidFill>
                <a:srgbClr val="0D0D0D"/>
              </a:solidFill>
              <a:effectLst/>
              <a:latin typeface="time new romans"/>
              <a:ea typeface="time new romans"/>
              <a:cs typeface="B Nazanin" panose="00000400000000000000" pitchFamily="2" charset="-78"/>
            </a:endParaRPr>
          </a:p>
          <a:p>
            <a:pPr marL="0" marR="0" algn="just" rtl="1">
              <a:lnSpc>
                <a:spcPct val="107000"/>
              </a:lnSpc>
              <a:spcBef>
                <a:spcPts val="0"/>
              </a:spcBef>
              <a:spcAft>
                <a:spcPts val="0"/>
              </a:spcAft>
            </a:pPr>
            <a:r>
              <a:rPr lang="ar-SA" sz="2400" b="1" dirty="0">
                <a:effectLst/>
                <a:latin typeface="time new romans"/>
                <a:ea typeface="time new romans"/>
                <a:cs typeface="B Nazanin" panose="00000400000000000000" pitchFamily="2" charset="-78"/>
              </a:rPr>
              <a:t>دفع به موقع و به مقدار مدفوع و ادرار</a:t>
            </a:r>
            <a:r>
              <a:rPr lang="en-US" sz="2400" dirty="0">
                <a:solidFill>
                  <a:srgbClr val="0D0D0D"/>
                </a:solidFill>
                <a:effectLst/>
                <a:latin typeface="time new romans"/>
                <a:ea typeface="time new romans"/>
                <a:cs typeface="B Nazanin" panose="00000400000000000000" pitchFamily="2" charset="-78"/>
              </a:rPr>
              <a:t>:</a:t>
            </a:r>
            <a:r>
              <a:rPr lang="ar-SA" sz="2400" dirty="0">
                <a:solidFill>
                  <a:srgbClr val="0D0D0D"/>
                </a:solidFill>
                <a:effectLst/>
                <a:latin typeface="time new romans"/>
                <a:ea typeface="time new romans"/>
                <a:cs typeface="B Nazanin" panose="00000400000000000000" pitchFamily="2" charset="-78"/>
              </a:rPr>
              <a:t>.</a:t>
            </a:r>
            <a:r>
              <a:rPr lang="en-US" sz="2400" dirty="0">
                <a:solidFill>
                  <a:srgbClr val="0D0D0D"/>
                </a:solidFill>
                <a:effectLst/>
                <a:latin typeface="time new romans"/>
                <a:ea typeface="time new romans"/>
                <a:cs typeface="B Nazanin" panose="00000400000000000000" pitchFamily="2" charset="-78"/>
              </a:rPr>
              <a:t> </a:t>
            </a:r>
            <a:r>
              <a:rPr lang="ar-SA" sz="2400" dirty="0">
                <a:solidFill>
                  <a:srgbClr val="0D0D0D"/>
                </a:solidFill>
                <a:effectLst/>
                <a:latin typeface="time new romans"/>
                <a:ea typeface="time new romans"/>
                <a:cs typeface="B Nazanin" panose="00000400000000000000" pitchFamily="2" charset="-78"/>
              </a:rPr>
              <a:t> درمان و رفع یبوست، با کمک به پاکسازی بدن از سموم و مواد زائد، عملکرد دستگاه‌های مختلف بدن را تسهیل می‌کند؛ </a:t>
            </a:r>
            <a:endParaRPr lang="en-US" sz="2400" dirty="0">
              <a:solidFill>
                <a:srgbClr val="0D0D0D"/>
              </a:solidFill>
              <a:effectLst/>
              <a:latin typeface="time new romans"/>
              <a:ea typeface="time new romans"/>
              <a:cs typeface="B Nazanin" panose="00000400000000000000" pitchFamily="2" charset="-78"/>
            </a:endParaRPr>
          </a:p>
          <a:p>
            <a:pPr marL="0" marR="0" algn="just" rtl="1">
              <a:lnSpc>
                <a:spcPct val="107000"/>
              </a:lnSpc>
              <a:spcBef>
                <a:spcPts val="0"/>
              </a:spcBef>
              <a:spcAft>
                <a:spcPts val="0"/>
              </a:spcAft>
            </a:pPr>
            <a:r>
              <a:rPr lang="ar-SA" sz="2400" dirty="0">
                <a:solidFill>
                  <a:srgbClr val="FFFF00"/>
                </a:solidFill>
                <a:effectLst/>
                <a:latin typeface="time new romans"/>
                <a:ea typeface="time new romans"/>
                <a:cs typeface="B Nazanin" panose="00000400000000000000" pitchFamily="2" charset="-78"/>
              </a:rPr>
              <a:t>چند روش ساده برای برطرف نمودن یبوست </a:t>
            </a:r>
            <a:r>
              <a:rPr lang="ar-SA" sz="2400" dirty="0">
                <a:solidFill>
                  <a:srgbClr val="0D0D0D"/>
                </a:solidFill>
                <a:effectLst/>
                <a:latin typeface="time new romans"/>
                <a:ea typeface="time new romans"/>
                <a:cs typeface="B Nazanin" panose="00000400000000000000" pitchFamily="2" charset="-78"/>
              </a:rPr>
              <a:t>: دفع به موقع مدفوع و عدم تأخیر در آن، خوب جویدن غذا، نخوردن چند نوع غذا با همدیگر، نخوردن آب همراه غذا، گنجاندن غذاهای ملین مانند زیتون کم نمک، انجیر و انگور در رژیم غذایی روزانه، خوردن نان سبوس‌دار با فرایند تخمیر طبیعی و درمان بیماری سوء هضم یا ضعف هضم معده.</a:t>
            </a:r>
            <a:endParaRPr lang="en-US" sz="18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
        <p:nvSpPr>
          <p:cNvPr id="4" name="Slide Number Placeholder 3">
            <a:extLst>
              <a:ext uri="{FF2B5EF4-FFF2-40B4-BE49-F238E27FC236}">
                <a16:creationId xmlns:a16="http://schemas.microsoft.com/office/drawing/2014/main" xmlns="" id="{9FBBB32F-8CC9-FC55-C5C5-37302385DA69}"/>
              </a:ext>
            </a:extLst>
          </p:cNvPr>
          <p:cNvSpPr>
            <a:spLocks noGrp="1"/>
          </p:cNvSpPr>
          <p:nvPr>
            <p:ph type="sldNum" sz="quarter" idx="12"/>
          </p:nvPr>
        </p:nvSpPr>
        <p:spPr/>
        <p:txBody>
          <a:bodyPr/>
          <a:lstStyle/>
          <a:p>
            <a:fld id="{294A09A9-5501-47C1-A89A-A340965A2BE2}" type="slidenum">
              <a:rPr lang="en-US" smtClean="0"/>
              <a:pPr/>
              <a:t>94</a:t>
            </a:fld>
            <a:endParaRPr lang="en-US" dirty="0"/>
          </a:p>
        </p:txBody>
      </p:sp>
      <p:pic>
        <p:nvPicPr>
          <p:cNvPr id="5" name="Picture 4">
            <a:extLst>
              <a:ext uri="{FF2B5EF4-FFF2-40B4-BE49-F238E27FC236}">
                <a16:creationId xmlns:a16="http://schemas.microsoft.com/office/drawing/2014/main" xmlns="" id="{7FFF1915-BBDF-0592-D800-490A7C1D2F1B}"/>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772981A7-A191-C3FE-63FF-AFB231B719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424299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220BF-5D89-98B8-5F35-2957DF32EB05}"/>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پاکسازی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A215B616-A1B5-ED63-8591-3EEE677C90E6}"/>
              </a:ext>
            </a:extLst>
          </p:cNvPr>
          <p:cNvSpPr>
            <a:spLocks noGrp="1"/>
          </p:cNvSpPr>
          <p:nvPr>
            <p:ph idx="1"/>
          </p:nvPr>
        </p:nvSpPr>
        <p:spPr>
          <a:xfrm>
            <a:off x="76742" y="2004775"/>
            <a:ext cx="11384565" cy="4206240"/>
          </a:xfrm>
        </p:spPr>
        <p:txBody>
          <a:bodyPr/>
          <a:lstStyle/>
          <a:p>
            <a:pPr algn="just" rtl="1"/>
            <a:r>
              <a:rPr lang="ar-SA" sz="2400" b="1" dirty="0">
                <a:effectLst/>
                <a:latin typeface="time new romans"/>
                <a:ea typeface="time new romans"/>
                <a:cs typeface="B Nazanin" panose="00000400000000000000" pitchFamily="2" charset="-78"/>
              </a:rPr>
              <a:t>شستشوی</a:t>
            </a:r>
            <a:r>
              <a:rPr lang="ar-SA" sz="2400" b="1" dirty="0">
                <a:effectLst/>
                <a:ea typeface="time new romans"/>
                <a:cs typeface="B Nazanin" panose="00000400000000000000" pitchFamily="2" charset="-78"/>
              </a:rPr>
              <a:t> </a:t>
            </a:r>
            <a:r>
              <a:rPr lang="ar-SA" sz="2400" b="1" dirty="0">
                <a:effectLst/>
                <a:latin typeface="time new romans"/>
                <a:ea typeface="time new romans"/>
                <a:cs typeface="B Nazanin" panose="00000400000000000000" pitchFamily="2" charset="-78"/>
              </a:rPr>
              <a:t>حفرۀ بینی یا استنشاق </a:t>
            </a:r>
            <a:r>
              <a:rPr lang="en-US" sz="2400" dirty="0">
                <a:solidFill>
                  <a:srgbClr val="0D0D0D"/>
                </a:solidFill>
                <a:effectLst/>
                <a:latin typeface="time new romans"/>
                <a:ea typeface="time new romans"/>
                <a:cs typeface="B Nazanin" panose="00000400000000000000" pitchFamily="2" charset="-78"/>
              </a:rPr>
              <a:t>: </a:t>
            </a:r>
            <a:r>
              <a:rPr lang="ar-SA" sz="2400" dirty="0">
                <a:solidFill>
                  <a:srgbClr val="0D0D0D"/>
                </a:solidFill>
                <a:effectLst/>
                <a:latin typeface="time new romans"/>
                <a:ea typeface="time new romans"/>
                <a:cs typeface="B Nazanin" panose="00000400000000000000" pitchFamily="2" charset="-78"/>
              </a:rPr>
              <a:t>حفرۀ بینی به‌ علت موقعیت خود که محل عبور و مرور هوا می‌باشد، آکنده از میکروب‌های انتقال یافته از هواست. به ‌همین علت، می‌تواند مشکلات مختلف تنفسی مانند سرماخوردگی‌های مکرر، افزایش آلرژی‌ها و عفونت‌های مقاوم به درمان ایجاد کند</a:t>
            </a:r>
            <a:endParaRPr lang="fa-IR" sz="2400" dirty="0">
              <a:solidFill>
                <a:srgbClr val="0D0D0D"/>
              </a:solidFill>
              <a:effectLst/>
              <a:latin typeface="time new romans"/>
              <a:ea typeface="time new romans"/>
              <a:cs typeface="B Nazanin" panose="00000400000000000000" pitchFamily="2" charset="-78"/>
            </a:endParaRPr>
          </a:p>
          <a:p>
            <a:pPr algn="just" rtl="1"/>
            <a:endParaRPr lang="en-US" sz="2400" dirty="0">
              <a:solidFill>
                <a:srgbClr val="0D0D0D"/>
              </a:solidFill>
              <a:effectLst/>
              <a:latin typeface="time new romans"/>
              <a:ea typeface="time new romans"/>
              <a:cs typeface="B Nazanin" panose="00000400000000000000" pitchFamily="2" charset="-78"/>
            </a:endParaRPr>
          </a:p>
          <a:p>
            <a:pPr algn="just" rtl="1"/>
            <a:r>
              <a:rPr lang="ar-SA" sz="2400" b="1" dirty="0">
                <a:effectLst/>
                <a:latin typeface="time new romans"/>
                <a:ea typeface="time new romans"/>
                <a:cs typeface="B Nazanin" panose="00000400000000000000" pitchFamily="2" charset="-78"/>
              </a:rPr>
              <a:t>مسواک </a:t>
            </a:r>
            <a:r>
              <a:rPr lang="en-US" sz="2400" dirty="0">
                <a:solidFill>
                  <a:srgbClr val="0D0D0D"/>
                </a:solidFill>
                <a:effectLst/>
                <a:latin typeface="time new romans"/>
                <a:ea typeface="time new romans"/>
                <a:cs typeface="B Nazanin" panose="00000400000000000000" pitchFamily="2" charset="-78"/>
              </a:rPr>
              <a:t>: </a:t>
            </a:r>
            <a:r>
              <a:rPr lang="ar-SA" sz="2400" dirty="0">
                <a:solidFill>
                  <a:srgbClr val="0D0D0D"/>
                </a:solidFill>
                <a:effectLst/>
                <a:latin typeface="time new romans"/>
                <a:ea typeface="time new romans"/>
                <a:cs typeface="B Nazanin" panose="00000400000000000000" pitchFamily="2" charset="-78"/>
              </a:rPr>
              <a:t>در حفظ سلامتی دهان و دندان‌ها </a:t>
            </a:r>
            <a:r>
              <a:rPr lang="fa-IR" sz="2400" dirty="0">
                <a:solidFill>
                  <a:srgbClr val="0D0D0D"/>
                </a:solidFill>
                <a:latin typeface="time new romans"/>
                <a:ea typeface="time new romans"/>
                <a:cs typeface="B Nazanin" panose="00000400000000000000" pitchFamily="2" charset="-78"/>
              </a:rPr>
              <a:t>،</a:t>
            </a:r>
            <a:r>
              <a:rPr lang="ar-SA" sz="2400" dirty="0">
                <a:solidFill>
                  <a:srgbClr val="0D0D0D"/>
                </a:solidFill>
                <a:effectLst/>
                <a:latin typeface="time new romans"/>
                <a:ea typeface="time new romans"/>
                <a:cs typeface="B Nazanin" panose="00000400000000000000" pitchFamily="2" charset="-78"/>
              </a:rPr>
              <a:t>می‌تواند کل فرایند هضم را تحت تأثیر قرار دهد و اختلال در هضم و نفخ بروز کند؛ اگر گاهی مسواک به سماق آغشته شود، به سلامتی لثه‌ها و دندان‌های کمک </a:t>
            </a:r>
            <a:r>
              <a:rPr lang="fa-IR" sz="2400" dirty="0">
                <a:solidFill>
                  <a:srgbClr val="0D0D0D"/>
                </a:solidFill>
                <a:effectLst/>
                <a:latin typeface="time new romans"/>
                <a:ea typeface="time new romans"/>
                <a:cs typeface="B Nazanin" panose="00000400000000000000" pitchFamily="2" charset="-78"/>
              </a:rPr>
              <a:t>می کند. موثر در </a:t>
            </a:r>
            <a:r>
              <a:rPr lang="ar-SA" sz="2400" dirty="0">
                <a:solidFill>
                  <a:srgbClr val="0D0D0D"/>
                </a:solidFill>
                <a:effectLst/>
                <a:latin typeface="time new romans"/>
                <a:ea typeface="time new romans"/>
                <a:cs typeface="B Nazanin" panose="00000400000000000000" pitchFamily="2" charset="-78"/>
              </a:rPr>
              <a:t>سلامتی قلب د</a:t>
            </a:r>
            <a:r>
              <a:rPr lang="fa-IR" sz="2400" dirty="0">
                <a:solidFill>
                  <a:srgbClr val="0D0D0D"/>
                </a:solidFill>
                <a:effectLst/>
                <a:latin typeface="time new romans"/>
                <a:ea typeface="time new romans"/>
                <a:cs typeface="B Nazanin" panose="00000400000000000000" pitchFamily="2" charset="-78"/>
              </a:rPr>
              <a:t>است.</a:t>
            </a:r>
          </a:p>
        </p:txBody>
      </p:sp>
      <p:sp>
        <p:nvSpPr>
          <p:cNvPr id="4" name="Slide Number Placeholder 3">
            <a:extLst>
              <a:ext uri="{FF2B5EF4-FFF2-40B4-BE49-F238E27FC236}">
                <a16:creationId xmlns:a16="http://schemas.microsoft.com/office/drawing/2014/main" xmlns="" id="{EF85858F-99F1-C8F0-307D-D011CB2DD198}"/>
              </a:ext>
            </a:extLst>
          </p:cNvPr>
          <p:cNvSpPr>
            <a:spLocks noGrp="1"/>
          </p:cNvSpPr>
          <p:nvPr>
            <p:ph type="sldNum" sz="quarter" idx="12"/>
          </p:nvPr>
        </p:nvSpPr>
        <p:spPr/>
        <p:txBody>
          <a:bodyPr/>
          <a:lstStyle/>
          <a:p>
            <a:fld id="{294A09A9-5501-47C1-A89A-A340965A2BE2}" type="slidenum">
              <a:rPr lang="en-US" smtClean="0"/>
              <a:pPr/>
              <a:t>95</a:t>
            </a:fld>
            <a:endParaRPr lang="en-US" dirty="0"/>
          </a:p>
        </p:txBody>
      </p:sp>
      <p:pic>
        <p:nvPicPr>
          <p:cNvPr id="5" name="Picture 4">
            <a:extLst>
              <a:ext uri="{FF2B5EF4-FFF2-40B4-BE49-F238E27FC236}">
                <a16:creationId xmlns:a16="http://schemas.microsoft.com/office/drawing/2014/main" xmlns="" id="{7C83A47E-F133-3B08-D374-12EA07EEDF6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C6A42988-98B7-6182-827D-1A70EA9FE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2123000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C032B-D900-B796-EE5B-1832DBED665F}"/>
              </a:ext>
            </a:extLst>
          </p:cNvPr>
          <p:cNvSpPr>
            <a:spLocks noGrp="1"/>
          </p:cNvSpPr>
          <p:nvPr>
            <p:ph type="title"/>
          </p:nvPr>
        </p:nvSpPr>
        <p:spPr/>
        <p:txBody>
          <a:bodyPr/>
          <a:lstStyle/>
          <a:p>
            <a:pPr algn="ctr" rtl="1"/>
            <a:r>
              <a:rPr kumimoji="0" lang="ar-SA" sz="4000" b="1" i="0" u="none" strike="noStrike" kern="1200" cap="all" spc="0" normalizeH="0" baseline="0" noProof="0" dirty="0">
                <a:ln>
                  <a:noFill/>
                </a:ln>
                <a:solidFill>
                  <a:srgbClr val="2C2C2C"/>
                </a:solidFill>
                <a:effectLst/>
                <a:uLnTx/>
                <a:uFillTx/>
                <a:latin typeface="Calibri" panose="020F0502020204030204" pitchFamily="34" charset="0"/>
                <a:ea typeface="Calibri" panose="020F0502020204030204" pitchFamily="34" charset="0"/>
                <a:cs typeface="B Titr" panose="00000700000000000000" pitchFamily="2" charset="-78"/>
              </a:rPr>
              <a:t>تدابیر حفظ سلامتی: پاکسازی</a:t>
            </a:r>
            <a:endParaRPr lang="en-US" dirty="0"/>
          </a:p>
        </p:txBody>
      </p:sp>
      <p:sp>
        <p:nvSpPr>
          <p:cNvPr id="3" name="Content Placeholder 2">
            <a:extLst>
              <a:ext uri="{FF2B5EF4-FFF2-40B4-BE49-F238E27FC236}">
                <a16:creationId xmlns:a16="http://schemas.microsoft.com/office/drawing/2014/main" xmlns="" id="{5E5949AC-4C6E-BBB4-BD86-07AD17CB0056}"/>
              </a:ext>
            </a:extLst>
          </p:cNvPr>
          <p:cNvSpPr>
            <a:spLocks noGrp="1"/>
          </p:cNvSpPr>
          <p:nvPr>
            <p:ph idx="1"/>
          </p:nvPr>
        </p:nvSpPr>
        <p:spPr>
          <a:xfrm>
            <a:off x="344556" y="2216614"/>
            <a:ext cx="10999304" cy="4206240"/>
          </a:xfrm>
        </p:spPr>
        <p:txBody>
          <a:bodyPr/>
          <a:lstStyle/>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rPr>
              <a:t> حمام</a:t>
            </a:r>
            <a:r>
              <a:rPr kumimoji="0" lang="en-US" sz="2400" b="1"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rPr>
              <a:t> </a:t>
            </a:r>
            <a:r>
              <a:rPr kumimoji="0" lang="en-US"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a:t>
            </a: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گردش خون محیطی افزایش یابد و رنگ چهره مقداری قرمز شود و فرصت داده شود تا پاکسازی رخ دهد</a:t>
            </a:r>
            <a:endParaRPr kumimoji="0" lang="fa-IR"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endParaRPr kumimoji="0" lang="fa-IR" sz="2400" b="1"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rPr>
              <a:t>مقاربت و نزدیکی متعادل با همسر </a:t>
            </a:r>
            <a:r>
              <a:rPr kumimoji="0" lang="fa-IR"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a:t>
            </a: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از نظر دفعات، برای مزاج گرم و افراد با بدن قوی دو دفعه در هفته و برای افراد سرد مزاج یک مرتبه توصیه می‌شود</a:t>
            </a:r>
            <a:endParaRPr kumimoji="0" lang="fa-IR"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endParaRPr kumimoji="0" lang="fa-IR"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endParaRPr>
          </a:p>
          <a:p>
            <a:pPr marL="182880" marR="0" lvl="0" indent="-182880" algn="just" defTabSz="914400" rtl="1" eaLnBrk="1" fontAlgn="auto" latinLnBrk="0" hangingPunct="1">
              <a:lnSpc>
                <a:spcPct val="90000"/>
              </a:lnSpc>
              <a:spcBef>
                <a:spcPts val="1200"/>
              </a:spcBef>
              <a:spcAft>
                <a:spcPts val="200"/>
              </a:spcAft>
              <a:buClr>
                <a:srgbClr val="FFFFFF"/>
              </a:buClr>
              <a:buSzTx/>
              <a:buFont typeface="Wingdings" pitchFamily="2" charset="2"/>
              <a:buChar char=""/>
              <a:tabLst/>
              <a:defRPr/>
            </a:pPr>
            <a:r>
              <a:rPr kumimoji="0" lang="ar-SA" sz="2400" b="1" i="0" u="none" strike="noStrike" kern="1200" cap="none" spc="0" normalizeH="0" baseline="0" noProof="0" dirty="0">
                <a:ln>
                  <a:noFill/>
                </a:ln>
                <a:solidFill>
                  <a:srgbClr val="FFFFFF"/>
                </a:solidFill>
                <a:effectLst/>
                <a:uLnTx/>
                <a:uFillTx/>
                <a:latin typeface="time new romans"/>
                <a:ea typeface="time new romans"/>
                <a:cs typeface="B Nazanin" panose="00000400000000000000" pitchFamily="2" charset="-78"/>
              </a:rPr>
              <a:t>ایجاد اسهال </a:t>
            </a:r>
            <a:r>
              <a:rPr kumimoji="0" lang="fa-IR"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 </a:t>
            </a:r>
            <a:r>
              <a:rPr kumimoji="0" lang="ar-SA" sz="2400" b="0" i="0" u="none" strike="noStrike" kern="1200" cap="none" spc="0" normalizeH="0" baseline="0" noProof="0" dirty="0">
                <a:ln>
                  <a:noFill/>
                </a:ln>
                <a:solidFill>
                  <a:srgbClr val="0D0D0D"/>
                </a:solidFill>
                <a:effectLst/>
                <a:uLnTx/>
                <a:uFillTx/>
                <a:latin typeface="time new romans"/>
                <a:ea typeface="time new romans"/>
                <a:cs typeface="B Nazanin" panose="00000400000000000000" pitchFamily="2" charset="-78"/>
              </a:rPr>
              <a:t>نقش مهمی در پاکسازی و دفع مواد زائد دارد</a:t>
            </a:r>
            <a:endParaRPr kumimoji="0" lang="en-US" sz="2200" b="0" i="0" u="none" strike="noStrike" kern="1200" cap="none" spc="0" normalizeH="0" baseline="0" noProof="0" dirty="0">
              <a:ln>
                <a:noFill/>
              </a:ln>
              <a:solidFill>
                <a:srgbClr val="FFFFFF"/>
              </a:solidFill>
              <a:effectLst/>
              <a:uLnTx/>
              <a:uFillTx/>
              <a:latin typeface="Corbel" panose="020B0503020204020204"/>
              <a:ea typeface="+mn-ea"/>
              <a:cs typeface="+mn-cs"/>
            </a:endParaRPr>
          </a:p>
          <a:p>
            <a:endParaRPr lang="en-US" dirty="0"/>
          </a:p>
        </p:txBody>
      </p:sp>
      <p:sp>
        <p:nvSpPr>
          <p:cNvPr id="4" name="Slide Number Placeholder 3">
            <a:extLst>
              <a:ext uri="{FF2B5EF4-FFF2-40B4-BE49-F238E27FC236}">
                <a16:creationId xmlns:a16="http://schemas.microsoft.com/office/drawing/2014/main" xmlns="" id="{86D0E3AC-19BC-3AFC-ED67-9CE2FBFF6023}"/>
              </a:ext>
            </a:extLst>
          </p:cNvPr>
          <p:cNvSpPr>
            <a:spLocks noGrp="1"/>
          </p:cNvSpPr>
          <p:nvPr>
            <p:ph type="sldNum" sz="quarter" idx="12"/>
          </p:nvPr>
        </p:nvSpPr>
        <p:spPr/>
        <p:txBody>
          <a:bodyPr/>
          <a:lstStyle/>
          <a:p>
            <a:fld id="{294A09A9-5501-47C1-A89A-A340965A2BE2}" type="slidenum">
              <a:rPr lang="en-US" smtClean="0"/>
              <a:pPr/>
              <a:t>96</a:t>
            </a:fld>
            <a:endParaRPr lang="en-US" dirty="0"/>
          </a:p>
        </p:txBody>
      </p:sp>
      <p:pic>
        <p:nvPicPr>
          <p:cNvPr id="5" name="Picture 4">
            <a:extLst>
              <a:ext uri="{FF2B5EF4-FFF2-40B4-BE49-F238E27FC236}">
                <a16:creationId xmlns:a16="http://schemas.microsoft.com/office/drawing/2014/main" xmlns="" id="{8D717D2D-47D7-5A93-52C7-DB944D7BA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pic>
        <p:nvPicPr>
          <p:cNvPr id="6" name="Picture 5">
            <a:extLst>
              <a:ext uri="{FF2B5EF4-FFF2-40B4-BE49-F238E27FC236}">
                <a16:creationId xmlns:a16="http://schemas.microsoft.com/office/drawing/2014/main" xmlns="" id="{664BFEA5-3AF5-0AED-22CF-E9897C0AAF4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33293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CD4AF-5008-E344-C14D-0D1DDFA1F470}"/>
              </a:ext>
            </a:extLst>
          </p:cNvPr>
          <p:cNvSpPr>
            <a:spLocks noGrp="1"/>
          </p:cNvSpPr>
          <p:nvPr>
            <p:ph type="title"/>
          </p:nvPr>
        </p:nvSpPr>
        <p:spPr/>
        <p:txBody>
          <a:bodyPr/>
          <a:lstStyle/>
          <a:p>
            <a:pPr marL="0" marR="0" algn="ctr" rtl="1">
              <a:lnSpc>
                <a:spcPct val="107000"/>
              </a:lnSpc>
              <a:spcBef>
                <a:spcPts val="0"/>
              </a:spcBef>
              <a:spcAft>
                <a:spcPts val="0"/>
              </a:spcAft>
            </a:pP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دستور</a:t>
            </a:r>
            <a:r>
              <a:rPr lang="fa-IR" sz="4000" b="1" dirty="0" err="1">
                <a:solidFill>
                  <a:schemeClr val="bg1"/>
                </a:solidFill>
                <a:effectLst/>
                <a:latin typeface="Cambria" panose="02040503050406030204" pitchFamily="18" charset="0"/>
                <a:ea typeface="Cambria" panose="02040503050406030204" pitchFamily="18" charset="0"/>
                <a:cs typeface="B Titr" panose="00000700000000000000" pitchFamily="2" charset="-78"/>
              </a:rPr>
              <a:t>ال</a:t>
            </a:r>
            <a:r>
              <a:rPr lang="ar-SA" sz="4000" b="1" dirty="0">
                <a:solidFill>
                  <a:schemeClr val="bg1"/>
                </a:solidFill>
                <a:effectLst/>
                <a:latin typeface="Cambria" panose="02040503050406030204" pitchFamily="18" charset="0"/>
                <a:ea typeface="Cambria" panose="02040503050406030204" pitchFamily="18" charset="0"/>
                <a:cs typeface="B Titr" panose="00000700000000000000" pitchFamily="2" charset="-78"/>
              </a:rPr>
              <a:t>عمل‌های مدیریت پاکسازی بدن</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C7D5021C-73C8-77F7-AE4F-84EADF12ED41}"/>
              </a:ext>
            </a:extLst>
          </p:cNvPr>
          <p:cNvSpPr>
            <a:spLocks noGrp="1"/>
          </p:cNvSpPr>
          <p:nvPr>
            <p:ph idx="1"/>
          </p:nvPr>
        </p:nvSpPr>
        <p:spPr/>
        <p:txBody>
          <a:bodyPr/>
          <a:lstStyle/>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کاهش غذا و همچنین گاهی روزه‌داری طبی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ورزش مناسب و متعادل که منجر به تعریق شود.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دفع به موقع مدفوع و ادرار و عدم تأخیر هنگام احساس دفع</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حمام مناسب و نظافت پوست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تعریق کافی و استفاده مناسب از آفتاب و گرمای تابستان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شستشوی حفرۀ بینی یا استنشاق</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روزانه حداقل دوبار مسواک زدن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0"/>
              </a:spcAft>
              <a:buFont typeface="+mj-lt"/>
              <a:buAutoNum type="arabicParenR"/>
            </a:pPr>
            <a:r>
              <a:rPr lang="ar-SA" sz="2400" dirty="0">
                <a:solidFill>
                  <a:srgbClr val="0D0D0D"/>
                </a:solidFill>
                <a:effectLst/>
                <a:latin typeface="time new romans"/>
                <a:ea typeface="time new romans"/>
                <a:cs typeface="B Nazanin" panose="00000400000000000000" pitchFamily="2" charset="-78"/>
              </a:rPr>
              <a:t>داشتن رابطه جنسی متعادل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dirty="0"/>
          </a:p>
        </p:txBody>
      </p:sp>
      <p:sp>
        <p:nvSpPr>
          <p:cNvPr id="4" name="Slide Number Placeholder 3">
            <a:extLst>
              <a:ext uri="{FF2B5EF4-FFF2-40B4-BE49-F238E27FC236}">
                <a16:creationId xmlns:a16="http://schemas.microsoft.com/office/drawing/2014/main" xmlns="" id="{20BFFF06-BCCD-AC79-42C2-1B2A2AE5141D}"/>
              </a:ext>
            </a:extLst>
          </p:cNvPr>
          <p:cNvSpPr>
            <a:spLocks noGrp="1"/>
          </p:cNvSpPr>
          <p:nvPr>
            <p:ph type="sldNum" sz="quarter" idx="12"/>
          </p:nvPr>
        </p:nvSpPr>
        <p:spPr/>
        <p:txBody>
          <a:bodyPr/>
          <a:lstStyle/>
          <a:p>
            <a:fld id="{294A09A9-5501-47C1-A89A-A340965A2BE2}" type="slidenum">
              <a:rPr lang="en-US" smtClean="0"/>
              <a:pPr/>
              <a:t>97</a:t>
            </a:fld>
            <a:endParaRPr lang="en-US" dirty="0"/>
          </a:p>
        </p:txBody>
      </p:sp>
      <p:pic>
        <p:nvPicPr>
          <p:cNvPr id="5" name="Picture 4">
            <a:extLst>
              <a:ext uri="{FF2B5EF4-FFF2-40B4-BE49-F238E27FC236}">
                <a16:creationId xmlns:a16="http://schemas.microsoft.com/office/drawing/2014/main" xmlns="" id="{DE915F6F-1222-B0DA-9DF1-5988A1C07C52}"/>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D03AA764-8FD9-7551-5F53-1545BF6627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41168938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D6CEB-4EB3-F141-3ACA-5CA16AF5C73A}"/>
              </a:ext>
            </a:extLst>
          </p:cNvPr>
          <p:cNvSpPr>
            <a:spLocks noGrp="1"/>
          </p:cNvSpPr>
          <p:nvPr>
            <p:ph type="title"/>
          </p:nvPr>
        </p:nvSpPr>
        <p:spPr/>
        <p:txBody>
          <a:bodyPr/>
          <a:lstStyle/>
          <a:p>
            <a:pPr algn="ctr" rtl="1"/>
            <a:r>
              <a:rPr lang="ar-SA" sz="4000" b="1" dirty="0">
                <a:solidFill>
                  <a:schemeClr val="bg1"/>
                </a:solidFill>
                <a:effectLst/>
                <a:latin typeface="Calibri" panose="020F0502020204030204" pitchFamily="34" charset="0"/>
                <a:ea typeface="Calibri" panose="020F0502020204030204" pitchFamily="34" charset="0"/>
                <a:cs typeface="B Titr" panose="00000700000000000000" pitchFamily="2" charset="-78"/>
              </a:rPr>
              <a:t>تدابیر حفظ سلامتی: رویدادهای نفسانی</a:t>
            </a:r>
            <a:endParaRPr lang="en-US" dirty="0">
              <a:solidFill>
                <a:schemeClr val="bg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FDCD9E55-EB5E-FFB1-EE10-30621C6E9141}"/>
              </a:ext>
            </a:extLst>
          </p:cNvPr>
          <p:cNvSpPr>
            <a:spLocks noGrp="1"/>
          </p:cNvSpPr>
          <p:nvPr>
            <p:ph idx="1"/>
          </p:nvPr>
        </p:nvSpPr>
        <p:spPr>
          <a:xfrm>
            <a:off x="0" y="1792936"/>
            <a:ext cx="11605191" cy="4424984"/>
          </a:xfrm>
        </p:spPr>
        <p:txBody>
          <a:bodyPr/>
          <a:lstStyle/>
          <a:p>
            <a:pPr algn="just" rtl="1"/>
            <a:r>
              <a:rPr lang="ar-SA" sz="2400" dirty="0">
                <a:solidFill>
                  <a:srgbClr val="0D0D0D"/>
                </a:solidFill>
                <a:effectLst/>
                <a:latin typeface="time new romans"/>
                <a:ea typeface="time new romans"/>
                <a:cs typeface="B Nazanin" panose="00000400000000000000" pitchFamily="2" charset="-78"/>
              </a:rPr>
              <a:t>«</a:t>
            </a:r>
            <a:r>
              <a:rPr lang="en-US" sz="2000" dirty="0">
                <a:solidFill>
                  <a:srgbClr val="0D0D0D"/>
                </a:solidFill>
                <a:effectLst/>
                <a:latin typeface="time new romans"/>
                <a:ea typeface="time new romans"/>
                <a:cs typeface="B Nazanin" panose="00000400000000000000" pitchFamily="2" charset="-78"/>
              </a:rPr>
              <a:t>Mind-body relationship</a:t>
            </a:r>
            <a:r>
              <a:rPr lang="ar-SA" sz="2400" dirty="0">
                <a:solidFill>
                  <a:srgbClr val="0D0D0D"/>
                </a:solidFill>
                <a:effectLst/>
                <a:latin typeface="time new romans"/>
                <a:ea typeface="time new romans"/>
                <a:cs typeface="B Nazanin" panose="00000400000000000000" pitchFamily="2" charset="-78"/>
              </a:rPr>
              <a:t>» یا ارتباط روان و بدن در سلامتی و ایجاد بیماری‌ها به صورت گسترده مطرح می‌باشد.</a:t>
            </a:r>
            <a:endParaRPr lang="fa-IR" sz="2400" dirty="0">
              <a:solidFill>
                <a:srgbClr val="0D0D0D"/>
              </a:solidFill>
              <a:effectLst/>
              <a:latin typeface="time new romans"/>
              <a:ea typeface="time new romans"/>
              <a:cs typeface="B Nazanin" panose="00000400000000000000" pitchFamily="2" charset="-78"/>
            </a:endParaRPr>
          </a:p>
          <a:p>
            <a:pPr algn="just" rtl="1"/>
            <a:r>
              <a:rPr lang="ar-SA" sz="2400" dirty="0">
                <a:solidFill>
                  <a:srgbClr val="0D0D0D"/>
                </a:solidFill>
                <a:effectLst/>
                <a:latin typeface="time new romans"/>
                <a:ea typeface="time new romans"/>
                <a:cs typeface="B Nazanin" panose="00000400000000000000" pitchFamily="2" charset="-78"/>
              </a:rPr>
              <a:t>تنش‌های روحی </a:t>
            </a:r>
            <a:r>
              <a:rPr lang="ar-SA" sz="2400" dirty="0">
                <a:solidFill>
                  <a:srgbClr val="0D0D0D"/>
                </a:solidFill>
                <a:effectLst/>
                <a:latin typeface="time new romans"/>
                <a:ea typeface="time new romans"/>
                <a:cs typeface="Cambria" panose="02040503050406030204" pitchFamily="18" charset="0"/>
              </a:rPr>
              <a:t>_</a:t>
            </a:r>
            <a:r>
              <a:rPr lang="ar-SA" sz="2400" dirty="0">
                <a:solidFill>
                  <a:srgbClr val="0D0D0D"/>
                </a:solidFill>
                <a:effectLst/>
                <a:latin typeface="time new romans"/>
                <a:ea typeface="time new romans"/>
                <a:cs typeface="B Nazanin" panose="00000400000000000000" pitchFamily="2" charset="-78"/>
              </a:rPr>
              <a:t> روانی به‌صورت مستقیم و غیرمستقیم روی متابولیسم، سیستم‌های گردش خون و تنفس، ترشحات دستگاه گوارش و غدد داخلی اثر دارند و می‌توانند معضلات و مشکلات پیچیده‌ای برای جسم و روان انسان به وجود آورند</a:t>
            </a:r>
            <a:endParaRPr lang="fa-IR" sz="2400" dirty="0">
              <a:solidFill>
                <a:srgbClr val="0D0D0D"/>
              </a:solidFill>
              <a:effectLst/>
              <a:latin typeface="time new romans"/>
              <a:ea typeface="time new romans"/>
              <a:cs typeface="B Nazanin" panose="00000400000000000000" pitchFamily="2" charset="-78"/>
            </a:endParaRPr>
          </a:p>
          <a:p>
            <a:pPr algn="just" rtl="1"/>
            <a:r>
              <a:rPr lang="ar-SA" sz="2400" b="1" dirty="0">
                <a:solidFill>
                  <a:srgbClr val="FFFF00"/>
                </a:solidFill>
                <a:effectLst>
                  <a:outerShdw blurRad="38100" dist="38100" dir="2700000" algn="tl">
                    <a:srgbClr val="000000">
                      <a:alpha val="43137"/>
                    </a:srgbClr>
                  </a:outerShdw>
                </a:effectLst>
                <a:latin typeface="time new romans"/>
                <a:ea typeface="time new romans"/>
                <a:cs typeface="B Nazanin" panose="00000400000000000000" pitchFamily="2" charset="-78"/>
              </a:rPr>
              <a:t>سید اسماعیل جرجانی معتقد اثر حالات روحی روانی در افراد، بیشتر و سریع‌تر از خوردنی‌ها و نوشیدنی‌ها و دیگر اصول ضروری برای حیات است</a:t>
            </a:r>
            <a:endParaRPr lang="en-US" b="1" dirty="0">
              <a:solidFill>
                <a:srgbClr val="FFFF00"/>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xmlns="" id="{E036B735-2C3D-1A71-45A1-0F34A1328190}"/>
              </a:ext>
            </a:extLst>
          </p:cNvPr>
          <p:cNvSpPr>
            <a:spLocks noGrp="1"/>
          </p:cNvSpPr>
          <p:nvPr>
            <p:ph type="sldNum" sz="quarter" idx="12"/>
          </p:nvPr>
        </p:nvSpPr>
        <p:spPr/>
        <p:txBody>
          <a:bodyPr/>
          <a:lstStyle/>
          <a:p>
            <a:fld id="{294A09A9-5501-47C1-A89A-A340965A2BE2}" type="slidenum">
              <a:rPr lang="en-US" smtClean="0"/>
              <a:pPr/>
              <a:t>98</a:t>
            </a:fld>
            <a:endParaRPr lang="en-US" dirty="0"/>
          </a:p>
        </p:txBody>
      </p:sp>
      <p:graphicFrame>
        <p:nvGraphicFramePr>
          <p:cNvPr id="5" name="Table 4">
            <a:extLst>
              <a:ext uri="{FF2B5EF4-FFF2-40B4-BE49-F238E27FC236}">
                <a16:creationId xmlns:a16="http://schemas.microsoft.com/office/drawing/2014/main" xmlns="" id="{0E16C26C-5865-FE31-648F-395D9BA7B13E}"/>
              </a:ext>
            </a:extLst>
          </p:cNvPr>
          <p:cNvGraphicFramePr>
            <a:graphicFrameLocks noGrp="1"/>
          </p:cNvGraphicFramePr>
          <p:nvPr>
            <p:extLst>
              <p:ext uri="{D42A27DB-BD31-4B8C-83A1-F6EECF244321}">
                <p14:modId xmlns:p14="http://schemas.microsoft.com/office/powerpoint/2010/main" val="642328871"/>
              </p:ext>
            </p:extLst>
          </p:nvPr>
        </p:nvGraphicFramePr>
        <p:xfrm>
          <a:off x="275431" y="3708451"/>
          <a:ext cx="7304811" cy="2714403"/>
        </p:xfrm>
        <a:graphic>
          <a:graphicData uri="http://schemas.openxmlformats.org/drawingml/2006/table">
            <a:tbl>
              <a:tblPr rtl="1"/>
              <a:tblGrid>
                <a:gridCol w="3538084">
                  <a:extLst>
                    <a:ext uri="{9D8B030D-6E8A-4147-A177-3AD203B41FA5}">
                      <a16:colId xmlns:a16="http://schemas.microsoft.com/office/drawing/2014/main" xmlns="" val="4220882709"/>
                    </a:ext>
                  </a:extLst>
                </a:gridCol>
                <a:gridCol w="3766727">
                  <a:extLst>
                    <a:ext uri="{9D8B030D-6E8A-4147-A177-3AD203B41FA5}">
                      <a16:colId xmlns:a16="http://schemas.microsoft.com/office/drawing/2014/main" xmlns="" val="4075095728"/>
                    </a:ext>
                  </a:extLst>
                </a:gridCol>
              </a:tblGrid>
              <a:tr h="447406">
                <a:tc>
                  <a:txBody>
                    <a:bodyPr/>
                    <a:lstStyle/>
                    <a:p>
                      <a:pPr marL="0" marR="0" algn="ctr" rtl="1">
                        <a:lnSpc>
                          <a:spcPct val="107000"/>
                        </a:lnSpc>
                        <a:spcBef>
                          <a:spcPts val="0"/>
                        </a:spcBef>
                        <a:spcAft>
                          <a:spcPts val="0"/>
                        </a:spcAft>
                      </a:pPr>
                      <a:r>
                        <a:rPr lang="fa-IR" sz="24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انواع </a:t>
                      </a:r>
                      <a:r>
                        <a:rPr lang="ar-SA" sz="24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حالت روانی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2400" b="1" dirty="0">
                          <a:solidFill>
                            <a:srgbClr val="FFFFFF"/>
                          </a:solidFill>
                          <a:effectLst/>
                          <a:latin typeface="Calibri" panose="020F0502020204030204" pitchFamily="34" charset="0"/>
                          <a:ea typeface="Calibri" panose="020F0502020204030204" pitchFamily="34" charset="0"/>
                          <a:cs typeface="B Nazanin" panose="00000400000000000000" pitchFamily="2" charset="-78"/>
                        </a:rPr>
                        <a:t>کیفیت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C45911"/>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4B083"/>
                    </a:solidFill>
                  </a:tcPr>
                </a:tc>
                <a:extLst>
                  <a:ext uri="{0D108BD9-81ED-4DB2-BD59-A6C34878D82A}">
                    <a16:rowId xmlns:a16="http://schemas.microsoft.com/office/drawing/2014/main" xmlns="" val="2300081608"/>
                  </a:ext>
                </a:extLst>
              </a:tr>
              <a:tr h="447406">
                <a:tc>
                  <a:txBody>
                    <a:bodyPr/>
                    <a:lstStyle/>
                    <a:p>
                      <a:pPr marL="0" marR="0" indent="18034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خشم</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C4591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خشک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C45911"/>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xmlns="" val="3369291813"/>
                  </a:ext>
                </a:extLst>
              </a:tr>
              <a:tr h="447406">
                <a:tc>
                  <a:txBody>
                    <a:bodyPr/>
                    <a:lstStyle/>
                    <a:p>
                      <a:pPr marL="0" marR="0" indent="180340" algn="ctr" rtl="1">
                        <a:lnSpc>
                          <a:spcPct val="107000"/>
                        </a:lnSpc>
                        <a:spcBef>
                          <a:spcPts val="0"/>
                        </a:spcBef>
                        <a:spcAft>
                          <a:spcPts val="0"/>
                        </a:spcAft>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شادی</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تر</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xmlns="" val="2667121851"/>
                  </a:ext>
                </a:extLst>
              </a:tr>
              <a:tr h="447406">
                <a:tc>
                  <a:txBody>
                    <a:bodyPr/>
                    <a:lstStyle/>
                    <a:p>
                      <a:pPr marL="0" marR="0" indent="18034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نگرانی</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گرم و تر</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xmlns="" val="2149197858"/>
                  </a:ext>
                </a:extLst>
              </a:tr>
              <a:tr h="477373">
                <a:tc>
                  <a:txBody>
                    <a:bodyPr/>
                    <a:lstStyle/>
                    <a:p>
                      <a:pPr marL="0" marR="0" indent="18034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ترس</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سرد و خشک</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xmlns="" val="1061525247"/>
                  </a:ext>
                </a:extLst>
              </a:tr>
              <a:tr h="447406">
                <a:tc>
                  <a:txBody>
                    <a:bodyPr/>
                    <a:lstStyle/>
                    <a:p>
                      <a:pPr marL="0" marR="0" indent="180340" algn="ctr" rtl="1">
                        <a:lnSpc>
                          <a:spcPct val="107000"/>
                        </a:lnSpc>
                        <a:spcBef>
                          <a:spcPts val="0"/>
                        </a:spcBef>
                        <a:spcAft>
                          <a:spcPts val="0"/>
                        </a:spcAft>
                      </a:pPr>
                      <a:r>
                        <a:rPr lang="ar-SA" sz="2400">
                          <a:solidFill>
                            <a:srgbClr val="000000"/>
                          </a:solidFill>
                          <a:effectLst/>
                          <a:latin typeface="Calibri" panose="020F0502020204030204" pitchFamily="34" charset="0"/>
                          <a:ea typeface="Calibri" panose="020F0502020204030204" pitchFamily="34" charset="0"/>
                          <a:cs typeface="B Nazanin" panose="00000400000000000000" pitchFamily="2" charset="-78"/>
                        </a:rPr>
                        <a:t>غم</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BE4D5"/>
                    </a:solidFill>
                  </a:tcPr>
                </a:tc>
                <a:tc>
                  <a:txBody>
                    <a:bodyPr/>
                    <a:lstStyle/>
                    <a:p>
                      <a:pPr marL="0" marR="0" algn="ctr" rtl="1">
                        <a:lnSpc>
                          <a:spcPct val="107000"/>
                        </a:lnSpc>
                        <a:spcBef>
                          <a:spcPts val="0"/>
                        </a:spcBef>
                        <a:spcAft>
                          <a:spcPts val="0"/>
                        </a:spcAft>
                      </a:pPr>
                      <a:r>
                        <a:rPr lang="ar-SA"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سرد و خشک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w="28575" cap="flat" cmpd="sng" algn="ctr">
                      <a:solidFill>
                        <a:srgbClr val="C45911"/>
                      </a:solidFill>
                      <a:prstDash val="solid"/>
                      <a:round/>
                      <a:headEnd type="none" w="med" len="med"/>
                      <a:tailEnd type="none" w="med" len="med"/>
                    </a:lnB>
                    <a:solidFill>
                      <a:srgbClr val="FBE4D5"/>
                    </a:solidFill>
                  </a:tcPr>
                </a:tc>
                <a:extLst>
                  <a:ext uri="{0D108BD9-81ED-4DB2-BD59-A6C34878D82A}">
                    <a16:rowId xmlns:a16="http://schemas.microsoft.com/office/drawing/2014/main" xmlns="" val="3976619289"/>
                  </a:ext>
                </a:extLst>
              </a:tr>
            </a:tbl>
          </a:graphicData>
        </a:graphic>
      </p:graphicFrame>
      <p:pic>
        <p:nvPicPr>
          <p:cNvPr id="6" name="Picture 5">
            <a:extLst>
              <a:ext uri="{FF2B5EF4-FFF2-40B4-BE49-F238E27FC236}">
                <a16:creationId xmlns:a16="http://schemas.microsoft.com/office/drawing/2014/main" xmlns="" id="{94054477-7623-1A67-2351-3DECDCCB44CD}"/>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1095123" y="5559622"/>
            <a:ext cx="1020135" cy="1228357"/>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xmlns="" id="{EE3353F8-8AA5-0481-ABF5-12AFEFC5E9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08490" y="0"/>
            <a:ext cx="1193399" cy="1228357"/>
          </a:xfrm>
          <a:prstGeom prst="rect">
            <a:avLst/>
          </a:prstGeom>
          <a:noFill/>
        </p:spPr>
      </p:pic>
    </p:spTree>
    <p:extLst>
      <p:ext uri="{BB962C8B-B14F-4D97-AF65-F5344CB8AC3E}">
        <p14:creationId xmlns:p14="http://schemas.microsoft.com/office/powerpoint/2010/main" val="15732588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A3E7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1DC17-DB67-1732-5047-718134426267}"/>
              </a:ext>
            </a:extLst>
          </p:cNvPr>
          <p:cNvSpPr>
            <a:spLocks noGrp="1"/>
          </p:cNvSpPr>
          <p:nvPr>
            <p:ph type="title"/>
          </p:nvPr>
        </p:nvSpPr>
        <p:spPr/>
        <p:txBody>
          <a:bodyPr/>
          <a:lstStyle/>
          <a:p>
            <a:r>
              <a:rPr lang="fa-IR" dirty="0">
                <a:solidFill>
                  <a:srgbClr val="0070C0"/>
                </a:solidFill>
                <a:cs typeface="B Titr" panose="00000700000000000000" pitchFamily="2" charset="-78"/>
              </a:rPr>
              <a:t>فصل هشتم</a:t>
            </a:r>
            <a:endParaRPr lang="en-US" dirty="0">
              <a:solidFill>
                <a:srgbClr val="0070C0"/>
              </a:solidFill>
              <a:cs typeface="B Titr" panose="00000700000000000000" pitchFamily="2" charset="-78"/>
            </a:endParaRPr>
          </a:p>
        </p:txBody>
      </p:sp>
      <p:pic>
        <p:nvPicPr>
          <p:cNvPr id="3" name="Picture 2">
            <a:extLst>
              <a:ext uri="{FF2B5EF4-FFF2-40B4-BE49-F238E27FC236}">
                <a16:creationId xmlns:a16="http://schemas.microsoft.com/office/drawing/2014/main" xmlns="" id="{42FEA54E-3442-450E-DB1B-98415EA36A65}"/>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120" t="17854" r="21193" b="30706"/>
          <a:stretch/>
        </p:blipFill>
        <p:spPr bwMode="auto">
          <a:xfrm>
            <a:off x="174397" y="5678848"/>
            <a:ext cx="979271" cy="117915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B37DEB9C-2D06-CAC2-EB5A-08CBB3EF37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8089" y="5736325"/>
            <a:ext cx="1033911" cy="1064198"/>
          </a:xfrm>
          <a:prstGeom prst="rect">
            <a:avLst/>
          </a:prstGeom>
          <a:noFill/>
        </p:spPr>
      </p:pic>
    </p:spTree>
    <p:extLst>
      <p:ext uri="{BB962C8B-B14F-4D97-AF65-F5344CB8AC3E}">
        <p14:creationId xmlns:p14="http://schemas.microsoft.com/office/powerpoint/2010/main" val="2945591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loral-Flourish_Win32_CP_v8" id="{BCFB3359-BC8B-4F4E-99DD-822A55018E7C}" vid="{7DF7CEC2-9D9A-40F6-95E4-E2F6E93D64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230e9df3-be65-4c73-a93b-d1236ebd677e"/>
    <ds:schemaRef ds:uri="71af3243-3dd4-4a8d-8c0d-dd76da1f02a5"/>
    <ds:schemaRef ds:uri="http://www.w3.org/XML/1998/namespac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TM03090430[[fn=Banded]]</Template>
  <TotalTime>10954</TotalTime>
  <Words>23475</Words>
  <Application>Microsoft Office PowerPoint</Application>
  <PresentationFormat>Custom</PresentationFormat>
  <Paragraphs>1867</Paragraphs>
  <Slides>278</Slides>
  <Notes>0</Notes>
  <HiddenSlides>0</HiddenSlides>
  <MMClips>0</MMClips>
  <ScaleCrop>false</ScaleCrop>
  <HeadingPairs>
    <vt:vector size="4" baseType="variant">
      <vt:variant>
        <vt:lpstr>Theme</vt:lpstr>
      </vt:variant>
      <vt:variant>
        <vt:i4>2</vt:i4>
      </vt:variant>
      <vt:variant>
        <vt:lpstr>Slide Titles</vt:lpstr>
      </vt:variant>
      <vt:variant>
        <vt:i4>278</vt:i4>
      </vt:variant>
    </vt:vector>
  </HeadingPairs>
  <TitlesOfParts>
    <vt:vector size="280" baseType="lpstr">
      <vt:lpstr>Banded</vt:lpstr>
      <vt:lpstr>Office Theme</vt:lpstr>
      <vt:lpstr>. </vt:lpstr>
      <vt:lpstr>آشنایی با مبانی طب ایرانی و مکمل </vt:lpstr>
      <vt:lpstr>اهداف</vt:lpstr>
      <vt:lpstr>فصل اول</vt:lpstr>
      <vt:lpstr>وضعیت آموزش و پژوهش طب‌های سنتی و مکمل در جهان</vt:lpstr>
      <vt:lpstr>اهداف</vt:lpstr>
      <vt:lpstr>چین</vt:lpstr>
      <vt:lpstr>هند</vt:lpstr>
      <vt:lpstr>آلمان</vt:lpstr>
      <vt:lpstr>مهم‌ترین هدف در کشورهای ارائه دهنده طب سنتی و مکمل  عبارتست از:  «ارائه اطلاعات متنوع در مورد انواع انتخاب‌هایی که بیمار در مورد درمان یا ارتقای سلامتش دارد.»</vt:lpstr>
      <vt:lpstr>تعریف طب سنتی از دیدگاه سازمان جهانی بهداشت  Traditional Medicine</vt:lpstr>
      <vt:lpstr>.</vt:lpstr>
      <vt:lpstr>تعریف طب مکمل و جایگزین  Complementary and Alternative Medicine </vt:lpstr>
      <vt:lpstr>تعریف پزشکی یکپارچه یا طب فراگیر  Integrative Medicine </vt:lpstr>
      <vt:lpstr>طبقه‌بندی مکاتب طب‌های سنتی و مکمل   NCCIH  در سال 2000</vt:lpstr>
      <vt:lpstr>طبقه‌بندی مکاتب طب‌های سنتی و مکمل   NCCIH  در سال 2000</vt:lpstr>
      <vt:lpstr>طبقه‌بندی مکاتب طب‌های سنتی و مکمل </vt:lpstr>
      <vt:lpstr> از علم و شبه علم در فلسفه تا طب سنتی   جهت مطالعه اختیاری در درس نامه به فصل 2 مراجعه کنید. مطالعه این فصل دارای نمره اضافی در آزمون است.</vt:lpstr>
      <vt:lpstr> طب فراگیر و تولید شواهد    جهت مطالعه اختیاری در درس نامه به فصل 3 مراجعه کنید. مطالعه این فصل دارای نمره اضافی در آزمون است. </vt:lpstr>
      <vt:lpstr>فصل چهارم</vt:lpstr>
      <vt:lpstr>تاریخچه طب ایرانی  از گذشته تا معاصر</vt:lpstr>
      <vt:lpstr>اهداف</vt:lpstr>
      <vt:lpstr>PowerPoint Presentation</vt:lpstr>
      <vt:lpstr>PowerPoint Presentation</vt:lpstr>
      <vt:lpstr>پزشکی در اسطوره‌های ایران باستان </vt:lpstr>
      <vt:lpstr>چند نمونه از اکتشافات و دستاوردهای علوم پزشکی در ایران باستان</vt:lpstr>
      <vt:lpstr>چند نمونه از اکتشافات و دستاوردهای علوم پزشکی در ایران باستان</vt:lpstr>
      <vt:lpstr>پزشکی در دوره تمدن طلایی اسلام</vt:lpstr>
      <vt:lpstr>پزشکی در دوره تمدن طلایی اسلام</vt:lpstr>
      <vt:lpstr>چهره‌های مهم دوران طلایی اسلام</vt:lpstr>
      <vt:lpstr>چهره‌های مهم دوران طلایی اسلام</vt:lpstr>
      <vt:lpstr>چهره‌های مهم دوران طلایی اسلام</vt:lpstr>
      <vt:lpstr>چهره‌های مهم دوران طلایی اسلام</vt:lpstr>
      <vt:lpstr>پزشکی در دوره های مختلف</vt:lpstr>
      <vt:lpstr>اخلاق پزشکی در طب ایرانی: اخلاق حکیمانه و رفتار طبیبانه   جهت مطالعه اختیاری در درس نامه به فصل 5 مراجعه کنید. مطالعه این فصل دارای نمره اضافی در آزمون است.  </vt:lpstr>
      <vt:lpstr>فصل ششم</vt:lpstr>
      <vt:lpstr>مبانی طب ایرانی امور طبیعیه</vt:lpstr>
      <vt:lpstr>اهداف</vt:lpstr>
      <vt:lpstr>تقسیم‌ بندی علم طب</vt:lpstr>
      <vt:lpstr>طب نظری</vt:lpstr>
      <vt:lpstr>طب عملی</vt:lpstr>
      <vt:lpstr>امور طبیعیه</vt:lpstr>
      <vt:lpstr>ارکان</vt:lpstr>
      <vt:lpstr>طبقه بندی عناصر</vt:lpstr>
      <vt:lpstr>ویژگی های ارکان</vt:lpstr>
      <vt:lpstr>مزاج</vt:lpstr>
      <vt:lpstr>طبقه بندی مزاج</vt:lpstr>
      <vt:lpstr>اعتدال طبی</vt:lpstr>
      <vt:lpstr>مزاج های هشت گانه</vt:lpstr>
      <vt:lpstr>اخلاط</vt:lpstr>
      <vt:lpstr>سبب‌های فاعلی و مادی مولد هریک از اخلاط طبیعی چهارگانه</vt:lpstr>
      <vt:lpstr> سبب صوری مانند یک الگوی نخست ساختاری است  سبب فاعلی براساس آن، مادّه را به صورت مطلوب سازمان می‌دهد سبب‌ مادی هریک از اخلاط در واقع پیش ‌سازهای تولید آنها در بدن شمرده می‌شوند.  و هدف کارکردی هر خلط را سبب غایی می‌نامند.</vt:lpstr>
      <vt:lpstr>اخلاط</vt:lpstr>
      <vt:lpstr>*</vt:lpstr>
      <vt:lpstr>سبب‌های صوری و غایی مولد هریک از اخلاط طبیعی چهارگانه</vt:lpstr>
      <vt:lpstr>کیفیات اخلاط و تناظر آنها با ارکان</vt:lpstr>
      <vt:lpstr>اعضا</vt:lpstr>
      <vt:lpstr>تقسیم‌بندی اعضا به ‌اعتبار همگونی یا ناهمگونی بافتار </vt:lpstr>
      <vt:lpstr>تقسیم‌بندی اعضا به ‌اعتبار همگونی یا ناهمگونی بافتار </vt:lpstr>
      <vt:lpstr>تقسیم‌بندی اعضا به ‌اعتبار پروردن و بخشیدن نیروها، یا پذیرفتن نیروها</vt:lpstr>
      <vt:lpstr>تقسیم‌بندی اعضا به ‌اعتبار پروردن و بخشیدن نیروها، یا پذیرفتن نیروها</vt:lpstr>
      <vt:lpstr>تقسیم‌بندی اعضا به ‌اعتبار پروردن و بخشیدن نیروها، یا پذیرفتن نیروها</vt:lpstr>
      <vt:lpstr>مزاج اعضاء</vt:lpstr>
      <vt:lpstr>مزاج اعضاء</vt:lpstr>
      <vt:lpstr>ارواح</vt:lpstr>
      <vt:lpstr>ارواح</vt:lpstr>
      <vt:lpstr>قوا</vt:lpstr>
      <vt:lpstr>PowerPoint Presentation</vt:lpstr>
      <vt:lpstr>افعال</vt:lpstr>
      <vt:lpstr>فصل هفتم</vt:lpstr>
      <vt:lpstr>شش‌گانه ضروری تندرستی (ستّۀ ضروری)</vt:lpstr>
      <vt:lpstr>اهداف</vt:lpstr>
      <vt:lpstr>ربیع‌بن‌احمد اخوینی در کتاب هدایت المتعلمین می‌نویسد: «پزشکی پیشه‌ای بود که تندرستی آدمیان را نگاه دارد و چون رفته باشد باز آرد از روی علم و عمل». </vt:lpstr>
      <vt:lpstr>اصول شش‌گانه برای زندگی سالم</vt:lpstr>
      <vt:lpstr> «شیخ‌الرئیس ابن‌سینا» از بین این شش اصل، سه اصل را برای حفظ سلامتی مهم‌تر می‌داند    به ترتیب عبارتند از: «ورزش و فعالیت بدنی مناسب»، «مدیریت غذا» و «مدیریت خواب». </vt:lpstr>
      <vt:lpstr>تدابیر حفظ سلامتی: آب و هوا</vt:lpstr>
      <vt:lpstr>تدابیر حفظ سلامتی: آب و هوا</vt:lpstr>
      <vt:lpstr>دستورالعمل‌های مدیریت هوا</vt:lpstr>
      <vt:lpstr>دستورالعمل‌های مدیریت هوا</vt:lpstr>
      <vt:lpstr>تدابیر حفظ سلامتی: خوردنی‌ها و آشامیدنی‌ها</vt:lpstr>
      <vt:lpstr>تدابیر حفظ سلامتی: خوردنی‌ها و آشامیدنی‌ها</vt:lpstr>
      <vt:lpstr>تدابیر حفظ سلامتی: خوردنی‌ها و آشامیدنی‌ها</vt:lpstr>
      <vt:lpstr>آداب تغذیه</vt:lpstr>
      <vt:lpstr>آداب تغذیه</vt:lpstr>
      <vt:lpstr>آب</vt:lpstr>
      <vt:lpstr>میزان احتیاج آب روزانه یک فرد به عوامل زیر بستگی دارد.</vt:lpstr>
      <vt:lpstr>دستورالعمل‌های مدیریت آب</vt:lpstr>
      <vt:lpstr>تدابیر حفظ سلامتی: حرکت و سکون</vt:lpstr>
      <vt:lpstr>تدابیر حفظ سلامتی: حرکت و سکون</vt:lpstr>
      <vt:lpstr>تدابیر حفظ سلامتی: خواب و بیداری</vt:lpstr>
      <vt:lpstr>دستورالعمل‌های مدیریت خواب</vt:lpstr>
      <vt:lpstr>تدابیر حفظ سلامتی: پاکسازی</vt:lpstr>
      <vt:lpstr>تدابیر حفظ سلامتی: پاکسازی</vt:lpstr>
      <vt:lpstr>تدابیر حفظ سلامتی: پاکسازی</vt:lpstr>
      <vt:lpstr>تدابیر حفظ سلامتی: پاکسازی</vt:lpstr>
      <vt:lpstr>تدابیر حفظ سلامتی: پاکسازی</vt:lpstr>
      <vt:lpstr>دستورالعمل‌های مدیریت پاکسازی بدن</vt:lpstr>
      <vt:lpstr>تدابیر حفظ سلامتی: رویدادهای نفسانی</vt:lpstr>
      <vt:lpstr>فصل هشتم</vt:lpstr>
      <vt:lpstr>علم نشانه‌شناسی</vt:lpstr>
      <vt:lpstr>اهداف</vt:lpstr>
      <vt:lpstr>تقسیم‌بندی علایم</vt:lpstr>
      <vt:lpstr>نشانه‌های کلی مزاج جبلّی</vt:lpstr>
      <vt:lpstr>مَلمَس</vt:lpstr>
      <vt:lpstr>هیکل و اندام</vt:lpstr>
      <vt:lpstr>مو</vt:lpstr>
      <vt:lpstr>رنگ بدن</vt:lpstr>
      <vt:lpstr>خواب و بيداري</vt:lpstr>
      <vt:lpstr>چگونگی افعال صادر شده از بدن</vt:lpstr>
      <vt:lpstr>کیفیت مواد دفعی بدن</vt:lpstr>
      <vt:lpstr>بزرگی و کوچکی اعضاء</vt:lpstr>
      <vt:lpstr>چگونگی تأثیرپذیری از کیفیات چهارگانه</vt:lpstr>
      <vt:lpstr>حالات نفساني</vt:lpstr>
      <vt:lpstr>فصل نهم</vt:lpstr>
      <vt:lpstr>درمان با غذا در طب ایرانی</vt:lpstr>
      <vt:lpstr>اهداف</vt:lpstr>
      <vt:lpstr>قوانین غذا درمانی</vt:lpstr>
      <vt:lpstr>قانون کاهش غذا</vt:lpstr>
      <vt:lpstr>قانون رعایت سردی غذا و گرمی غذا </vt:lpstr>
      <vt:lpstr>چند نکته مهم در ارتباط با رژیم‌های غذایی گرم و سرد</vt:lpstr>
      <vt:lpstr>فصل دهم</vt:lpstr>
      <vt:lpstr>تدابیر حفظ سلامتی  در کبد چرب، فشار خون و دیابت</vt:lpstr>
      <vt:lpstr>اهداف</vt:lpstr>
      <vt:lpstr>توصیه‌های طب ایرانی در کبد چرب </vt:lpstr>
      <vt:lpstr>مهم‌ترین جزء درمان، اصلاح سبک زندگی (اصلاح هضم و گوارش)</vt:lpstr>
      <vt:lpstr>مهم‌ترین جزء درمان، اصلاح سبک زندگی (اصلاح هضم و گوارش)</vt:lpstr>
      <vt:lpstr>تدابیر و پرهیزات کلی و عمومی</vt:lpstr>
      <vt:lpstr>توصیه‌های طب ایرانی در فشار خون بالا </vt:lpstr>
      <vt:lpstr>رعایت قوانين خوردن و آشاميدن در کنترل فشار خون </vt:lpstr>
      <vt:lpstr>رعایت قوانين خوردن و آشاميدن در کنترل فشار خون </vt:lpstr>
      <vt:lpstr>توصیه‌های غذایی جهت پیشگیری و درمان پر فشاری خون </vt:lpstr>
      <vt:lpstr>توصیه های طب ایرانی در دیابت </vt:lpstr>
      <vt:lpstr>توصیه های طب ایرانی در دیابت</vt:lpstr>
      <vt:lpstr>توصیه‌های غذایی در دیابت </vt:lpstr>
      <vt:lpstr>توصیه‌های غذایی در دیابت </vt:lpstr>
      <vt:lpstr>گیاهان دارویی کاهش دهنده قند خون</vt:lpstr>
      <vt:lpstr>فصل یازدهم</vt:lpstr>
      <vt:lpstr>آشنایی با برخی داروهای گیاهی و سنتی  مبتنی بر شواهد</vt:lpstr>
      <vt:lpstr>اهداف</vt:lpstr>
      <vt:lpstr>گیاهان دارویی (Medicinal Plants) </vt:lpstr>
      <vt:lpstr>داروهای گیاهی (Herbal Medicines) </vt:lpstr>
      <vt:lpstr>گیاه درمانی (Phytotherapy) </vt:lpstr>
      <vt:lpstr>نام علمی</vt:lpstr>
      <vt:lpstr>گیاهان دارویی شاخص در درمان اختلالات اعصاب و روان </vt:lpstr>
      <vt:lpstr>سنبل الطیب اروپایی</vt:lpstr>
      <vt:lpstr>بادرنجبویه</vt:lpstr>
      <vt:lpstr>گل ساعتی  </vt:lpstr>
      <vt:lpstr>علف چای (هوفاریقون) </vt:lpstr>
      <vt:lpstr>اسطوخودوس </vt:lpstr>
      <vt:lpstr>گیاهان دارویی پرکاربرد در درمان اختلالات گوارشی </vt:lpstr>
      <vt:lpstr>سنا </vt:lpstr>
      <vt:lpstr>زنجبیل</vt:lpstr>
      <vt:lpstr>زنجبیل</vt:lpstr>
      <vt:lpstr>بابونه </vt:lpstr>
      <vt:lpstr>رازیانه</vt:lpstr>
      <vt:lpstr>شیرین‌بیان</vt:lpstr>
      <vt:lpstr>فصل دوازدهم</vt:lpstr>
      <vt:lpstr>معرفی کاربردهای برخی اعمال یداوی در طب ایرانی</vt:lpstr>
      <vt:lpstr>آشنایی با انواع ماساژ و مشت و مال در طب ایرانی </vt:lpstr>
      <vt:lpstr>اهداف</vt:lpstr>
      <vt:lpstr>نکات</vt:lpstr>
      <vt:lpstr>اهداف و فواید ماساژ در منابع طب ایرانی و منابع اخیر</vt:lpstr>
      <vt:lpstr>دلک و غمز </vt:lpstr>
      <vt:lpstr>سبک‌های مختلف دلک </vt:lpstr>
      <vt:lpstr>نکات</vt:lpstr>
      <vt:lpstr>کاربردهای مختلف دلک و غمز در پزشکی ایرانی</vt:lpstr>
      <vt:lpstr>جهت حرکت ماساژ </vt:lpstr>
      <vt:lpstr>فنون اصلی دلک و غمز </vt:lpstr>
      <vt:lpstr>مالش‌های سطحی:  در ماساژ کلاسیک معادل حرکات سرخوردن سطحی </vt:lpstr>
      <vt:lpstr>مالش‌های سطحی:  در ماساژ کلاسیک معادل حرکات سرخوردن سطحی </vt:lpstr>
      <vt:lpstr>مالش‌های عمقی‌تر:  در ماساژ کلاسیک با عنوان ماساژ اصطکاکی برای اعمال فشار بر موضع </vt:lpstr>
      <vt:lpstr>مالش‌های عمقی‌تر:  در ماساژ کلاسیک با عنوان ماساژ اصطکاکی برای اعمال فشار بر موضع </vt:lpstr>
      <vt:lpstr>مالش‌های عمقی‌تر:  در ماساژ کلاسیک با عنوان ماساژ اصطکاکی برای اعمال فشار بر موضع </vt:lpstr>
      <vt:lpstr>مالش‌های عمقی‌تر:  در ماساژ کلاسیک با عنوان ماساژ اصطکاکی برای اعمال فشار بر موضع </vt:lpstr>
      <vt:lpstr>فن گرفتن یا مشت کردن:</vt:lpstr>
      <vt:lpstr>ضربه‌ای یا کاردی:</vt:lpstr>
      <vt:lpstr>مالش دورانی:</vt:lpstr>
      <vt:lpstr>حرکات کششی و پیچشی:  این حرکات مشابه تکنیک‌های ماساژ تایلندی و حرکات یوگا هستند</vt:lpstr>
      <vt:lpstr>حرکات کششی و پیچشی:  این حرکات مشابه تکنیک‌های ماساژ تایلندی و حرکات یوگا هستند</vt:lpstr>
      <vt:lpstr>حرکات کششی و پیچشی:  این حرکات  مشابه تکنیک‌های ماساژ تایلندی و حرکات یوگا هستند</vt:lpstr>
      <vt:lpstr>حرکات کششی و پیچشی:  این حرکات  مشابه تکنیک‌های ماساژ تایلندی و حرکات یوگا هستند</vt:lpstr>
      <vt:lpstr>حرکات کششی و پیچشی:  این حرکات  مشابه تکنیک‌های ماساژ تایلندی و حرکات یوگا هستند</vt:lpstr>
      <vt:lpstr>قولنج‌گیری</vt:lpstr>
      <vt:lpstr>توجه به شرایط فردی، زمانی و مکانی در دلک و غمز</vt:lpstr>
      <vt:lpstr>روش‌های تقویت اثر دلک و غمز</vt:lpstr>
      <vt:lpstr>ماساژ در گروه‌های خاص ماساژ کودکان </vt:lpstr>
      <vt:lpstr>حرکات کششی توصیه شده در ماساژ کودکان: </vt:lpstr>
      <vt:lpstr>حرکات کششی توصیه شده در ماساژ کودکان: </vt:lpstr>
      <vt:lpstr>حرکات کششی توصیه شده در ماساژ کودکان: </vt:lpstr>
      <vt:lpstr>حرکات کششی توصیه شده در ماساژ کودکان: </vt:lpstr>
      <vt:lpstr>حرکات کششی توصیه شده در ماساژ کودکان: </vt:lpstr>
      <vt:lpstr>حرکات کششی توصیه شده در ماساژ کودکان: </vt:lpstr>
      <vt:lpstr>ماساژ در گروه‌های خاص ماساژ سالمندان</vt:lpstr>
      <vt:lpstr>ماساژ در گروه‌های خاص ماساژ ورزشی</vt:lpstr>
      <vt:lpstr>خستگی و ماندگی به دنبال افراط در حرکات ورزشی بر اساس علائم به دسته‌های مختلفی تقسیم می‌شود </vt:lpstr>
      <vt:lpstr>بایدها و نبایدهای دلک و غمز</vt:lpstr>
      <vt:lpstr>بایدها و نبایدهای دلک و غمز</vt:lpstr>
      <vt:lpstr>مروری بر سبک‌های شایع ماساژ</vt:lpstr>
      <vt:lpstr>مروری بر سبک‌های شایع ماساژ</vt:lpstr>
      <vt:lpstr>مروری بر سبک‌های شایع ماساژ</vt:lpstr>
      <vt:lpstr>مروری بر سبک‌های شایع ماساژ</vt:lpstr>
      <vt:lpstr>مروری بر سبک‌های شایع ماساژ</vt:lpstr>
      <vt:lpstr>مروری بر سبک‌های شایع ماساژ</vt:lpstr>
      <vt:lpstr>مروری بر سبک‌های شایع ماساژ</vt:lpstr>
      <vt:lpstr>مروری بر سبک‌های شایع ماساژ</vt:lpstr>
      <vt:lpstr>مقایسه ماساژ ایرانی با سایر سبک‌های ماساژ</vt:lpstr>
      <vt:lpstr>مقایسه ماساژ ایرانی با سایر سبک‌های ماساژ</vt:lpstr>
      <vt:lpstr>مقایسه ماساژ ایرانی با سایر سبک‌های ماساژ</vt:lpstr>
      <vt:lpstr>درآمدی بر کارکردهای طب ایرانی در فیزیوتراپی</vt:lpstr>
      <vt:lpstr>اهداف</vt:lpstr>
      <vt:lpstr>نکات</vt:lpstr>
      <vt:lpstr>ملاحظات کاربردی هیستولوژیک و فیزیولوژیک اعضای عصبی</vt:lpstr>
      <vt:lpstr>ملاحظات کاربردی هیستولوژیک و فیزیولوژیک سیالیت و پویایی رطوبات بدنی</vt:lpstr>
      <vt:lpstr>موانع جریان آزاد مایعات</vt:lpstr>
      <vt:lpstr>موانع جریان آزاد مایعات</vt:lpstr>
      <vt:lpstr>ملاحظات کاربردی هیستولوژیک و فیزیولوژیک ارتباط سیستمیک اعضای بدن باهم</vt:lpstr>
      <vt:lpstr>ملاحظات کاربردی هیستولوژیک و فیزیولوژیک الگوی بازپخش جریان خون و انرژی</vt:lpstr>
      <vt:lpstr>ملاحظات کاربردی هیستولوژیک و فیزیولوژیک الگوی بازپخش جریان خون و انرژی</vt:lpstr>
      <vt:lpstr>آشنایی با انواع خون‌گیری (فصد، حجامت و زالو) </vt:lpstr>
      <vt:lpstr>اهداف</vt:lpstr>
      <vt:lpstr>روش‌های ایجاد استفراغ (پاکسازی مواد زائد و سموم)</vt:lpstr>
      <vt:lpstr>روش‌های ایجاد استفراغ (پاکسازی مواد زائد و سموم)</vt:lpstr>
      <vt:lpstr>روش‌های ایجاد استفراغ (پاکسازی مواد زائد و سموم)</vt:lpstr>
      <vt:lpstr>روش‌های ایجاد استفراغ (پاکسازی مواد زائد و سموم)</vt:lpstr>
      <vt:lpstr>فصد در طب ایرانی</vt:lpstr>
      <vt:lpstr>فصد در طب ایرانی</vt:lpstr>
      <vt:lpstr>حجامت و بادکش</vt:lpstr>
      <vt:lpstr>حجامت و بادکش</vt:lpstr>
      <vt:lpstr>حجامت و بادکش در طب ایرانی</vt:lpstr>
      <vt:lpstr>انواع حجامت</vt:lpstr>
      <vt:lpstr>زالو</vt:lpstr>
      <vt:lpstr>زالو در مقالات</vt:lpstr>
      <vt:lpstr>زالو در مقالات</vt:lpstr>
      <vt:lpstr>زالو در مقالات</vt:lpstr>
      <vt:lpstr>زالو در طب ایرانی</vt:lpstr>
      <vt:lpstr>فصل سیزدهم</vt:lpstr>
      <vt:lpstr>تدابیر زنان و مامایی  در طب ایرانی</vt:lpstr>
      <vt:lpstr>اهداف</vt:lpstr>
      <vt:lpstr>تدابیر بلوغ</vt:lpstr>
      <vt:lpstr>تدابیر بلوغ</vt:lpstr>
      <vt:lpstr>تدابیر بلوغ</vt:lpstr>
      <vt:lpstr>تدابیر دیسمنوره</vt:lpstr>
      <vt:lpstr>درمان دیسمنوره تدابیر</vt:lpstr>
      <vt:lpstr>درمان دیسمنوره تدابیر</vt:lpstr>
      <vt:lpstr>درمان دیسمنوره تدابیر</vt:lpstr>
      <vt:lpstr>درمان دیسمنوره درمان دارویی و اعمال یداوی </vt:lpstr>
      <vt:lpstr>تدابیر رابطه جنسی منافع رابطه جنسی متعادل</vt:lpstr>
      <vt:lpstr>تدابیر رابطه جنسی آمادگی قبل از رابطه جنسی با هدف بارداری </vt:lpstr>
      <vt:lpstr>تدابیر رابطه جنسی آمادگی قبل از رابطه جنسی با هدف بارداری </vt:lpstr>
      <vt:lpstr>تدابیر رابطه جنسی</vt:lpstr>
      <vt:lpstr>تدابیر رابطه جنسی</vt:lpstr>
      <vt:lpstr>تدابیر رابطه جنسی</vt:lpstr>
      <vt:lpstr>تدابیر پیش از بارداری </vt:lpstr>
      <vt:lpstr>تدابیر حفظ الصحه در مراقبت‌های پیش از بارداری</vt:lpstr>
      <vt:lpstr>تدابیر حفظ الصحه در مراقبت‌های پیش از بارداری</vt:lpstr>
      <vt:lpstr>تدابیر حفظ الصحه در مراقبت‌های پیش از بارداری</vt:lpstr>
      <vt:lpstr>تدابیر حفظ الصحه در مراقبت‌های پیش از بارداری</vt:lpstr>
      <vt:lpstr>تدابیر حفظ الصحه در مراقبت‌های پیش از بارداری</vt:lpstr>
      <vt:lpstr>مواد غذایی مضر (در صورت مصرف بیش از حد یا تکرار آنها) برای باروری زنان </vt:lpstr>
      <vt:lpstr>تدابیر بارداری مراقبت‌های حفظ و ارتقای سلامت در دوران بارداری</vt:lpstr>
      <vt:lpstr>تدابیر بارداری مراقبت‌های حفظ و ارتقای سلامت در دوران بارداری</vt:lpstr>
      <vt:lpstr>تدابیر بارداری مراقبت‌های حفظ و ارتقای سلامت در دوران بارداری</vt:lpstr>
      <vt:lpstr>تدابیر بارداری مراقبت‌های حفظ و ارتقای سلامت در دوران بارداری</vt:lpstr>
      <vt:lpstr>تدابیر بارداری توصیه‌های طب ایرانی در برخورد با عوارض شایع دوران بارداری</vt:lpstr>
      <vt:lpstr>تدابیر بارداری توصیه‌های طب ایرانی در برخورد با عوارض شایع دوران بارداری</vt:lpstr>
      <vt:lpstr>تدابیر شیردهی</vt:lpstr>
      <vt:lpstr>مواد غذایی مفید در دوران شیردهی </vt:lpstr>
      <vt:lpstr>فصل چهاردهم</vt:lpstr>
      <vt:lpstr>آشنایی با طب مکمل:  مرور طب سوزنی مبتنی بر شواهد</vt:lpstr>
      <vt:lpstr>اهداف</vt:lpstr>
      <vt:lpstr>طب سوزنی </vt:lpstr>
      <vt:lpstr>طب سوزنی </vt:lpstr>
      <vt:lpstr>طب سنتی چينی (Traditional Chinese Medicine: TCM)</vt:lpstr>
      <vt:lpstr>موارد به‌کارگیری طب سوزنی</vt:lpstr>
      <vt:lpstr> NIH     و طب سوزنی</vt:lpstr>
      <vt:lpstr>عوارض و خطرات احتمالی طب سوزنی</vt:lpstr>
      <vt:lpstr>شواهد در مکانیسم اثربخشی طب سوزنی</vt:lpstr>
      <vt:lpstr>موفق باشید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azadeh zarei</dc:creator>
  <cp:lastModifiedBy>almas</cp:lastModifiedBy>
  <cp:revision>234</cp:revision>
  <dcterms:created xsi:type="dcterms:W3CDTF">2022-11-08T08:40:28Z</dcterms:created>
  <dcterms:modified xsi:type="dcterms:W3CDTF">2024-01-22T09:53:08Z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