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Lst>
  <p:notesMasterIdLst>
    <p:notesMasterId r:id="rId71"/>
  </p:notesMasterIdLst>
  <p:sldIdLst>
    <p:sldId id="259" r:id="rId5"/>
    <p:sldId id="257" r:id="rId6"/>
    <p:sldId id="258" r:id="rId7"/>
    <p:sldId id="260" r:id="rId8"/>
    <p:sldId id="261" r:id="rId9"/>
    <p:sldId id="262" r:id="rId10"/>
    <p:sldId id="263" r:id="rId11"/>
    <p:sldId id="272" r:id="rId12"/>
    <p:sldId id="270" r:id="rId13"/>
    <p:sldId id="271" r:id="rId14"/>
    <p:sldId id="265" r:id="rId15"/>
    <p:sldId id="266" r:id="rId16"/>
    <p:sldId id="267" r:id="rId17"/>
    <p:sldId id="268" r:id="rId18"/>
    <p:sldId id="273" r:id="rId19"/>
    <p:sldId id="269" r:id="rId20"/>
    <p:sldId id="276" r:id="rId21"/>
    <p:sldId id="278" r:id="rId22"/>
    <p:sldId id="279" r:id="rId23"/>
    <p:sldId id="280" r:id="rId24"/>
    <p:sldId id="274" r:id="rId25"/>
    <p:sldId id="282" r:id="rId26"/>
    <p:sldId id="284" r:id="rId27"/>
    <p:sldId id="286" r:id="rId28"/>
    <p:sldId id="288" r:id="rId29"/>
    <p:sldId id="290" r:id="rId30"/>
    <p:sldId id="292" r:id="rId31"/>
    <p:sldId id="294" r:id="rId32"/>
    <p:sldId id="296" r:id="rId33"/>
    <p:sldId id="298" r:id="rId34"/>
    <p:sldId id="300" r:id="rId35"/>
    <p:sldId id="302" r:id="rId36"/>
    <p:sldId id="304" r:id="rId37"/>
    <p:sldId id="306" r:id="rId38"/>
    <p:sldId id="308" r:id="rId39"/>
    <p:sldId id="310" r:id="rId40"/>
    <p:sldId id="312" r:id="rId41"/>
    <p:sldId id="314" r:id="rId42"/>
    <p:sldId id="315" r:id="rId43"/>
    <p:sldId id="317" r:id="rId44"/>
    <p:sldId id="319" r:id="rId45"/>
    <p:sldId id="321" r:id="rId46"/>
    <p:sldId id="323" r:id="rId47"/>
    <p:sldId id="325" r:id="rId48"/>
    <p:sldId id="327" r:id="rId49"/>
    <p:sldId id="329" r:id="rId50"/>
    <p:sldId id="331" r:id="rId51"/>
    <p:sldId id="333" r:id="rId52"/>
    <p:sldId id="335" r:id="rId53"/>
    <p:sldId id="337" r:id="rId54"/>
    <p:sldId id="339" r:id="rId55"/>
    <p:sldId id="341" r:id="rId56"/>
    <p:sldId id="343" r:id="rId57"/>
    <p:sldId id="345" r:id="rId58"/>
    <p:sldId id="347" r:id="rId59"/>
    <p:sldId id="349" r:id="rId60"/>
    <p:sldId id="351" r:id="rId61"/>
    <p:sldId id="353" r:id="rId62"/>
    <p:sldId id="355" r:id="rId63"/>
    <p:sldId id="357" r:id="rId64"/>
    <p:sldId id="359" r:id="rId65"/>
    <p:sldId id="361" r:id="rId66"/>
    <p:sldId id="363" r:id="rId67"/>
    <p:sldId id="365" r:id="rId68"/>
    <p:sldId id="367" r:id="rId69"/>
    <p:sldId id="369" r:id="rId7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5" d="100"/>
          <a:sy n="95" d="100"/>
        </p:scale>
        <p:origin x="-204" y="76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 Type="http://schemas.openxmlformats.org/officeDocument/2006/relationships/slide" Target="slides/slide3.xml"/><Relationship Id="rId71"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4D4B718-E1B4-4EDE-AB43-0587D801FE16}" type="datetimeFigureOut">
              <a:rPr lang="en-US" smtClean="0"/>
              <a:t>4/18/2024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BFA13B9-453B-4AB7-A7DD-E31F078C3A8A}" type="slidenum">
              <a:rPr lang="en-US" smtClean="0"/>
              <a:t>‹#›</a:t>
            </a:fld>
            <a:endParaRPr lang="en-US"/>
          </a:p>
        </p:txBody>
      </p:sp>
    </p:spTree>
    <p:extLst>
      <p:ext uri="{BB962C8B-B14F-4D97-AF65-F5344CB8AC3E}">
        <p14:creationId xmlns:p14="http://schemas.microsoft.com/office/powerpoint/2010/main" val="28656576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FA13B9-453B-4AB7-A7DD-E31F078C3A8A}" type="slidenum">
              <a:rPr lang="en-US" smtClean="0"/>
              <a:t>1</a:t>
            </a:fld>
            <a:endParaRPr lang="en-US"/>
          </a:p>
        </p:txBody>
      </p:sp>
    </p:spTree>
    <p:extLst>
      <p:ext uri="{BB962C8B-B14F-4D97-AF65-F5344CB8AC3E}">
        <p14:creationId xmlns:p14="http://schemas.microsoft.com/office/powerpoint/2010/main" val="31127653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1D8BD707-D9CF-40AE-B4C6-C98DA3205C09}" type="datetimeFigureOut">
              <a:rPr lang="en-US" smtClean="0">
                <a:solidFill>
                  <a:srgbClr val="CAF278">
                    <a:shade val="50000"/>
                    <a:satMod val="200000"/>
                  </a:srgbClr>
                </a:solidFill>
              </a:rPr>
              <a:pPr/>
              <a:t>4/18/2024</a:t>
            </a:fld>
            <a:endParaRPr lang="en-US">
              <a:solidFill>
                <a:srgbClr val="CAF278">
                  <a:shade val="50000"/>
                  <a:satMod val="200000"/>
                </a:srgbClr>
              </a:solidFill>
            </a:endParaRPr>
          </a:p>
        </p:txBody>
      </p:sp>
      <p:sp>
        <p:nvSpPr>
          <p:cNvPr id="20" name="Footer Placeholder 19"/>
          <p:cNvSpPr>
            <a:spLocks noGrp="1"/>
          </p:cNvSpPr>
          <p:nvPr>
            <p:ph type="ftr" sz="quarter" idx="11"/>
          </p:nvPr>
        </p:nvSpPr>
        <p:spPr/>
        <p:txBody>
          <a:bodyPr/>
          <a:lstStyle>
            <a:extLst/>
          </a:lstStyle>
          <a:p>
            <a:endParaRPr lang="en-US">
              <a:solidFill>
                <a:srgbClr val="CAF278">
                  <a:shade val="50000"/>
                  <a:satMod val="200000"/>
                </a:srgbClr>
              </a:solidFill>
            </a:endParaRPr>
          </a:p>
        </p:txBody>
      </p:sp>
      <p:sp>
        <p:nvSpPr>
          <p:cNvPr id="10" name="Slide Number Placeholder 9"/>
          <p:cNvSpPr>
            <a:spLocks noGrp="1"/>
          </p:cNvSpPr>
          <p:nvPr>
            <p:ph type="sldNum" sz="quarter" idx="12"/>
          </p:nvPr>
        </p:nvSpPr>
        <p:spPr/>
        <p:txBody>
          <a:bodyPr/>
          <a:lstStyle>
            <a:extLst/>
          </a:lstStyle>
          <a:p>
            <a:fld id="{B6F15528-21DE-4FAA-801E-634DDDAF4B2B}" type="slidenum">
              <a:rPr lang="en-US" smtClean="0">
                <a:solidFill>
                  <a:srgbClr val="CAF278">
                    <a:shade val="50000"/>
                    <a:satMod val="200000"/>
                  </a:srgbClr>
                </a:solidFill>
              </a:rPr>
              <a:pPr/>
              <a:t>‹#›</a:t>
            </a:fld>
            <a:endParaRPr lang="en-US">
              <a:solidFill>
                <a:srgbClr val="CAF278">
                  <a:shade val="50000"/>
                  <a:satMod val="200000"/>
                </a:srgbClr>
              </a:solidFill>
            </a:endParaRPr>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endParaRPr lang="en-US">
              <a:solidFill>
                <a:prstClr val="black"/>
              </a:solidFill>
            </a:endParaRPr>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endParaRPr lang="en-US">
              <a:solidFill>
                <a:prstClr val="black"/>
              </a:solidFill>
            </a:endParaRPr>
          </a:p>
        </p:txBody>
      </p:sp>
    </p:spTree>
    <p:extLst>
      <p:ext uri="{BB962C8B-B14F-4D97-AF65-F5344CB8AC3E}">
        <p14:creationId xmlns:p14="http://schemas.microsoft.com/office/powerpoint/2010/main" val="33491498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solidFill>
                  <a:srgbClr val="CAF278">
                    <a:shade val="50000"/>
                    <a:satMod val="200000"/>
                  </a:srgbClr>
                </a:solidFill>
              </a:rPr>
              <a:pPr/>
              <a:t>4/18/2024</a:t>
            </a:fld>
            <a:endParaRPr lang="en-US">
              <a:solidFill>
                <a:srgbClr val="CAF278">
                  <a:shade val="50000"/>
                  <a:satMod val="200000"/>
                </a:srgbClr>
              </a:solidFill>
            </a:endParaRPr>
          </a:p>
        </p:txBody>
      </p:sp>
      <p:sp>
        <p:nvSpPr>
          <p:cNvPr id="5" name="Footer Placeholder 4"/>
          <p:cNvSpPr>
            <a:spLocks noGrp="1"/>
          </p:cNvSpPr>
          <p:nvPr>
            <p:ph type="ftr" sz="quarter" idx="11"/>
          </p:nvPr>
        </p:nvSpPr>
        <p:spPr/>
        <p:txBody>
          <a:bodyPr/>
          <a:lstStyle>
            <a:extLst/>
          </a:lstStyle>
          <a:p>
            <a:endParaRPr lang="en-US">
              <a:solidFill>
                <a:srgbClr val="CAF278">
                  <a:shade val="50000"/>
                  <a:satMod val="200000"/>
                </a:srgbClr>
              </a:solidFill>
            </a:endParaRPr>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solidFill>
                  <a:srgbClr val="CAF278">
                    <a:shade val="50000"/>
                    <a:satMod val="200000"/>
                  </a:srgbClr>
                </a:solidFill>
              </a:rPr>
              <a:pPr/>
              <a:t>‹#›</a:t>
            </a:fld>
            <a:endParaRPr lang="en-US">
              <a:solidFill>
                <a:srgbClr val="CAF278">
                  <a:shade val="50000"/>
                  <a:satMod val="200000"/>
                </a:srgbClr>
              </a:solidFill>
            </a:endParaRPr>
          </a:p>
        </p:txBody>
      </p:sp>
    </p:spTree>
    <p:extLst>
      <p:ext uri="{BB962C8B-B14F-4D97-AF65-F5344CB8AC3E}">
        <p14:creationId xmlns:p14="http://schemas.microsoft.com/office/powerpoint/2010/main" val="3458599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solidFill>
                  <a:srgbClr val="CAF278">
                    <a:shade val="50000"/>
                    <a:satMod val="200000"/>
                  </a:srgbClr>
                </a:solidFill>
              </a:rPr>
              <a:pPr/>
              <a:t>4/18/2024</a:t>
            </a:fld>
            <a:endParaRPr lang="en-US">
              <a:solidFill>
                <a:srgbClr val="CAF278">
                  <a:shade val="50000"/>
                  <a:satMod val="200000"/>
                </a:srgbClr>
              </a:solidFill>
            </a:endParaRPr>
          </a:p>
        </p:txBody>
      </p:sp>
      <p:sp>
        <p:nvSpPr>
          <p:cNvPr id="5" name="Footer Placeholder 4"/>
          <p:cNvSpPr>
            <a:spLocks noGrp="1"/>
          </p:cNvSpPr>
          <p:nvPr>
            <p:ph type="ftr" sz="quarter" idx="11"/>
          </p:nvPr>
        </p:nvSpPr>
        <p:spPr/>
        <p:txBody>
          <a:bodyPr/>
          <a:lstStyle>
            <a:extLst/>
          </a:lstStyle>
          <a:p>
            <a:endParaRPr lang="en-US">
              <a:solidFill>
                <a:srgbClr val="CAF278">
                  <a:shade val="50000"/>
                  <a:satMod val="200000"/>
                </a:srgbClr>
              </a:solidFill>
            </a:endParaRPr>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solidFill>
                  <a:srgbClr val="CAF278">
                    <a:shade val="50000"/>
                    <a:satMod val="200000"/>
                  </a:srgbClr>
                </a:solidFill>
              </a:rPr>
              <a:pPr/>
              <a:t>‹#›</a:t>
            </a:fld>
            <a:endParaRPr lang="en-US">
              <a:solidFill>
                <a:srgbClr val="CAF278">
                  <a:shade val="50000"/>
                  <a:satMod val="200000"/>
                </a:srgbClr>
              </a:solidFill>
            </a:endParaRPr>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endParaRPr lang="en-US">
              <a:solidFill>
                <a:prstClr val="black"/>
              </a:solidFill>
            </a:endParaRPr>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endParaRPr lang="en-US">
              <a:solidFill>
                <a:prstClr val="black"/>
              </a:solidFill>
            </a:endParaRPr>
          </a:p>
        </p:txBody>
      </p:sp>
    </p:spTree>
    <p:extLst>
      <p:ext uri="{BB962C8B-B14F-4D97-AF65-F5344CB8AC3E}">
        <p14:creationId xmlns:p14="http://schemas.microsoft.com/office/powerpoint/2010/main" val="5443087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solidFill>
                  <a:srgbClr val="CAF278">
                    <a:shade val="50000"/>
                    <a:satMod val="200000"/>
                  </a:srgbClr>
                </a:solidFill>
              </a:rPr>
              <a:pPr/>
              <a:t>4/18/2024</a:t>
            </a:fld>
            <a:endParaRPr lang="en-US">
              <a:solidFill>
                <a:srgbClr val="CAF278">
                  <a:shade val="50000"/>
                  <a:satMod val="200000"/>
                </a:srgbClr>
              </a:solidFill>
            </a:endParaRPr>
          </a:p>
        </p:txBody>
      </p:sp>
      <p:sp>
        <p:nvSpPr>
          <p:cNvPr id="6" name="Footer Placeholder 5"/>
          <p:cNvSpPr>
            <a:spLocks noGrp="1"/>
          </p:cNvSpPr>
          <p:nvPr>
            <p:ph type="ftr" sz="quarter" idx="11"/>
          </p:nvPr>
        </p:nvSpPr>
        <p:spPr/>
        <p:txBody>
          <a:bodyPr/>
          <a:lstStyle>
            <a:extLst/>
          </a:lstStyle>
          <a:p>
            <a:endParaRPr lang="en-US">
              <a:solidFill>
                <a:srgbClr val="CAF278">
                  <a:shade val="50000"/>
                  <a:satMod val="200000"/>
                </a:srgbClr>
              </a:solidFill>
            </a:endParaRPr>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solidFill>
                  <a:srgbClr val="CAF278">
                    <a:shade val="50000"/>
                    <a:satMod val="200000"/>
                  </a:srgbClr>
                </a:solidFill>
              </a:rPr>
              <a:pPr/>
              <a:t>‹#›</a:t>
            </a:fld>
            <a:endParaRPr lang="en-US">
              <a:solidFill>
                <a:srgbClr val="CAF278">
                  <a:shade val="50000"/>
                  <a:satMod val="200000"/>
                </a:srgbClr>
              </a:solidFill>
            </a:endParaRPr>
          </a:p>
        </p:txBody>
      </p:sp>
    </p:spTree>
    <p:extLst>
      <p:ext uri="{BB962C8B-B14F-4D97-AF65-F5344CB8AC3E}">
        <p14:creationId xmlns:p14="http://schemas.microsoft.com/office/powerpoint/2010/main" val="10096444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D8BD707-D9CF-40AE-B4C6-C98DA3205C09}" type="datetimeFigureOut">
              <a:rPr lang="en-US" smtClean="0">
                <a:solidFill>
                  <a:srgbClr val="CAF278">
                    <a:shade val="50000"/>
                    <a:satMod val="200000"/>
                  </a:srgbClr>
                </a:solidFill>
              </a:rPr>
              <a:pPr/>
              <a:t>4/18/2024</a:t>
            </a:fld>
            <a:endParaRPr lang="en-US">
              <a:solidFill>
                <a:srgbClr val="CAF278">
                  <a:shade val="50000"/>
                  <a:satMod val="200000"/>
                </a:srgbClr>
              </a:solidFill>
            </a:endParaRPr>
          </a:p>
        </p:txBody>
      </p:sp>
      <p:sp>
        <p:nvSpPr>
          <p:cNvPr id="8" name="Footer Placeholder 7"/>
          <p:cNvSpPr>
            <a:spLocks noGrp="1"/>
          </p:cNvSpPr>
          <p:nvPr>
            <p:ph type="ftr" sz="quarter" idx="11"/>
          </p:nvPr>
        </p:nvSpPr>
        <p:spPr/>
        <p:txBody>
          <a:bodyPr/>
          <a:lstStyle>
            <a:extLst/>
          </a:lstStyle>
          <a:p>
            <a:endParaRPr lang="en-US">
              <a:solidFill>
                <a:srgbClr val="CAF278">
                  <a:shade val="50000"/>
                  <a:satMod val="200000"/>
                </a:srgbClr>
              </a:solidFill>
            </a:endParaRPr>
          </a:p>
        </p:txBody>
      </p:sp>
      <p:sp>
        <p:nvSpPr>
          <p:cNvPr id="9" name="Slide Number Placeholder 8"/>
          <p:cNvSpPr>
            <a:spLocks noGrp="1"/>
          </p:cNvSpPr>
          <p:nvPr>
            <p:ph type="sldNum" sz="quarter" idx="12"/>
          </p:nvPr>
        </p:nvSpPr>
        <p:spPr/>
        <p:txBody>
          <a:bodyPr/>
          <a:lstStyle>
            <a:extLst/>
          </a:lstStyle>
          <a:p>
            <a:fld id="{B6F15528-21DE-4FAA-801E-634DDDAF4B2B}" type="slidenum">
              <a:rPr lang="en-US" smtClean="0">
                <a:solidFill>
                  <a:srgbClr val="CAF278">
                    <a:shade val="50000"/>
                    <a:satMod val="200000"/>
                  </a:srgbClr>
                </a:solidFill>
              </a:rPr>
              <a:pPr/>
              <a:t>‹#›</a:t>
            </a:fld>
            <a:endParaRPr lang="en-US">
              <a:solidFill>
                <a:srgbClr val="CAF278">
                  <a:shade val="50000"/>
                  <a:satMod val="200000"/>
                </a:srgbClr>
              </a:solidFill>
            </a:endParaRPr>
          </a:p>
        </p:txBody>
      </p:sp>
    </p:spTree>
    <p:extLst>
      <p:ext uri="{BB962C8B-B14F-4D97-AF65-F5344CB8AC3E}">
        <p14:creationId xmlns:p14="http://schemas.microsoft.com/office/powerpoint/2010/main" val="21751324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1D8BD707-D9CF-40AE-B4C6-C98DA3205C09}" type="datetimeFigureOut">
              <a:rPr lang="en-US" smtClean="0">
                <a:solidFill>
                  <a:srgbClr val="CAF278">
                    <a:shade val="50000"/>
                    <a:satMod val="200000"/>
                  </a:srgbClr>
                </a:solidFill>
              </a:rPr>
              <a:pPr/>
              <a:t>4/18/2024</a:t>
            </a:fld>
            <a:endParaRPr lang="en-US">
              <a:solidFill>
                <a:srgbClr val="CAF278">
                  <a:shade val="50000"/>
                  <a:satMod val="200000"/>
                </a:srgbClr>
              </a:solidFill>
            </a:endParaRPr>
          </a:p>
        </p:txBody>
      </p:sp>
      <p:sp>
        <p:nvSpPr>
          <p:cNvPr id="4" name="Footer Placeholder 3"/>
          <p:cNvSpPr>
            <a:spLocks noGrp="1"/>
          </p:cNvSpPr>
          <p:nvPr>
            <p:ph type="ftr" sz="quarter" idx="11"/>
          </p:nvPr>
        </p:nvSpPr>
        <p:spPr/>
        <p:txBody>
          <a:bodyPr/>
          <a:lstStyle>
            <a:extLst/>
          </a:lstStyle>
          <a:p>
            <a:endParaRPr lang="en-US">
              <a:solidFill>
                <a:srgbClr val="CAF278">
                  <a:shade val="50000"/>
                  <a:satMod val="200000"/>
                </a:srgbClr>
              </a:solidFill>
            </a:endParaRPr>
          </a:p>
        </p:txBody>
      </p:sp>
      <p:sp>
        <p:nvSpPr>
          <p:cNvPr id="5" name="Slide Number Placeholder 4"/>
          <p:cNvSpPr>
            <a:spLocks noGrp="1"/>
          </p:cNvSpPr>
          <p:nvPr>
            <p:ph type="sldNum" sz="quarter" idx="12"/>
          </p:nvPr>
        </p:nvSpPr>
        <p:spPr/>
        <p:txBody>
          <a:bodyPr/>
          <a:lstStyle>
            <a:extLst/>
          </a:lstStyle>
          <a:p>
            <a:fld id="{B6F15528-21DE-4FAA-801E-634DDDAF4B2B}" type="slidenum">
              <a:rPr lang="en-US" smtClean="0">
                <a:solidFill>
                  <a:srgbClr val="CAF278">
                    <a:shade val="50000"/>
                    <a:satMod val="200000"/>
                  </a:srgbClr>
                </a:solidFill>
              </a:rPr>
              <a:pPr/>
              <a:t>‹#›</a:t>
            </a:fld>
            <a:endParaRPr lang="en-US">
              <a:solidFill>
                <a:srgbClr val="CAF278">
                  <a:shade val="50000"/>
                  <a:satMod val="200000"/>
                </a:srgbClr>
              </a:solidFill>
            </a:endParaRPr>
          </a:p>
        </p:txBody>
      </p:sp>
    </p:spTree>
    <p:extLst>
      <p:ext uri="{BB962C8B-B14F-4D97-AF65-F5344CB8AC3E}">
        <p14:creationId xmlns:p14="http://schemas.microsoft.com/office/powerpoint/2010/main" val="38977920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2" name="Date Placeholder 1"/>
          <p:cNvSpPr>
            <a:spLocks noGrp="1"/>
          </p:cNvSpPr>
          <p:nvPr>
            <p:ph type="dt" sz="half" idx="10"/>
          </p:nvPr>
        </p:nvSpPr>
        <p:spPr/>
        <p:txBody>
          <a:bodyPr/>
          <a:lstStyle>
            <a:extLst/>
          </a:lstStyle>
          <a:p>
            <a:fld id="{1D8BD707-D9CF-40AE-B4C6-C98DA3205C09}" type="datetimeFigureOut">
              <a:rPr lang="en-US" smtClean="0">
                <a:solidFill>
                  <a:srgbClr val="CAF278">
                    <a:shade val="50000"/>
                    <a:satMod val="200000"/>
                  </a:srgbClr>
                </a:solidFill>
              </a:rPr>
              <a:pPr/>
              <a:t>4/18/2024</a:t>
            </a:fld>
            <a:endParaRPr lang="en-US">
              <a:solidFill>
                <a:srgbClr val="CAF278">
                  <a:shade val="50000"/>
                  <a:satMod val="200000"/>
                </a:srgbClr>
              </a:solidFill>
            </a:endParaRPr>
          </a:p>
        </p:txBody>
      </p:sp>
      <p:sp>
        <p:nvSpPr>
          <p:cNvPr id="3" name="Footer Placeholder 2"/>
          <p:cNvSpPr>
            <a:spLocks noGrp="1"/>
          </p:cNvSpPr>
          <p:nvPr>
            <p:ph type="ftr" sz="quarter" idx="11"/>
          </p:nvPr>
        </p:nvSpPr>
        <p:spPr/>
        <p:txBody>
          <a:bodyPr/>
          <a:lstStyle>
            <a:extLst/>
          </a:lstStyle>
          <a:p>
            <a:endParaRPr lang="en-US">
              <a:solidFill>
                <a:srgbClr val="CAF278">
                  <a:shade val="50000"/>
                  <a:satMod val="200000"/>
                </a:srgbClr>
              </a:solidFill>
            </a:endParaRPr>
          </a:p>
        </p:txBody>
      </p:sp>
      <p:sp>
        <p:nvSpPr>
          <p:cNvPr id="4" name="Slide Number Placeholder 3"/>
          <p:cNvSpPr>
            <a:spLocks noGrp="1"/>
          </p:cNvSpPr>
          <p:nvPr>
            <p:ph type="sldNum" sz="quarter" idx="12"/>
          </p:nvPr>
        </p:nvSpPr>
        <p:spPr/>
        <p:txBody>
          <a:bodyPr/>
          <a:lstStyle>
            <a:extLst/>
          </a:lstStyle>
          <a:p>
            <a:fld id="{B6F15528-21DE-4FAA-801E-634DDDAF4B2B}" type="slidenum">
              <a:rPr lang="en-US" smtClean="0">
                <a:solidFill>
                  <a:srgbClr val="CAF278">
                    <a:shade val="50000"/>
                    <a:satMod val="200000"/>
                  </a:srgbClr>
                </a:solidFill>
              </a:rPr>
              <a:pPr/>
              <a:t>‹#›</a:t>
            </a:fld>
            <a:endParaRPr lang="en-US">
              <a:solidFill>
                <a:srgbClr val="CAF278">
                  <a:shade val="50000"/>
                  <a:satMod val="200000"/>
                </a:srgbClr>
              </a:solidFill>
            </a:endParaRPr>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Tree>
    <p:extLst>
      <p:ext uri="{BB962C8B-B14F-4D97-AF65-F5344CB8AC3E}">
        <p14:creationId xmlns:p14="http://schemas.microsoft.com/office/powerpoint/2010/main" val="17113877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solidFill>
                  <a:srgbClr val="CAF278">
                    <a:shade val="50000"/>
                    <a:satMod val="200000"/>
                  </a:srgbClr>
                </a:solidFill>
              </a:rPr>
              <a:pPr/>
              <a:t>4/18/2024</a:t>
            </a:fld>
            <a:endParaRPr lang="en-US">
              <a:solidFill>
                <a:srgbClr val="CAF278">
                  <a:shade val="50000"/>
                  <a:satMod val="200000"/>
                </a:srgbClr>
              </a:solidFill>
            </a:endParaRPr>
          </a:p>
        </p:txBody>
      </p:sp>
      <p:sp>
        <p:nvSpPr>
          <p:cNvPr id="6" name="Footer Placeholder 5"/>
          <p:cNvSpPr>
            <a:spLocks noGrp="1"/>
          </p:cNvSpPr>
          <p:nvPr>
            <p:ph type="ftr" sz="quarter" idx="11"/>
          </p:nvPr>
        </p:nvSpPr>
        <p:spPr/>
        <p:txBody>
          <a:bodyPr/>
          <a:lstStyle>
            <a:extLst/>
          </a:lstStyle>
          <a:p>
            <a:endParaRPr lang="en-US">
              <a:solidFill>
                <a:srgbClr val="CAF278">
                  <a:shade val="50000"/>
                  <a:satMod val="200000"/>
                </a:srgbClr>
              </a:solidFill>
            </a:endParaRPr>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solidFill>
                  <a:srgbClr val="CAF278">
                    <a:shade val="50000"/>
                    <a:satMod val="200000"/>
                  </a:srgbClr>
                </a:solidFill>
              </a:rPr>
              <a:pPr/>
              <a:t>‹#›</a:t>
            </a:fld>
            <a:endParaRPr lang="en-US">
              <a:solidFill>
                <a:srgbClr val="CAF278">
                  <a:shade val="50000"/>
                  <a:satMod val="200000"/>
                </a:srgbClr>
              </a:solidFill>
            </a:endParaRPr>
          </a:p>
        </p:txBody>
      </p:sp>
    </p:spTree>
    <p:extLst>
      <p:ext uri="{BB962C8B-B14F-4D97-AF65-F5344CB8AC3E}">
        <p14:creationId xmlns:p14="http://schemas.microsoft.com/office/powerpoint/2010/main" val="23343221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solidFill>
                  <a:srgbClr val="CAF278">
                    <a:shade val="50000"/>
                    <a:satMod val="200000"/>
                  </a:srgbClr>
                </a:solidFill>
              </a:rPr>
              <a:pPr/>
              <a:t>4/18/2024</a:t>
            </a:fld>
            <a:endParaRPr lang="en-US">
              <a:solidFill>
                <a:srgbClr val="CAF278">
                  <a:shade val="50000"/>
                  <a:satMod val="200000"/>
                </a:srgbClr>
              </a:solidFill>
            </a:endParaRPr>
          </a:p>
        </p:txBody>
      </p:sp>
      <p:sp>
        <p:nvSpPr>
          <p:cNvPr id="6" name="Footer Placeholder 5"/>
          <p:cNvSpPr>
            <a:spLocks noGrp="1"/>
          </p:cNvSpPr>
          <p:nvPr>
            <p:ph type="ftr" sz="quarter" idx="11"/>
          </p:nvPr>
        </p:nvSpPr>
        <p:spPr/>
        <p:txBody>
          <a:bodyPr/>
          <a:lstStyle>
            <a:extLst/>
          </a:lstStyle>
          <a:p>
            <a:endParaRPr lang="en-US">
              <a:solidFill>
                <a:srgbClr val="CAF278">
                  <a:shade val="50000"/>
                  <a:satMod val="200000"/>
                </a:srgbClr>
              </a:solidFill>
            </a:endParaRPr>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solidFill>
                  <a:srgbClr val="CAF278">
                    <a:shade val="50000"/>
                    <a:satMod val="200000"/>
                  </a:srgbClr>
                </a:solidFill>
              </a:rPr>
              <a:pPr/>
              <a:t>‹#›</a:t>
            </a:fld>
            <a:endParaRPr lang="en-US">
              <a:solidFill>
                <a:srgbClr val="CAF278">
                  <a:shade val="50000"/>
                  <a:satMod val="200000"/>
                </a:srgbClr>
              </a:solidFill>
            </a:endParaRPr>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indent="-283464">
              <a:lnSpc>
                <a:spcPts val="3000"/>
              </a:lnSpc>
              <a:spcBef>
                <a:spcPts val="600"/>
              </a:spcBef>
              <a:buClr>
                <a:srgbClr val="94C600"/>
              </a:buClr>
              <a:buSzPct val="80000"/>
              <a:buFont typeface="Wingdings 2"/>
              <a:buNone/>
            </a:pPr>
            <a:endParaRPr lang="en-US" sz="3200">
              <a:solidFill>
                <a:prstClr val="black"/>
              </a:solidFill>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solidFill>
                <a:prstClr val="white"/>
              </a:solidFill>
            </a:endParaRPr>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extLst>
      <p:ext uri="{BB962C8B-B14F-4D97-AF65-F5344CB8AC3E}">
        <p14:creationId xmlns:p14="http://schemas.microsoft.com/office/powerpoint/2010/main" val="430075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solidFill>
                  <a:srgbClr val="CAF278">
                    <a:shade val="50000"/>
                    <a:satMod val="200000"/>
                  </a:srgbClr>
                </a:solidFill>
              </a:rPr>
              <a:pPr/>
              <a:t>4/18/2024</a:t>
            </a:fld>
            <a:endParaRPr lang="en-US">
              <a:solidFill>
                <a:srgbClr val="CAF278">
                  <a:shade val="50000"/>
                  <a:satMod val="200000"/>
                </a:srgbClr>
              </a:solidFill>
            </a:endParaRPr>
          </a:p>
        </p:txBody>
      </p:sp>
      <p:sp>
        <p:nvSpPr>
          <p:cNvPr id="5" name="Footer Placeholder 4"/>
          <p:cNvSpPr>
            <a:spLocks noGrp="1"/>
          </p:cNvSpPr>
          <p:nvPr>
            <p:ph type="ftr" sz="quarter" idx="11"/>
          </p:nvPr>
        </p:nvSpPr>
        <p:spPr/>
        <p:txBody>
          <a:bodyPr/>
          <a:lstStyle>
            <a:extLst/>
          </a:lstStyle>
          <a:p>
            <a:endParaRPr lang="en-US">
              <a:solidFill>
                <a:srgbClr val="CAF278">
                  <a:shade val="50000"/>
                  <a:satMod val="200000"/>
                </a:srgbClr>
              </a:solidFill>
            </a:endParaRPr>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solidFill>
                  <a:srgbClr val="CAF278">
                    <a:shade val="50000"/>
                    <a:satMod val="200000"/>
                  </a:srgbClr>
                </a:solidFill>
              </a:rPr>
              <a:pPr/>
              <a:t>‹#›</a:t>
            </a:fld>
            <a:endParaRPr lang="en-US">
              <a:solidFill>
                <a:srgbClr val="CAF278">
                  <a:shade val="50000"/>
                  <a:satMod val="200000"/>
                </a:srgbClr>
              </a:solidFill>
            </a:endParaRPr>
          </a:p>
        </p:txBody>
      </p:sp>
    </p:spTree>
    <p:extLst>
      <p:ext uri="{BB962C8B-B14F-4D97-AF65-F5344CB8AC3E}">
        <p14:creationId xmlns:p14="http://schemas.microsoft.com/office/powerpoint/2010/main" val="89098716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solidFill>
                  <a:srgbClr val="CAF278">
                    <a:shade val="50000"/>
                    <a:satMod val="200000"/>
                  </a:srgbClr>
                </a:solidFill>
              </a:rPr>
              <a:pPr/>
              <a:t>4/18/2024</a:t>
            </a:fld>
            <a:endParaRPr lang="en-US">
              <a:solidFill>
                <a:srgbClr val="CAF278">
                  <a:shade val="50000"/>
                  <a:satMod val="200000"/>
                </a:srgbClr>
              </a:solidFill>
            </a:endParaRPr>
          </a:p>
        </p:txBody>
      </p:sp>
      <p:sp>
        <p:nvSpPr>
          <p:cNvPr id="5" name="Footer Placeholder 4"/>
          <p:cNvSpPr>
            <a:spLocks noGrp="1"/>
          </p:cNvSpPr>
          <p:nvPr>
            <p:ph type="ftr" sz="quarter" idx="11"/>
          </p:nvPr>
        </p:nvSpPr>
        <p:spPr/>
        <p:txBody>
          <a:bodyPr/>
          <a:lstStyle>
            <a:extLst/>
          </a:lstStyle>
          <a:p>
            <a:endParaRPr lang="en-US">
              <a:solidFill>
                <a:srgbClr val="CAF278">
                  <a:shade val="50000"/>
                  <a:satMod val="200000"/>
                </a:srgbClr>
              </a:solidFill>
            </a:endParaRPr>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solidFill>
                  <a:srgbClr val="CAF278">
                    <a:shade val="50000"/>
                    <a:satMod val="200000"/>
                  </a:srgbClr>
                </a:solidFill>
              </a:rPr>
              <a:pPr/>
              <a:t>‹#›</a:t>
            </a:fld>
            <a:endParaRPr lang="en-US">
              <a:solidFill>
                <a:srgbClr val="CAF278">
                  <a:shade val="50000"/>
                  <a:satMod val="200000"/>
                </a:srgbClr>
              </a:solidFill>
            </a:endParaRPr>
          </a:p>
        </p:txBody>
      </p:sp>
    </p:spTree>
    <p:extLst>
      <p:ext uri="{BB962C8B-B14F-4D97-AF65-F5344CB8AC3E}">
        <p14:creationId xmlns:p14="http://schemas.microsoft.com/office/powerpoint/2010/main" val="21988907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1D8BD707-D9CF-40AE-B4C6-C98DA3205C09}" type="datetimeFigureOut">
              <a:rPr lang="en-US" smtClean="0">
                <a:solidFill>
                  <a:srgbClr val="CAF278">
                    <a:shade val="50000"/>
                    <a:satMod val="200000"/>
                  </a:srgbClr>
                </a:solidFill>
              </a:rPr>
              <a:pPr/>
              <a:t>4/18/2024</a:t>
            </a:fld>
            <a:endParaRPr lang="en-US">
              <a:solidFill>
                <a:srgbClr val="CAF278">
                  <a:shade val="50000"/>
                  <a:satMod val="200000"/>
                </a:srgbClr>
              </a:solidFill>
            </a:endParaRPr>
          </a:p>
        </p:txBody>
      </p:sp>
      <p:sp>
        <p:nvSpPr>
          <p:cNvPr id="20" name="Footer Placeholder 19"/>
          <p:cNvSpPr>
            <a:spLocks noGrp="1"/>
          </p:cNvSpPr>
          <p:nvPr>
            <p:ph type="ftr" sz="quarter" idx="11"/>
          </p:nvPr>
        </p:nvSpPr>
        <p:spPr/>
        <p:txBody>
          <a:bodyPr/>
          <a:lstStyle>
            <a:extLst/>
          </a:lstStyle>
          <a:p>
            <a:endParaRPr lang="en-US">
              <a:solidFill>
                <a:srgbClr val="CAF278">
                  <a:shade val="50000"/>
                  <a:satMod val="200000"/>
                </a:srgbClr>
              </a:solidFill>
            </a:endParaRPr>
          </a:p>
        </p:txBody>
      </p:sp>
      <p:sp>
        <p:nvSpPr>
          <p:cNvPr id="10" name="Slide Number Placeholder 9"/>
          <p:cNvSpPr>
            <a:spLocks noGrp="1"/>
          </p:cNvSpPr>
          <p:nvPr>
            <p:ph type="sldNum" sz="quarter" idx="12"/>
          </p:nvPr>
        </p:nvSpPr>
        <p:spPr/>
        <p:txBody>
          <a:bodyPr/>
          <a:lstStyle>
            <a:extLst/>
          </a:lstStyle>
          <a:p>
            <a:fld id="{B6F15528-21DE-4FAA-801E-634DDDAF4B2B}" type="slidenum">
              <a:rPr lang="en-US" smtClean="0">
                <a:solidFill>
                  <a:srgbClr val="CAF278">
                    <a:shade val="50000"/>
                    <a:satMod val="200000"/>
                  </a:srgbClr>
                </a:solidFill>
              </a:rPr>
              <a:pPr/>
              <a:t>‹#›</a:t>
            </a:fld>
            <a:endParaRPr lang="en-US">
              <a:solidFill>
                <a:srgbClr val="CAF278">
                  <a:shade val="50000"/>
                  <a:satMod val="200000"/>
                </a:srgbClr>
              </a:solidFill>
            </a:endParaRPr>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endParaRPr lang="en-US">
              <a:solidFill>
                <a:prstClr val="black"/>
              </a:solidFill>
            </a:endParaRPr>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endParaRPr lang="en-US">
              <a:solidFill>
                <a:prstClr val="black"/>
              </a:solidFill>
            </a:endParaRPr>
          </a:p>
        </p:txBody>
      </p:sp>
    </p:spTree>
    <p:extLst>
      <p:ext uri="{BB962C8B-B14F-4D97-AF65-F5344CB8AC3E}">
        <p14:creationId xmlns:p14="http://schemas.microsoft.com/office/powerpoint/2010/main" val="128202936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solidFill>
                  <a:srgbClr val="CAF278">
                    <a:shade val="50000"/>
                    <a:satMod val="200000"/>
                  </a:srgbClr>
                </a:solidFill>
              </a:rPr>
              <a:pPr/>
              <a:t>4/18/2024</a:t>
            </a:fld>
            <a:endParaRPr lang="en-US">
              <a:solidFill>
                <a:srgbClr val="CAF278">
                  <a:shade val="50000"/>
                  <a:satMod val="200000"/>
                </a:srgbClr>
              </a:solidFill>
            </a:endParaRPr>
          </a:p>
        </p:txBody>
      </p:sp>
      <p:sp>
        <p:nvSpPr>
          <p:cNvPr id="5" name="Footer Placeholder 4"/>
          <p:cNvSpPr>
            <a:spLocks noGrp="1"/>
          </p:cNvSpPr>
          <p:nvPr>
            <p:ph type="ftr" sz="quarter" idx="11"/>
          </p:nvPr>
        </p:nvSpPr>
        <p:spPr/>
        <p:txBody>
          <a:bodyPr/>
          <a:lstStyle>
            <a:extLst/>
          </a:lstStyle>
          <a:p>
            <a:endParaRPr lang="en-US">
              <a:solidFill>
                <a:srgbClr val="CAF278">
                  <a:shade val="50000"/>
                  <a:satMod val="200000"/>
                </a:srgbClr>
              </a:solidFill>
            </a:endParaRPr>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solidFill>
                  <a:srgbClr val="CAF278">
                    <a:shade val="50000"/>
                    <a:satMod val="200000"/>
                  </a:srgbClr>
                </a:solidFill>
              </a:rPr>
              <a:pPr/>
              <a:t>‹#›</a:t>
            </a:fld>
            <a:endParaRPr lang="en-US">
              <a:solidFill>
                <a:srgbClr val="CAF278">
                  <a:shade val="50000"/>
                  <a:satMod val="200000"/>
                </a:srgbClr>
              </a:solidFill>
            </a:endParaRPr>
          </a:p>
        </p:txBody>
      </p:sp>
    </p:spTree>
    <p:extLst>
      <p:ext uri="{BB962C8B-B14F-4D97-AF65-F5344CB8AC3E}">
        <p14:creationId xmlns:p14="http://schemas.microsoft.com/office/powerpoint/2010/main" val="154536102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solidFill>
                  <a:srgbClr val="CAF278">
                    <a:shade val="50000"/>
                    <a:satMod val="200000"/>
                  </a:srgbClr>
                </a:solidFill>
              </a:rPr>
              <a:pPr/>
              <a:t>4/18/2024</a:t>
            </a:fld>
            <a:endParaRPr lang="en-US">
              <a:solidFill>
                <a:srgbClr val="CAF278">
                  <a:shade val="50000"/>
                  <a:satMod val="200000"/>
                </a:srgbClr>
              </a:solidFill>
            </a:endParaRPr>
          </a:p>
        </p:txBody>
      </p:sp>
      <p:sp>
        <p:nvSpPr>
          <p:cNvPr id="5" name="Footer Placeholder 4"/>
          <p:cNvSpPr>
            <a:spLocks noGrp="1"/>
          </p:cNvSpPr>
          <p:nvPr>
            <p:ph type="ftr" sz="quarter" idx="11"/>
          </p:nvPr>
        </p:nvSpPr>
        <p:spPr/>
        <p:txBody>
          <a:bodyPr/>
          <a:lstStyle>
            <a:extLst/>
          </a:lstStyle>
          <a:p>
            <a:endParaRPr lang="en-US">
              <a:solidFill>
                <a:srgbClr val="CAF278">
                  <a:shade val="50000"/>
                  <a:satMod val="200000"/>
                </a:srgbClr>
              </a:solidFill>
            </a:endParaRPr>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solidFill>
                  <a:srgbClr val="CAF278">
                    <a:shade val="50000"/>
                    <a:satMod val="200000"/>
                  </a:srgbClr>
                </a:solidFill>
              </a:rPr>
              <a:pPr/>
              <a:t>‹#›</a:t>
            </a:fld>
            <a:endParaRPr lang="en-US">
              <a:solidFill>
                <a:srgbClr val="CAF278">
                  <a:shade val="50000"/>
                  <a:satMod val="200000"/>
                </a:srgbClr>
              </a:solidFill>
            </a:endParaRPr>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endParaRPr lang="en-US">
              <a:solidFill>
                <a:prstClr val="black"/>
              </a:solidFill>
            </a:endParaRPr>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endParaRPr lang="en-US">
              <a:solidFill>
                <a:prstClr val="black"/>
              </a:solidFill>
            </a:endParaRPr>
          </a:p>
        </p:txBody>
      </p:sp>
    </p:spTree>
    <p:extLst>
      <p:ext uri="{BB962C8B-B14F-4D97-AF65-F5344CB8AC3E}">
        <p14:creationId xmlns:p14="http://schemas.microsoft.com/office/powerpoint/2010/main" val="368528638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solidFill>
                  <a:srgbClr val="CAF278">
                    <a:shade val="50000"/>
                    <a:satMod val="200000"/>
                  </a:srgbClr>
                </a:solidFill>
              </a:rPr>
              <a:pPr/>
              <a:t>4/18/2024</a:t>
            </a:fld>
            <a:endParaRPr lang="en-US">
              <a:solidFill>
                <a:srgbClr val="CAF278">
                  <a:shade val="50000"/>
                  <a:satMod val="200000"/>
                </a:srgbClr>
              </a:solidFill>
            </a:endParaRPr>
          </a:p>
        </p:txBody>
      </p:sp>
      <p:sp>
        <p:nvSpPr>
          <p:cNvPr id="6" name="Footer Placeholder 5"/>
          <p:cNvSpPr>
            <a:spLocks noGrp="1"/>
          </p:cNvSpPr>
          <p:nvPr>
            <p:ph type="ftr" sz="quarter" idx="11"/>
          </p:nvPr>
        </p:nvSpPr>
        <p:spPr/>
        <p:txBody>
          <a:bodyPr/>
          <a:lstStyle>
            <a:extLst/>
          </a:lstStyle>
          <a:p>
            <a:endParaRPr lang="en-US">
              <a:solidFill>
                <a:srgbClr val="CAF278">
                  <a:shade val="50000"/>
                  <a:satMod val="200000"/>
                </a:srgbClr>
              </a:solidFill>
            </a:endParaRPr>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solidFill>
                  <a:srgbClr val="CAF278">
                    <a:shade val="50000"/>
                    <a:satMod val="200000"/>
                  </a:srgbClr>
                </a:solidFill>
              </a:rPr>
              <a:pPr/>
              <a:t>‹#›</a:t>
            </a:fld>
            <a:endParaRPr lang="en-US">
              <a:solidFill>
                <a:srgbClr val="CAF278">
                  <a:shade val="50000"/>
                  <a:satMod val="200000"/>
                </a:srgbClr>
              </a:solidFill>
            </a:endParaRPr>
          </a:p>
        </p:txBody>
      </p:sp>
    </p:spTree>
    <p:extLst>
      <p:ext uri="{BB962C8B-B14F-4D97-AF65-F5344CB8AC3E}">
        <p14:creationId xmlns:p14="http://schemas.microsoft.com/office/powerpoint/2010/main" val="99232152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D8BD707-D9CF-40AE-B4C6-C98DA3205C09}" type="datetimeFigureOut">
              <a:rPr lang="en-US" smtClean="0">
                <a:solidFill>
                  <a:srgbClr val="CAF278">
                    <a:shade val="50000"/>
                    <a:satMod val="200000"/>
                  </a:srgbClr>
                </a:solidFill>
              </a:rPr>
              <a:pPr/>
              <a:t>4/18/2024</a:t>
            </a:fld>
            <a:endParaRPr lang="en-US">
              <a:solidFill>
                <a:srgbClr val="CAF278">
                  <a:shade val="50000"/>
                  <a:satMod val="200000"/>
                </a:srgbClr>
              </a:solidFill>
            </a:endParaRPr>
          </a:p>
        </p:txBody>
      </p:sp>
      <p:sp>
        <p:nvSpPr>
          <p:cNvPr id="8" name="Footer Placeholder 7"/>
          <p:cNvSpPr>
            <a:spLocks noGrp="1"/>
          </p:cNvSpPr>
          <p:nvPr>
            <p:ph type="ftr" sz="quarter" idx="11"/>
          </p:nvPr>
        </p:nvSpPr>
        <p:spPr/>
        <p:txBody>
          <a:bodyPr/>
          <a:lstStyle>
            <a:extLst/>
          </a:lstStyle>
          <a:p>
            <a:endParaRPr lang="en-US">
              <a:solidFill>
                <a:srgbClr val="CAF278">
                  <a:shade val="50000"/>
                  <a:satMod val="200000"/>
                </a:srgbClr>
              </a:solidFill>
            </a:endParaRPr>
          </a:p>
        </p:txBody>
      </p:sp>
      <p:sp>
        <p:nvSpPr>
          <p:cNvPr id="9" name="Slide Number Placeholder 8"/>
          <p:cNvSpPr>
            <a:spLocks noGrp="1"/>
          </p:cNvSpPr>
          <p:nvPr>
            <p:ph type="sldNum" sz="quarter" idx="12"/>
          </p:nvPr>
        </p:nvSpPr>
        <p:spPr/>
        <p:txBody>
          <a:bodyPr/>
          <a:lstStyle>
            <a:extLst/>
          </a:lstStyle>
          <a:p>
            <a:fld id="{B6F15528-21DE-4FAA-801E-634DDDAF4B2B}" type="slidenum">
              <a:rPr lang="en-US" smtClean="0">
                <a:solidFill>
                  <a:srgbClr val="CAF278">
                    <a:shade val="50000"/>
                    <a:satMod val="200000"/>
                  </a:srgbClr>
                </a:solidFill>
              </a:rPr>
              <a:pPr/>
              <a:t>‹#›</a:t>
            </a:fld>
            <a:endParaRPr lang="en-US">
              <a:solidFill>
                <a:srgbClr val="CAF278">
                  <a:shade val="50000"/>
                  <a:satMod val="200000"/>
                </a:srgbClr>
              </a:solidFill>
            </a:endParaRPr>
          </a:p>
        </p:txBody>
      </p:sp>
    </p:spTree>
    <p:extLst>
      <p:ext uri="{BB962C8B-B14F-4D97-AF65-F5344CB8AC3E}">
        <p14:creationId xmlns:p14="http://schemas.microsoft.com/office/powerpoint/2010/main" val="202538706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1D8BD707-D9CF-40AE-B4C6-C98DA3205C09}" type="datetimeFigureOut">
              <a:rPr lang="en-US" smtClean="0">
                <a:solidFill>
                  <a:srgbClr val="CAF278">
                    <a:shade val="50000"/>
                    <a:satMod val="200000"/>
                  </a:srgbClr>
                </a:solidFill>
              </a:rPr>
              <a:pPr/>
              <a:t>4/18/2024</a:t>
            </a:fld>
            <a:endParaRPr lang="en-US">
              <a:solidFill>
                <a:srgbClr val="CAF278">
                  <a:shade val="50000"/>
                  <a:satMod val="200000"/>
                </a:srgbClr>
              </a:solidFill>
            </a:endParaRPr>
          </a:p>
        </p:txBody>
      </p:sp>
      <p:sp>
        <p:nvSpPr>
          <p:cNvPr id="4" name="Footer Placeholder 3"/>
          <p:cNvSpPr>
            <a:spLocks noGrp="1"/>
          </p:cNvSpPr>
          <p:nvPr>
            <p:ph type="ftr" sz="quarter" idx="11"/>
          </p:nvPr>
        </p:nvSpPr>
        <p:spPr/>
        <p:txBody>
          <a:bodyPr/>
          <a:lstStyle>
            <a:extLst/>
          </a:lstStyle>
          <a:p>
            <a:endParaRPr lang="en-US">
              <a:solidFill>
                <a:srgbClr val="CAF278">
                  <a:shade val="50000"/>
                  <a:satMod val="200000"/>
                </a:srgbClr>
              </a:solidFill>
            </a:endParaRPr>
          </a:p>
        </p:txBody>
      </p:sp>
      <p:sp>
        <p:nvSpPr>
          <p:cNvPr id="5" name="Slide Number Placeholder 4"/>
          <p:cNvSpPr>
            <a:spLocks noGrp="1"/>
          </p:cNvSpPr>
          <p:nvPr>
            <p:ph type="sldNum" sz="quarter" idx="12"/>
          </p:nvPr>
        </p:nvSpPr>
        <p:spPr/>
        <p:txBody>
          <a:bodyPr/>
          <a:lstStyle>
            <a:extLst/>
          </a:lstStyle>
          <a:p>
            <a:fld id="{B6F15528-21DE-4FAA-801E-634DDDAF4B2B}" type="slidenum">
              <a:rPr lang="en-US" smtClean="0">
                <a:solidFill>
                  <a:srgbClr val="CAF278">
                    <a:shade val="50000"/>
                    <a:satMod val="200000"/>
                  </a:srgbClr>
                </a:solidFill>
              </a:rPr>
              <a:pPr/>
              <a:t>‹#›</a:t>
            </a:fld>
            <a:endParaRPr lang="en-US">
              <a:solidFill>
                <a:srgbClr val="CAF278">
                  <a:shade val="50000"/>
                  <a:satMod val="200000"/>
                </a:srgbClr>
              </a:solidFill>
            </a:endParaRPr>
          </a:p>
        </p:txBody>
      </p:sp>
    </p:spTree>
    <p:extLst>
      <p:ext uri="{BB962C8B-B14F-4D97-AF65-F5344CB8AC3E}">
        <p14:creationId xmlns:p14="http://schemas.microsoft.com/office/powerpoint/2010/main" val="231021888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2" name="Date Placeholder 1"/>
          <p:cNvSpPr>
            <a:spLocks noGrp="1"/>
          </p:cNvSpPr>
          <p:nvPr>
            <p:ph type="dt" sz="half" idx="10"/>
          </p:nvPr>
        </p:nvSpPr>
        <p:spPr/>
        <p:txBody>
          <a:bodyPr/>
          <a:lstStyle>
            <a:extLst/>
          </a:lstStyle>
          <a:p>
            <a:fld id="{1D8BD707-D9CF-40AE-B4C6-C98DA3205C09}" type="datetimeFigureOut">
              <a:rPr lang="en-US" smtClean="0">
                <a:solidFill>
                  <a:srgbClr val="CAF278">
                    <a:shade val="50000"/>
                    <a:satMod val="200000"/>
                  </a:srgbClr>
                </a:solidFill>
              </a:rPr>
              <a:pPr/>
              <a:t>4/18/2024</a:t>
            </a:fld>
            <a:endParaRPr lang="en-US">
              <a:solidFill>
                <a:srgbClr val="CAF278">
                  <a:shade val="50000"/>
                  <a:satMod val="200000"/>
                </a:srgbClr>
              </a:solidFill>
            </a:endParaRPr>
          </a:p>
        </p:txBody>
      </p:sp>
      <p:sp>
        <p:nvSpPr>
          <p:cNvPr id="3" name="Footer Placeholder 2"/>
          <p:cNvSpPr>
            <a:spLocks noGrp="1"/>
          </p:cNvSpPr>
          <p:nvPr>
            <p:ph type="ftr" sz="quarter" idx="11"/>
          </p:nvPr>
        </p:nvSpPr>
        <p:spPr/>
        <p:txBody>
          <a:bodyPr/>
          <a:lstStyle>
            <a:extLst/>
          </a:lstStyle>
          <a:p>
            <a:endParaRPr lang="en-US">
              <a:solidFill>
                <a:srgbClr val="CAF278">
                  <a:shade val="50000"/>
                  <a:satMod val="200000"/>
                </a:srgbClr>
              </a:solidFill>
            </a:endParaRPr>
          </a:p>
        </p:txBody>
      </p:sp>
      <p:sp>
        <p:nvSpPr>
          <p:cNvPr id="4" name="Slide Number Placeholder 3"/>
          <p:cNvSpPr>
            <a:spLocks noGrp="1"/>
          </p:cNvSpPr>
          <p:nvPr>
            <p:ph type="sldNum" sz="quarter" idx="12"/>
          </p:nvPr>
        </p:nvSpPr>
        <p:spPr/>
        <p:txBody>
          <a:bodyPr/>
          <a:lstStyle>
            <a:extLst/>
          </a:lstStyle>
          <a:p>
            <a:fld id="{B6F15528-21DE-4FAA-801E-634DDDAF4B2B}" type="slidenum">
              <a:rPr lang="en-US" smtClean="0">
                <a:solidFill>
                  <a:srgbClr val="CAF278">
                    <a:shade val="50000"/>
                    <a:satMod val="200000"/>
                  </a:srgbClr>
                </a:solidFill>
              </a:rPr>
              <a:pPr/>
              <a:t>‹#›</a:t>
            </a:fld>
            <a:endParaRPr lang="en-US">
              <a:solidFill>
                <a:srgbClr val="CAF278">
                  <a:shade val="50000"/>
                  <a:satMod val="200000"/>
                </a:srgbClr>
              </a:solidFill>
            </a:endParaRPr>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Tree>
    <p:extLst>
      <p:ext uri="{BB962C8B-B14F-4D97-AF65-F5344CB8AC3E}">
        <p14:creationId xmlns:p14="http://schemas.microsoft.com/office/powerpoint/2010/main" val="28047372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solidFill>
                  <a:srgbClr val="CAF278">
                    <a:shade val="50000"/>
                    <a:satMod val="200000"/>
                  </a:srgbClr>
                </a:solidFill>
              </a:rPr>
              <a:pPr/>
              <a:t>4/18/2024</a:t>
            </a:fld>
            <a:endParaRPr lang="en-US">
              <a:solidFill>
                <a:srgbClr val="CAF278">
                  <a:shade val="50000"/>
                  <a:satMod val="200000"/>
                </a:srgbClr>
              </a:solidFill>
            </a:endParaRPr>
          </a:p>
        </p:txBody>
      </p:sp>
      <p:sp>
        <p:nvSpPr>
          <p:cNvPr id="6" name="Footer Placeholder 5"/>
          <p:cNvSpPr>
            <a:spLocks noGrp="1"/>
          </p:cNvSpPr>
          <p:nvPr>
            <p:ph type="ftr" sz="quarter" idx="11"/>
          </p:nvPr>
        </p:nvSpPr>
        <p:spPr/>
        <p:txBody>
          <a:bodyPr/>
          <a:lstStyle>
            <a:extLst/>
          </a:lstStyle>
          <a:p>
            <a:endParaRPr lang="en-US">
              <a:solidFill>
                <a:srgbClr val="CAF278">
                  <a:shade val="50000"/>
                  <a:satMod val="200000"/>
                </a:srgbClr>
              </a:solidFill>
            </a:endParaRPr>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solidFill>
                  <a:srgbClr val="CAF278">
                    <a:shade val="50000"/>
                    <a:satMod val="200000"/>
                  </a:srgbClr>
                </a:solidFill>
              </a:rPr>
              <a:pPr/>
              <a:t>‹#›</a:t>
            </a:fld>
            <a:endParaRPr lang="en-US">
              <a:solidFill>
                <a:srgbClr val="CAF278">
                  <a:shade val="50000"/>
                  <a:satMod val="200000"/>
                </a:srgbClr>
              </a:solidFill>
            </a:endParaRPr>
          </a:p>
        </p:txBody>
      </p:sp>
    </p:spTree>
    <p:extLst>
      <p:ext uri="{BB962C8B-B14F-4D97-AF65-F5344CB8AC3E}">
        <p14:creationId xmlns:p14="http://schemas.microsoft.com/office/powerpoint/2010/main" val="219934862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solidFill>
                  <a:srgbClr val="CAF278">
                    <a:shade val="50000"/>
                    <a:satMod val="200000"/>
                  </a:srgbClr>
                </a:solidFill>
              </a:rPr>
              <a:pPr/>
              <a:t>4/18/2024</a:t>
            </a:fld>
            <a:endParaRPr lang="en-US">
              <a:solidFill>
                <a:srgbClr val="CAF278">
                  <a:shade val="50000"/>
                  <a:satMod val="200000"/>
                </a:srgbClr>
              </a:solidFill>
            </a:endParaRPr>
          </a:p>
        </p:txBody>
      </p:sp>
      <p:sp>
        <p:nvSpPr>
          <p:cNvPr id="6" name="Footer Placeholder 5"/>
          <p:cNvSpPr>
            <a:spLocks noGrp="1"/>
          </p:cNvSpPr>
          <p:nvPr>
            <p:ph type="ftr" sz="quarter" idx="11"/>
          </p:nvPr>
        </p:nvSpPr>
        <p:spPr/>
        <p:txBody>
          <a:bodyPr/>
          <a:lstStyle>
            <a:extLst/>
          </a:lstStyle>
          <a:p>
            <a:endParaRPr lang="en-US">
              <a:solidFill>
                <a:srgbClr val="CAF278">
                  <a:shade val="50000"/>
                  <a:satMod val="200000"/>
                </a:srgbClr>
              </a:solidFill>
            </a:endParaRPr>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solidFill>
                  <a:srgbClr val="CAF278">
                    <a:shade val="50000"/>
                    <a:satMod val="200000"/>
                  </a:srgbClr>
                </a:solidFill>
              </a:rPr>
              <a:pPr/>
              <a:t>‹#›</a:t>
            </a:fld>
            <a:endParaRPr lang="en-US">
              <a:solidFill>
                <a:srgbClr val="CAF278">
                  <a:shade val="50000"/>
                  <a:satMod val="200000"/>
                </a:srgbClr>
              </a:solidFill>
            </a:endParaRPr>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indent="-283464">
              <a:lnSpc>
                <a:spcPts val="3000"/>
              </a:lnSpc>
              <a:spcBef>
                <a:spcPts val="600"/>
              </a:spcBef>
              <a:buClr>
                <a:srgbClr val="94C600"/>
              </a:buClr>
              <a:buSzPct val="80000"/>
              <a:buFont typeface="Wingdings 2"/>
              <a:buNone/>
            </a:pPr>
            <a:endParaRPr lang="en-US" sz="3200">
              <a:solidFill>
                <a:prstClr val="black"/>
              </a:solidFill>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solidFill>
                <a:prstClr val="white"/>
              </a:solidFill>
            </a:endParaRPr>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extLst>
      <p:ext uri="{BB962C8B-B14F-4D97-AF65-F5344CB8AC3E}">
        <p14:creationId xmlns:p14="http://schemas.microsoft.com/office/powerpoint/2010/main" val="203295252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solidFill>
                  <a:srgbClr val="CAF278">
                    <a:shade val="50000"/>
                    <a:satMod val="200000"/>
                  </a:srgbClr>
                </a:solidFill>
              </a:rPr>
              <a:pPr/>
              <a:t>4/18/2024</a:t>
            </a:fld>
            <a:endParaRPr lang="en-US">
              <a:solidFill>
                <a:srgbClr val="CAF278">
                  <a:shade val="50000"/>
                  <a:satMod val="200000"/>
                </a:srgbClr>
              </a:solidFill>
            </a:endParaRPr>
          </a:p>
        </p:txBody>
      </p:sp>
      <p:sp>
        <p:nvSpPr>
          <p:cNvPr id="5" name="Footer Placeholder 4"/>
          <p:cNvSpPr>
            <a:spLocks noGrp="1"/>
          </p:cNvSpPr>
          <p:nvPr>
            <p:ph type="ftr" sz="quarter" idx="11"/>
          </p:nvPr>
        </p:nvSpPr>
        <p:spPr/>
        <p:txBody>
          <a:bodyPr/>
          <a:lstStyle>
            <a:extLst/>
          </a:lstStyle>
          <a:p>
            <a:endParaRPr lang="en-US">
              <a:solidFill>
                <a:srgbClr val="CAF278">
                  <a:shade val="50000"/>
                  <a:satMod val="200000"/>
                </a:srgbClr>
              </a:solidFill>
            </a:endParaRPr>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solidFill>
                  <a:srgbClr val="CAF278">
                    <a:shade val="50000"/>
                    <a:satMod val="200000"/>
                  </a:srgbClr>
                </a:solidFill>
              </a:rPr>
              <a:pPr/>
              <a:t>‹#›</a:t>
            </a:fld>
            <a:endParaRPr lang="en-US">
              <a:solidFill>
                <a:srgbClr val="CAF278">
                  <a:shade val="50000"/>
                  <a:satMod val="200000"/>
                </a:srgbClr>
              </a:solidFill>
            </a:endParaRPr>
          </a:p>
        </p:txBody>
      </p:sp>
    </p:spTree>
    <p:extLst>
      <p:ext uri="{BB962C8B-B14F-4D97-AF65-F5344CB8AC3E}">
        <p14:creationId xmlns:p14="http://schemas.microsoft.com/office/powerpoint/2010/main" val="329498433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solidFill>
                  <a:srgbClr val="CAF278">
                    <a:shade val="50000"/>
                    <a:satMod val="200000"/>
                  </a:srgbClr>
                </a:solidFill>
              </a:rPr>
              <a:pPr/>
              <a:t>4/18/2024</a:t>
            </a:fld>
            <a:endParaRPr lang="en-US">
              <a:solidFill>
                <a:srgbClr val="CAF278">
                  <a:shade val="50000"/>
                  <a:satMod val="200000"/>
                </a:srgbClr>
              </a:solidFill>
            </a:endParaRPr>
          </a:p>
        </p:txBody>
      </p:sp>
      <p:sp>
        <p:nvSpPr>
          <p:cNvPr id="5" name="Footer Placeholder 4"/>
          <p:cNvSpPr>
            <a:spLocks noGrp="1"/>
          </p:cNvSpPr>
          <p:nvPr>
            <p:ph type="ftr" sz="quarter" idx="11"/>
          </p:nvPr>
        </p:nvSpPr>
        <p:spPr/>
        <p:txBody>
          <a:bodyPr/>
          <a:lstStyle>
            <a:extLst/>
          </a:lstStyle>
          <a:p>
            <a:endParaRPr lang="en-US">
              <a:solidFill>
                <a:srgbClr val="CAF278">
                  <a:shade val="50000"/>
                  <a:satMod val="200000"/>
                </a:srgbClr>
              </a:solidFill>
            </a:endParaRPr>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solidFill>
                  <a:srgbClr val="CAF278">
                    <a:shade val="50000"/>
                    <a:satMod val="200000"/>
                  </a:srgbClr>
                </a:solidFill>
              </a:rPr>
              <a:pPr/>
              <a:t>‹#›</a:t>
            </a:fld>
            <a:endParaRPr lang="en-US">
              <a:solidFill>
                <a:srgbClr val="CAF278">
                  <a:shade val="50000"/>
                  <a:satMod val="200000"/>
                </a:srgbClr>
              </a:solidFill>
            </a:endParaRPr>
          </a:p>
        </p:txBody>
      </p:sp>
    </p:spTree>
    <p:extLst>
      <p:ext uri="{BB962C8B-B14F-4D97-AF65-F5344CB8AC3E}">
        <p14:creationId xmlns:p14="http://schemas.microsoft.com/office/powerpoint/2010/main" val="40688323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1D8BD707-D9CF-40AE-B4C6-C98DA3205C09}" type="datetimeFigureOut">
              <a:rPr lang="en-US" smtClean="0">
                <a:solidFill>
                  <a:srgbClr val="CAF278">
                    <a:shade val="50000"/>
                    <a:satMod val="200000"/>
                  </a:srgbClr>
                </a:solidFill>
              </a:rPr>
              <a:pPr/>
              <a:t>4/18/2024</a:t>
            </a:fld>
            <a:endParaRPr lang="en-US">
              <a:solidFill>
                <a:srgbClr val="CAF278">
                  <a:shade val="50000"/>
                  <a:satMod val="200000"/>
                </a:srgbClr>
              </a:solidFill>
            </a:endParaRPr>
          </a:p>
        </p:txBody>
      </p:sp>
      <p:sp>
        <p:nvSpPr>
          <p:cNvPr id="20" name="Footer Placeholder 19"/>
          <p:cNvSpPr>
            <a:spLocks noGrp="1"/>
          </p:cNvSpPr>
          <p:nvPr>
            <p:ph type="ftr" sz="quarter" idx="11"/>
          </p:nvPr>
        </p:nvSpPr>
        <p:spPr/>
        <p:txBody>
          <a:bodyPr/>
          <a:lstStyle>
            <a:extLst/>
          </a:lstStyle>
          <a:p>
            <a:endParaRPr lang="en-US">
              <a:solidFill>
                <a:srgbClr val="CAF278">
                  <a:shade val="50000"/>
                  <a:satMod val="200000"/>
                </a:srgbClr>
              </a:solidFill>
            </a:endParaRPr>
          </a:p>
        </p:txBody>
      </p:sp>
      <p:sp>
        <p:nvSpPr>
          <p:cNvPr id="10" name="Slide Number Placeholder 9"/>
          <p:cNvSpPr>
            <a:spLocks noGrp="1"/>
          </p:cNvSpPr>
          <p:nvPr>
            <p:ph type="sldNum" sz="quarter" idx="12"/>
          </p:nvPr>
        </p:nvSpPr>
        <p:spPr/>
        <p:txBody>
          <a:bodyPr/>
          <a:lstStyle>
            <a:extLst/>
          </a:lstStyle>
          <a:p>
            <a:fld id="{B6F15528-21DE-4FAA-801E-634DDDAF4B2B}" type="slidenum">
              <a:rPr lang="en-US" smtClean="0">
                <a:solidFill>
                  <a:srgbClr val="CAF278">
                    <a:shade val="50000"/>
                    <a:satMod val="200000"/>
                  </a:srgbClr>
                </a:solidFill>
              </a:rPr>
              <a:pPr/>
              <a:t>‹#›</a:t>
            </a:fld>
            <a:endParaRPr lang="en-US">
              <a:solidFill>
                <a:srgbClr val="CAF278">
                  <a:shade val="50000"/>
                  <a:satMod val="200000"/>
                </a:srgbClr>
              </a:solidFill>
            </a:endParaRPr>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endParaRPr lang="en-US">
              <a:solidFill>
                <a:prstClr val="black"/>
              </a:solidFill>
            </a:endParaRPr>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endParaRPr lang="en-US">
              <a:solidFill>
                <a:prstClr val="black"/>
              </a:solidFill>
            </a:endParaRPr>
          </a:p>
        </p:txBody>
      </p:sp>
    </p:spTree>
    <p:extLst>
      <p:ext uri="{BB962C8B-B14F-4D97-AF65-F5344CB8AC3E}">
        <p14:creationId xmlns:p14="http://schemas.microsoft.com/office/powerpoint/2010/main" val="329110055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solidFill>
                  <a:srgbClr val="CAF278">
                    <a:shade val="50000"/>
                    <a:satMod val="200000"/>
                  </a:srgbClr>
                </a:solidFill>
              </a:rPr>
              <a:pPr/>
              <a:t>4/18/2024</a:t>
            </a:fld>
            <a:endParaRPr lang="en-US">
              <a:solidFill>
                <a:srgbClr val="CAF278">
                  <a:shade val="50000"/>
                  <a:satMod val="200000"/>
                </a:srgbClr>
              </a:solidFill>
            </a:endParaRPr>
          </a:p>
        </p:txBody>
      </p:sp>
      <p:sp>
        <p:nvSpPr>
          <p:cNvPr id="5" name="Footer Placeholder 4"/>
          <p:cNvSpPr>
            <a:spLocks noGrp="1"/>
          </p:cNvSpPr>
          <p:nvPr>
            <p:ph type="ftr" sz="quarter" idx="11"/>
          </p:nvPr>
        </p:nvSpPr>
        <p:spPr/>
        <p:txBody>
          <a:bodyPr/>
          <a:lstStyle>
            <a:extLst/>
          </a:lstStyle>
          <a:p>
            <a:endParaRPr lang="en-US">
              <a:solidFill>
                <a:srgbClr val="CAF278">
                  <a:shade val="50000"/>
                  <a:satMod val="200000"/>
                </a:srgbClr>
              </a:solidFill>
            </a:endParaRPr>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solidFill>
                  <a:srgbClr val="CAF278">
                    <a:shade val="50000"/>
                    <a:satMod val="200000"/>
                  </a:srgbClr>
                </a:solidFill>
              </a:rPr>
              <a:pPr/>
              <a:t>‹#›</a:t>
            </a:fld>
            <a:endParaRPr lang="en-US">
              <a:solidFill>
                <a:srgbClr val="CAF278">
                  <a:shade val="50000"/>
                  <a:satMod val="200000"/>
                </a:srgbClr>
              </a:solidFill>
            </a:endParaRPr>
          </a:p>
        </p:txBody>
      </p:sp>
    </p:spTree>
    <p:extLst>
      <p:ext uri="{BB962C8B-B14F-4D97-AF65-F5344CB8AC3E}">
        <p14:creationId xmlns:p14="http://schemas.microsoft.com/office/powerpoint/2010/main" val="153457771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solidFill>
                  <a:srgbClr val="CAF278">
                    <a:shade val="50000"/>
                    <a:satMod val="200000"/>
                  </a:srgbClr>
                </a:solidFill>
              </a:rPr>
              <a:pPr/>
              <a:t>4/18/2024</a:t>
            </a:fld>
            <a:endParaRPr lang="en-US">
              <a:solidFill>
                <a:srgbClr val="CAF278">
                  <a:shade val="50000"/>
                  <a:satMod val="200000"/>
                </a:srgbClr>
              </a:solidFill>
            </a:endParaRPr>
          </a:p>
        </p:txBody>
      </p:sp>
      <p:sp>
        <p:nvSpPr>
          <p:cNvPr id="5" name="Footer Placeholder 4"/>
          <p:cNvSpPr>
            <a:spLocks noGrp="1"/>
          </p:cNvSpPr>
          <p:nvPr>
            <p:ph type="ftr" sz="quarter" idx="11"/>
          </p:nvPr>
        </p:nvSpPr>
        <p:spPr/>
        <p:txBody>
          <a:bodyPr/>
          <a:lstStyle>
            <a:extLst/>
          </a:lstStyle>
          <a:p>
            <a:endParaRPr lang="en-US">
              <a:solidFill>
                <a:srgbClr val="CAF278">
                  <a:shade val="50000"/>
                  <a:satMod val="200000"/>
                </a:srgbClr>
              </a:solidFill>
            </a:endParaRPr>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solidFill>
                  <a:srgbClr val="CAF278">
                    <a:shade val="50000"/>
                    <a:satMod val="200000"/>
                  </a:srgbClr>
                </a:solidFill>
              </a:rPr>
              <a:pPr/>
              <a:t>‹#›</a:t>
            </a:fld>
            <a:endParaRPr lang="en-US">
              <a:solidFill>
                <a:srgbClr val="CAF278">
                  <a:shade val="50000"/>
                  <a:satMod val="200000"/>
                </a:srgbClr>
              </a:solidFill>
            </a:endParaRPr>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endParaRPr lang="en-US">
              <a:solidFill>
                <a:prstClr val="black"/>
              </a:solidFill>
            </a:endParaRPr>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endParaRPr lang="en-US">
              <a:solidFill>
                <a:prstClr val="black"/>
              </a:solidFill>
            </a:endParaRPr>
          </a:p>
        </p:txBody>
      </p:sp>
    </p:spTree>
    <p:extLst>
      <p:ext uri="{BB962C8B-B14F-4D97-AF65-F5344CB8AC3E}">
        <p14:creationId xmlns:p14="http://schemas.microsoft.com/office/powerpoint/2010/main" val="337262250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solidFill>
                  <a:srgbClr val="CAF278">
                    <a:shade val="50000"/>
                    <a:satMod val="200000"/>
                  </a:srgbClr>
                </a:solidFill>
              </a:rPr>
              <a:pPr/>
              <a:t>4/18/2024</a:t>
            </a:fld>
            <a:endParaRPr lang="en-US">
              <a:solidFill>
                <a:srgbClr val="CAF278">
                  <a:shade val="50000"/>
                  <a:satMod val="200000"/>
                </a:srgbClr>
              </a:solidFill>
            </a:endParaRPr>
          </a:p>
        </p:txBody>
      </p:sp>
      <p:sp>
        <p:nvSpPr>
          <p:cNvPr id="6" name="Footer Placeholder 5"/>
          <p:cNvSpPr>
            <a:spLocks noGrp="1"/>
          </p:cNvSpPr>
          <p:nvPr>
            <p:ph type="ftr" sz="quarter" idx="11"/>
          </p:nvPr>
        </p:nvSpPr>
        <p:spPr/>
        <p:txBody>
          <a:bodyPr/>
          <a:lstStyle>
            <a:extLst/>
          </a:lstStyle>
          <a:p>
            <a:endParaRPr lang="en-US">
              <a:solidFill>
                <a:srgbClr val="CAF278">
                  <a:shade val="50000"/>
                  <a:satMod val="200000"/>
                </a:srgbClr>
              </a:solidFill>
            </a:endParaRPr>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solidFill>
                  <a:srgbClr val="CAF278">
                    <a:shade val="50000"/>
                    <a:satMod val="200000"/>
                  </a:srgbClr>
                </a:solidFill>
              </a:rPr>
              <a:pPr/>
              <a:t>‹#›</a:t>
            </a:fld>
            <a:endParaRPr lang="en-US">
              <a:solidFill>
                <a:srgbClr val="CAF278">
                  <a:shade val="50000"/>
                  <a:satMod val="200000"/>
                </a:srgbClr>
              </a:solidFill>
            </a:endParaRPr>
          </a:p>
        </p:txBody>
      </p:sp>
    </p:spTree>
    <p:extLst>
      <p:ext uri="{BB962C8B-B14F-4D97-AF65-F5344CB8AC3E}">
        <p14:creationId xmlns:p14="http://schemas.microsoft.com/office/powerpoint/2010/main" val="390549761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D8BD707-D9CF-40AE-B4C6-C98DA3205C09}" type="datetimeFigureOut">
              <a:rPr lang="en-US" smtClean="0">
                <a:solidFill>
                  <a:srgbClr val="CAF278">
                    <a:shade val="50000"/>
                    <a:satMod val="200000"/>
                  </a:srgbClr>
                </a:solidFill>
              </a:rPr>
              <a:pPr/>
              <a:t>4/18/2024</a:t>
            </a:fld>
            <a:endParaRPr lang="en-US">
              <a:solidFill>
                <a:srgbClr val="CAF278">
                  <a:shade val="50000"/>
                  <a:satMod val="200000"/>
                </a:srgbClr>
              </a:solidFill>
            </a:endParaRPr>
          </a:p>
        </p:txBody>
      </p:sp>
      <p:sp>
        <p:nvSpPr>
          <p:cNvPr id="8" name="Footer Placeholder 7"/>
          <p:cNvSpPr>
            <a:spLocks noGrp="1"/>
          </p:cNvSpPr>
          <p:nvPr>
            <p:ph type="ftr" sz="quarter" idx="11"/>
          </p:nvPr>
        </p:nvSpPr>
        <p:spPr/>
        <p:txBody>
          <a:bodyPr/>
          <a:lstStyle>
            <a:extLst/>
          </a:lstStyle>
          <a:p>
            <a:endParaRPr lang="en-US">
              <a:solidFill>
                <a:srgbClr val="CAF278">
                  <a:shade val="50000"/>
                  <a:satMod val="200000"/>
                </a:srgbClr>
              </a:solidFill>
            </a:endParaRPr>
          </a:p>
        </p:txBody>
      </p:sp>
      <p:sp>
        <p:nvSpPr>
          <p:cNvPr id="9" name="Slide Number Placeholder 8"/>
          <p:cNvSpPr>
            <a:spLocks noGrp="1"/>
          </p:cNvSpPr>
          <p:nvPr>
            <p:ph type="sldNum" sz="quarter" idx="12"/>
          </p:nvPr>
        </p:nvSpPr>
        <p:spPr/>
        <p:txBody>
          <a:bodyPr/>
          <a:lstStyle>
            <a:extLst/>
          </a:lstStyle>
          <a:p>
            <a:fld id="{B6F15528-21DE-4FAA-801E-634DDDAF4B2B}" type="slidenum">
              <a:rPr lang="en-US" smtClean="0">
                <a:solidFill>
                  <a:srgbClr val="CAF278">
                    <a:shade val="50000"/>
                    <a:satMod val="200000"/>
                  </a:srgbClr>
                </a:solidFill>
              </a:rPr>
              <a:pPr/>
              <a:t>‹#›</a:t>
            </a:fld>
            <a:endParaRPr lang="en-US">
              <a:solidFill>
                <a:srgbClr val="CAF278">
                  <a:shade val="50000"/>
                  <a:satMod val="200000"/>
                </a:srgbClr>
              </a:solidFill>
            </a:endParaRPr>
          </a:p>
        </p:txBody>
      </p:sp>
    </p:spTree>
    <p:extLst>
      <p:ext uri="{BB962C8B-B14F-4D97-AF65-F5344CB8AC3E}">
        <p14:creationId xmlns:p14="http://schemas.microsoft.com/office/powerpoint/2010/main" val="202404309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1D8BD707-D9CF-40AE-B4C6-C98DA3205C09}" type="datetimeFigureOut">
              <a:rPr lang="en-US" smtClean="0">
                <a:solidFill>
                  <a:srgbClr val="CAF278">
                    <a:shade val="50000"/>
                    <a:satMod val="200000"/>
                  </a:srgbClr>
                </a:solidFill>
              </a:rPr>
              <a:pPr/>
              <a:t>4/18/2024</a:t>
            </a:fld>
            <a:endParaRPr lang="en-US">
              <a:solidFill>
                <a:srgbClr val="CAF278">
                  <a:shade val="50000"/>
                  <a:satMod val="200000"/>
                </a:srgbClr>
              </a:solidFill>
            </a:endParaRPr>
          </a:p>
        </p:txBody>
      </p:sp>
      <p:sp>
        <p:nvSpPr>
          <p:cNvPr id="4" name="Footer Placeholder 3"/>
          <p:cNvSpPr>
            <a:spLocks noGrp="1"/>
          </p:cNvSpPr>
          <p:nvPr>
            <p:ph type="ftr" sz="quarter" idx="11"/>
          </p:nvPr>
        </p:nvSpPr>
        <p:spPr/>
        <p:txBody>
          <a:bodyPr/>
          <a:lstStyle>
            <a:extLst/>
          </a:lstStyle>
          <a:p>
            <a:endParaRPr lang="en-US">
              <a:solidFill>
                <a:srgbClr val="CAF278">
                  <a:shade val="50000"/>
                  <a:satMod val="200000"/>
                </a:srgbClr>
              </a:solidFill>
            </a:endParaRPr>
          </a:p>
        </p:txBody>
      </p:sp>
      <p:sp>
        <p:nvSpPr>
          <p:cNvPr id="5" name="Slide Number Placeholder 4"/>
          <p:cNvSpPr>
            <a:spLocks noGrp="1"/>
          </p:cNvSpPr>
          <p:nvPr>
            <p:ph type="sldNum" sz="quarter" idx="12"/>
          </p:nvPr>
        </p:nvSpPr>
        <p:spPr/>
        <p:txBody>
          <a:bodyPr/>
          <a:lstStyle>
            <a:extLst/>
          </a:lstStyle>
          <a:p>
            <a:fld id="{B6F15528-21DE-4FAA-801E-634DDDAF4B2B}" type="slidenum">
              <a:rPr lang="en-US" smtClean="0">
                <a:solidFill>
                  <a:srgbClr val="CAF278">
                    <a:shade val="50000"/>
                    <a:satMod val="200000"/>
                  </a:srgbClr>
                </a:solidFill>
              </a:rPr>
              <a:pPr/>
              <a:t>‹#›</a:t>
            </a:fld>
            <a:endParaRPr lang="en-US">
              <a:solidFill>
                <a:srgbClr val="CAF278">
                  <a:shade val="50000"/>
                  <a:satMod val="200000"/>
                </a:srgbClr>
              </a:solidFill>
            </a:endParaRPr>
          </a:p>
        </p:txBody>
      </p:sp>
    </p:spTree>
    <p:extLst>
      <p:ext uri="{BB962C8B-B14F-4D97-AF65-F5344CB8AC3E}">
        <p14:creationId xmlns:p14="http://schemas.microsoft.com/office/powerpoint/2010/main" val="23597359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4/18/2024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2" name="Date Placeholder 1"/>
          <p:cNvSpPr>
            <a:spLocks noGrp="1"/>
          </p:cNvSpPr>
          <p:nvPr>
            <p:ph type="dt" sz="half" idx="10"/>
          </p:nvPr>
        </p:nvSpPr>
        <p:spPr/>
        <p:txBody>
          <a:bodyPr/>
          <a:lstStyle>
            <a:extLst/>
          </a:lstStyle>
          <a:p>
            <a:fld id="{1D8BD707-D9CF-40AE-B4C6-C98DA3205C09}" type="datetimeFigureOut">
              <a:rPr lang="en-US" smtClean="0">
                <a:solidFill>
                  <a:srgbClr val="CAF278">
                    <a:shade val="50000"/>
                    <a:satMod val="200000"/>
                  </a:srgbClr>
                </a:solidFill>
              </a:rPr>
              <a:pPr/>
              <a:t>4/18/2024</a:t>
            </a:fld>
            <a:endParaRPr lang="en-US">
              <a:solidFill>
                <a:srgbClr val="CAF278">
                  <a:shade val="50000"/>
                  <a:satMod val="200000"/>
                </a:srgbClr>
              </a:solidFill>
            </a:endParaRPr>
          </a:p>
        </p:txBody>
      </p:sp>
      <p:sp>
        <p:nvSpPr>
          <p:cNvPr id="3" name="Footer Placeholder 2"/>
          <p:cNvSpPr>
            <a:spLocks noGrp="1"/>
          </p:cNvSpPr>
          <p:nvPr>
            <p:ph type="ftr" sz="quarter" idx="11"/>
          </p:nvPr>
        </p:nvSpPr>
        <p:spPr/>
        <p:txBody>
          <a:bodyPr/>
          <a:lstStyle>
            <a:extLst/>
          </a:lstStyle>
          <a:p>
            <a:endParaRPr lang="en-US">
              <a:solidFill>
                <a:srgbClr val="CAF278">
                  <a:shade val="50000"/>
                  <a:satMod val="200000"/>
                </a:srgbClr>
              </a:solidFill>
            </a:endParaRPr>
          </a:p>
        </p:txBody>
      </p:sp>
      <p:sp>
        <p:nvSpPr>
          <p:cNvPr id="4" name="Slide Number Placeholder 3"/>
          <p:cNvSpPr>
            <a:spLocks noGrp="1"/>
          </p:cNvSpPr>
          <p:nvPr>
            <p:ph type="sldNum" sz="quarter" idx="12"/>
          </p:nvPr>
        </p:nvSpPr>
        <p:spPr/>
        <p:txBody>
          <a:bodyPr/>
          <a:lstStyle>
            <a:extLst/>
          </a:lstStyle>
          <a:p>
            <a:fld id="{B6F15528-21DE-4FAA-801E-634DDDAF4B2B}" type="slidenum">
              <a:rPr lang="en-US" smtClean="0">
                <a:solidFill>
                  <a:srgbClr val="CAF278">
                    <a:shade val="50000"/>
                    <a:satMod val="200000"/>
                  </a:srgbClr>
                </a:solidFill>
              </a:rPr>
              <a:pPr/>
              <a:t>‹#›</a:t>
            </a:fld>
            <a:endParaRPr lang="en-US">
              <a:solidFill>
                <a:srgbClr val="CAF278">
                  <a:shade val="50000"/>
                  <a:satMod val="200000"/>
                </a:srgbClr>
              </a:solidFill>
            </a:endParaRPr>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Tree>
    <p:extLst>
      <p:ext uri="{BB962C8B-B14F-4D97-AF65-F5344CB8AC3E}">
        <p14:creationId xmlns:p14="http://schemas.microsoft.com/office/powerpoint/2010/main" val="322339903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solidFill>
                  <a:srgbClr val="CAF278">
                    <a:shade val="50000"/>
                    <a:satMod val="200000"/>
                  </a:srgbClr>
                </a:solidFill>
              </a:rPr>
              <a:pPr/>
              <a:t>4/18/2024</a:t>
            </a:fld>
            <a:endParaRPr lang="en-US">
              <a:solidFill>
                <a:srgbClr val="CAF278">
                  <a:shade val="50000"/>
                  <a:satMod val="200000"/>
                </a:srgbClr>
              </a:solidFill>
            </a:endParaRPr>
          </a:p>
        </p:txBody>
      </p:sp>
      <p:sp>
        <p:nvSpPr>
          <p:cNvPr id="6" name="Footer Placeholder 5"/>
          <p:cNvSpPr>
            <a:spLocks noGrp="1"/>
          </p:cNvSpPr>
          <p:nvPr>
            <p:ph type="ftr" sz="quarter" idx="11"/>
          </p:nvPr>
        </p:nvSpPr>
        <p:spPr/>
        <p:txBody>
          <a:bodyPr/>
          <a:lstStyle>
            <a:extLst/>
          </a:lstStyle>
          <a:p>
            <a:endParaRPr lang="en-US">
              <a:solidFill>
                <a:srgbClr val="CAF278">
                  <a:shade val="50000"/>
                  <a:satMod val="200000"/>
                </a:srgbClr>
              </a:solidFill>
            </a:endParaRPr>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solidFill>
                  <a:srgbClr val="CAF278">
                    <a:shade val="50000"/>
                    <a:satMod val="200000"/>
                  </a:srgbClr>
                </a:solidFill>
              </a:rPr>
              <a:pPr/>
              <a:t>‹#›</a:t>
            </a:fld>
            <a:endParaRPr lang="en-US">
              <a:solidFill>
                <a:srgbClr val="CAF278">
                  <a:shade val="50000"/>
                  <a:satMod val="200000"/>
                </a:srgbClr>
              </a:solidFill>
            </a:endParaRPr>
          </a:p>
        </p:txBody>
      </p:sp>
    </p:spTree>
    <p:extLst>
      <p:ext uri="{BB962C8B-B14F-4D97-AF65-F5344CB8AC3E}">
        <p14:creationId xmlns:p14="http://schemas.microsoft.com/office/powerpoint/2010/main" val="289957950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solidFill>
                  <a:srgbClr val="CAF278">
                    <a:shade val="50000"/>
                    <a:satMod val="200000"/>
                  </a:srgbClr>
                </a:solidFill>
              </a:rPr>
              <a:pPr/>
              <a:t>4/18/2024</a:t>
            </a:fld>
            <a:endParaRPr lang="en-US">
              <a:solidFill>
                <a:srgbClr val="CAF278">
                  <a:shade val="50000"/>
                  <a:satMod val="200000"/>
                </a:srgbClr>
              </a:solidFill>
            </a:endParaRPr>
          </a:p>
        </p:txBody>
      </p:sp>
      <p:sp>
        <p:nvSpPr>
          <p:cNvPr id="6" name="Footer Placeholder 5"/>
          <p:cNvSpPr>
            <a:spLocks noGrp="1"/>
          </p:cNvSpPr>
          <p:nvPr>
            <p:ph type="ftr" sz="quarter" idx="11"/>
          </p:nvPr>
        </p:nvSpPr>
        <p:spPr/>
        <p:txBody>
          <a:bodyPr/>
          <a:lstStyle>
            <a:extLst/>
          </a:lstStyle>
          <a:p>
            <a:endParaRPr lang="en-US">
              <a:solidFill>
                <a:srgbClr val="CAF278">
                  <a:shade val="50000"/>
                  <a:satMod val="200000"/>
                </a:srgbClr>
              </a:solidFill>
            </a:endParaRPr>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solidFill>
                  <a:srgbClr val="CAF278">
                    <a:shade val="50000"/>
                    <a:satMod val="200000"/>
                  </a:srgbClr>
                </a:solidFill>
              </a:rPr>
              <a:pPr/>
              <a:t>‹#›</a:t>
            </a:fld>
            <a:endParaRPr lang="en-US">
              <a:solidFill>
                <a:srgbClr val="CAF278">
                  <a:shade val="50000"/>
                  <a:satMod val="200000"/>
                </a:srgbClr>
              </a:solidFill>
            </a:endParaRPr>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indent="-283464">
              <a:lnSpc>
                <a:spcPts val="3000"/>
              </a:lnSpc>
              <a:spcBef>
                <a:spcPts val="600"/>
              </a:spcBef>
              <a:buClr>
                <a:srgbClr val="94C600"/>
              </a:buClr>
              <a:buSzPct val="80000"/>
              <a:buFont typeface="Wingdings 2"/>
              <a:buNone/>
            </a:pPr>
            <a:endParaRPr lang="en-US" sz="3200">
              <a:solidFill>
                <a:prstClr val="black"/>
              </a:solidFill>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solidFill>
                <a:prstClr val="white"/>
              </a:solidFill>
            </a:endParaRPr>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extLst>
      <p:ext uri="{BB962C8B-B14F-4D97-AF65-F5344CB8AC3E}">
        <p14:creationId xmlns:p14="http://schemas.microsoft.com/office/powerpoint/2010/main" val="257105783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solidFill>
                  <a:srgbClr val="CAF278">
                    <a:shade val="50000"/>
                    <a:satMod val="200000"/>
                  </a:srgbClr>
                </a:solidFill>
              </a:rPr>
              <a:pPr/>
              <a:t>4/18/2024</a:t>
            </a:fld>
            <a:endParaRPr lang="en-US">
              <a:solidFill>
                <a:srgbClr val="CAF278">
                  <a:shade val="50000"/>
                  <a:satMod val="200000"/>
                </a:srgbClr>
              </a:solidFill>
            </a:endParaRPr>
          </a:p>
        </p:txBody>
      </p:sp>
      <p:sp>
        <p:nvSpPr>
          <p:cNvPr id="5" name="Footer Placeholder 4"/>
          <p:cNvSpPr>
            <a:spLocks noGrp="1"/>
          </p:cNvSpPr>
          <p:nvPr>
            <p:ph type="ftr" sz="quarter" idx="11"/>
          </p:nvPr>
        </p:nvSpPr>
        <p:spPr/>
        <p:txBody>
          <a:bodyPr/>
          <a:lstStyle>
            <a:extLst/>
          </a:lstStyle>
          <a:p>
            <a:endParaRPr lang="en-US">
              <a:solidFill>
                <a:srgbClr val="CAF278">
                  <a:shade val="50000"/>
                  <a:satMod val="200000"/>
                </a:srgbClr>
              </a:solidFill>
            </a:endParaRPr>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solidFill>
                  <a:srgbClr val="CAF278">
                    <a:shade val="50000"/>
                    <a:satMod val="200000"/>
                  </a:srgbClr>
                </a:solidFill>
              </a:rPr>
              <a:pPr/>
              <a:t>‹#›</a:t>
            </a:fld>
            <a:endParaRPr lang="en-US">
              <a:solidFill>
                <a:srgbClr val="CAF278">
                  <a:shade val="50000"/>
                  <a:satMod val="200000"/>
                </a:srgbClr>
              </a:solidFill>
            </a:endParaRPr>
          </a:p>
        </p:txBody>
      </p:sp>
    </p:spTree>
    <p:extLst>
      <p:ext uri="{BB962C8B-B14F-4D97-AF65-F5344CB8AC3E}">
        <p14:creationId xmlns:p14="http://schemas.microsoft.com/office/powerpoint/2010/main" val="34107279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solidFill>
                  <a:srgbClr val="CAF278">
                    <a:shade val="50000"/>
                    <a:satMod val="200000"/>
                  </a:srgbClr>
                </a:solidFill>
              </a:rPr>
              <a:pPr/>
              <a:t>4/18/2024</a:t>
            </a:fld>
            <a:endParaRPr lang="en-US">
              <a:solidFill>
                <a:srgbClr val="CAF278">
                  <a:shade val="50000"/>
                  <a:satMod val="200000"/>
                </a:srgbClr>
              </a:solidFill>
            </a:endParaRPr>
          </a:p>
        </p:txBody>
      </p:sp>
      <p:sp>
        <p:nvSpPr>
          <p:cNvPr id="5" name="Footer Placeholder 4"/>
          <p:cNvSpPr>
            <a:spLocks noGrp="1"/>
          </p:cNvSpPr>
          <p:nvPr>
            <p:ph type="ftr" sz="quarter" idx="11"/>
          </p:nvPr>
        </p:nvSpPr>
        <p:spPr/>
        <p:txBody>
          <a:bodyPr/>
          <a:lstStyle>
            <a:extLst/>
          </a:lstStyle>
          <a:p>
            <a:endParaRPr lang="en-US">
              <a:solidFill>
                <a:srgbClr val="CAF278">
                  <a:shade val="50000"/>
                  <a:satMod val="200000"/>
                </a:srgbClr>
              </a:solidFill>
            </a:endParaRPr>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solidFill>
                  <a:srgbClr val="CAF278">
                    <a:shade val="50000"/>
                    <a:satMod val="200000"/>
                  </a:srgbClr>
                </a:solidFill>
              </a:rPr>
              <a:pPr/>
              <a:t>‹#›</a:t>
            </a:fld>
            <a:endParaRPr lang="en-US">
              <a:solidFill>
                <a:srgbClr val="CAF278">
                  <a:shade val="50000"/>
                  <a:satMod val="200000"/>
                </a:srgbClr>
              </a:solidFill>
            </a:endParaRPr>
          </a:p>
        </p:txBody>
      </p:sp>
    </p:spTree>
    <p:extLst>
      <p:ext uri="{BB962C8B-B14F-4D97-AF65-F5344CB8AC3E}">
        <p14:creationId xmlns:p14="http://schemas.microsoft.com/office/powerpoint/2010/main" val="7174970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4/18/2024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4/18/2024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4/18/2024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4/18/2024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4/18/2024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4/18/2024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1D8BD707-D9CF-40AE-B4C6-C98DA3205C09}" type="datetimeFigureOut">
              <a:rPr lang="en-US" smtClean="0">
                <a:solidFill>
                  <a:srgbClr val="CAF278">
                    <a:shade val="50000"/>
                    <a:satMod val="200000"/>
                  </a:srgbClr>
                </a:solidFill>
              </a:rPr>
              <a:pPr/>
              <a:t>4/18/2024</a:t>
            </a:fld>
            <a:endParaRPr lang="en-US">
              <a:solidFill>
                <a:srgbClr val="CAF278">
                  <a:shade val="50000"/>
                  <a:satMod val="200000"/>
                </a:srgbClr>
              </a:solidFill>
            </a:endParaRPr>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solidFill>
                <a:srgbClr val="CAF278">
                  <a:shade val="50000"/>
                  <a:satMod val="200000"/>
                </a:srgbClr>
              </a:solidFill>
            </a:endParaRPr>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B6F15528-21DE-4FAA-801E-634DDDAF4B2B}" type="slidenum">
              <a:rPr lang="en-US" smtClean="0">
                <a:solidFill>
                  <a:srgbClr val="CAF278">
                    <a:shade val="50000"/>
                    <a:satMod val="200000"/>
                  </a:srgbClr>
                </a:solidFill>
              </a:rPr>
              <a:pPr/>
              <a:t>‹#›</a:t>
            </a:fld>
            <a:endParaRPr lang="en-US">
              <a:solidFill>
                <a:srgbClr val="CAF278">
                  <a:shade val="50000"/>
                  <a:satMod val="200000"/>
                </a:srgbClr>
              </a:solidFill>
            </a:endParaRPr>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Tree>
    <p:extLst>
      <p:ext uri="{BB962C8B-B14F-4D97-AF65-F5344CB8AC3E}">
        <p14:creationId xmlns:p14="http://schemas.microsoft.com/office/powerpoint/2010/main" val="397970779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1"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r" rtl="1"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r" rtl="1"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r" rtl="1"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r" rtl="1"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r" rtl="1"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r" rtl="1"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r" rtl="1"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r" rtl="1"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r" rtl="1"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1D8BD707-D9CF-40AE-B4C6-C98DA3205C09}" type="datetimeFigureOut">
              <a:rPr lang="en-US" smtClean="0">
                <a:solidFill>
                  <a:srgbClr val="CAF278">
                    <a:shade val="50000"/>
                    <a:satMod val="200000"/>
                  </a:srgbClr>
                </a:solidFill>
              </a:rPr>
              <a:pPr/>
              <a:t>4/18/2024</a:t>
            </a:fld>
            <a:endParaRPr lang="en-US">
              <a:solidFill>
                <a:srgbClr val="CAF278">
                  <a:shade val="50000"/>
                  <a:satMod val="200000"/>
                </a:srgbClr>
              </a:solidFill>
            </a:endParaRPr>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solidFill>
                <a:srgbClr val="CAF278">
                  <a:shade val="50000"/>
                  <a:satMod val="200000"/>
                </a:srgbClr>
              </a:solidFill>
            </a:endParaRPr>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B6F15528-21DE-4FAA-801E-634DDDAF4B2B}" type="slidenum">
              <a:rPr lang="en-US" smtClean="0">
                <a:solidFill>
                  <a:srgbClr val="CAF278">
                    <a:shade val="50000"/>
                    <a:satMod val="200000"/>
                  </a:srgbClr>
                </a:solidFill>
              </a:rPr>
              <a:pPr/>
              <a:t>‹#›</a:t>
            </a:fld>
            <a:endParaRPr lang="en-US">
              <a:solidFill>
                <a:srgbClr val="CAF278">
                  <a:shade val="50000"/>
                  <a:satMod val="200000"/>
                </a:srgbClr>
              </a:solidFill>
            </a:endParaRPr>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Tree>
    <p:extLst>
      <p:ext uri="{BB962C8B-B14F-4D97-AF65-F5344CB8AC3E}">
        <p14:creationId xmlns:p14="http://schemas.microsoft.com/office/powerpoint/2010/main" val="79162253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1"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r" rtl="1"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r" rtl="1"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r" rtl="1"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r" rtl="1"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r" rtl="1"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r" rtl="1"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r" rtl="1"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r" rtl="1"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r" rtl="1"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1D8BD707-D9CF-40AE-B4C6-C98DA3205C09}" type="datetimeFigureOut">
              <a:rPr lang="en-US" smtClean="0">
                <a:solidFill>
                  <a:srgbClr val="CAF278">
                    <a:shade val="50000"/>
                    <a:satMod val="200000"/>
                  </a:srgbClr>
                </a:solidFill>
              </a:rPr>
              <a:pPr/>
              <a:t>4/18/2024</a:t>
            </a:fld>
            <a:endParaRPr lang="en-US">
              <a:solidFill>
                <a:srgbClr val="CAF278">
                  <a:shade val="50000"/>
                  <a:satMod val="200000"/>
                </a:srgbClr>
              </a:solidFill>
            </a:endParaRPr>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solidFill>
                <a:srgbClr val="CAF278">
                  <a:shade val="50000"/>
                  <a:satMod val="200000"/>
                </a:srgbClr>
              </a:solidFill>
            </a:endParaRPr>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B6F15528-21DE-4FAA-801E-634DDDAF4B2B}" type="slidenum">
              <a:rPr lang="en-US" smtClean="0">
                <a:solidFill>
                  <a:srgbClr val="CAF278">
                    <a:shade val="50000"/>
                    <a:satMod val="200000"/>
                  </a:srgbClr>
                </a:solidFill>
              </a:rPr>
              <a:pPr/>
              <a:t>‹#›</a:t>
            </a:fld>
            <a:endParaRPr lang="en-US">
              <a:solidFill>
                <a:srgbClr val="CAF278">
                  <a:shade val="50000"/>
                  <a:satMod val="200000"/>
                </a:srgbClr>
              </a:solidFill>
            </a:endParaRPr>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Tree>
    <p:extLst>
      <p:ext uri="{BB962C8B-B14F-4D97-AF65-F5344CB8AC3E}">
        <p14:creationId xmlns:p14="http://schemas.microsoft.com/office/powerpoint/2010/main" val="1379486570"/>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1"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r" rtl="1"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r" rtl="1"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r" rtl="1"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r" rtl="1"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r" rtl="1"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r" rtl="1"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r" rtl="1"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r" rtl="1"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r" rtl="1"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3.xml"/><Relationship Id="rId4" Type="http://schemas.openxmlformats.org/officeDocument/2006/relationships/image" Target="../media/image15.jpeg"/></Relationships>
</file>

<file path=ppt/slides/_rels/slide3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35.xml"/></Relationships>
</file>

<file path=ppt/slides/_rels/slide3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35.xml"/></Relationships>
</file>

<file path=ppt/slides/_rels/slide3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3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35.xml"/></Relationships>
</file>

<file path=ppt/slides/_rels/slide4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0"/>
            <a:ext cx="8229600" cy="5287963"/>
          </a:xfrm>
        </p:spPr>
        <p:txBody>
          <a:bodyPr/>
          <a:lstStyle/>
          <a:p>
            <a:pPr marL="0" indent="0" algn="r" rtl="1">
              <a:buNone/>
            </a:pPr>
            <a:r>
              <a:rPr lang="fa-IR" dirty="0" smtClean="0"/>
              <a:t>                </a:t>
            </a:r>
            <a:endParaRPr lang="en-US" dirty="0"/>
          </a:p>
        </p:txBody>
      </p:sp>
      <p:sp>
        <p:nvSpPr>
          <p:cNvPr id="2" name="Wave 1"/>
          <p:cNvSpPr/>
          <p:nvPr/>
        </p:nvSpPr>
        <p:spPr>
          <a:xfrm>
            <a:off x="457200" y="1295400"/>
            <a:ext cx="7677778" cy="2865874"/>
          </a:xfrm>
          <a:prstGeom prst="wave">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en-US" b="1" dirty="0" smtClean="0">
                <a:solidFill>
                  <a:schemeClr val="tx1"/>
                </a:solidFill>
              </a:rPr>
              <a:t>                                      </a:t>
            </a:r>
            <a:r>
              <a:rPr lang="fa-IR" sz="3200" b="1" dirty="0" smtClean="0">
                <a:solidFill>
                  <a:schemeClr val="tx1"/>
                </a:solidFill>
                <a:latin typeface="AP Yekan" pitchFamily="2" charset="-78"/>
                <a:cs typeface="AP Yekan" pitchFamily="2" charset="-78"/>
              </a:rPr>
              <a:t>مراقبت </a:t>
            </a:r>
            <a:r>
              <a:rPr lang="fa-IR" sz="3200" b="1" dirty="0">
                <a:solidFill>
                  <a:schemeClr val="tx1"/>
                </a:solidFill>
                <a:latin typeface="AP Yekan" pitchFamily="2" charset="-78"/>
                <a:cs typeface="AP Yekan" pitchFamily="2" charset="-78"/>
              </a:rPr>
              <a:t>های ادغام یافته </a:t>
            </a:r>
            <a:r>
              <a:rPr lang="fa-IR" sz="3200" b="1" dirty="0" smtClean="0">
                <a:solidFill>
                  <a:schemeClr val="tx1"/>
                </a:solidFill>
                <a:latin typeface="AP Yekan" pitchFamily="2" charset="-78"/>
                <a:cs typeface="AP Yekan" pitchFamily="2" charset="-78"/>
              </a:rPr>
              <a:t>سالمندان</a:t>
            </a:r>
            <a:r>
              <a:rPr lang="en-US" sz="3200" b="1" dirty="0" smtClean="0">
                <a:solidFill>
                  <a:schemeClr val="tx1"/>
                </a:solidFill>
                <a:latin typeface="AP Yekan" pitchFamily="2" charset="-78"/>
                <a:cs typeface="AP Yekan" pitchFamily="2" charset="-78"/>
              </a:rPr>
              <a:t> </a:t>
            </a:r>
            <a:endParaRPr lang="en-US" sz="3200" b="1" dirty="0">
              <a:solidFill>
                <a:schemeClr val="tx1"/>
              </a:solidFill>
              <a:latin typeface="AP Yekan" pitchFamily="2" charset="-78"/>
              <a:cs typeface="AP Yekan" pitchFamily="2" charset="-78"/>
            </a:endParaRPr>
          </a:p>
        </p:txBody>
      </p:sp>
    </p:spTree>
    <p:extLst>
      <p:ext uri="{BB962C8B-B14F-4D97-AF65-F5344CB8AC3E}">
        <p14:creationId xmlns:p14="http://schemas.microsoft.com/office/powerpoint/2010/main" val="23146810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ali.BEHDASHT\Desktop\آنترو2.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789438"/>
            <a:ext cx="8229600" cy="50044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16154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rmAutofit lnSpcReduction="10000"/>
          </a:bodyPr>
          <a:lstStyle/>
          <a:p>
            <a:pPr algn="r" rtl="1"/>
            <a:r>
              <a:rPr lang="fa-IR" sz="2800" b="1" u="sng" dirty="0" smtClean="0">
                <a:solidFill>
                  <a:srgbClr val="FF0000"/>
                </a:solidFill>
                <a:cs typeface="B Zar" pitchFamily="2" charset="-78"/>
              </a:rPr>
              <a:t>ارزیابی سقوط وعدم تعادل</a:t>
            </a:r>
          </a:p>
          <a:p>
            <a:pPr marL="0" indent="0" algn="r" rtl="1">
              <a:buNone/>
            </a:pPr>
            <a:r>
              <a:rPr lang="fa-IR" sz="2800" dirty="0" smtClean="0">
                <a:cs typeface="B Zar" pitchFamily="2" charset="-78"/>
              </a:rPr>
              <a:t>در ارزیابی سقوط در صورتی که پاسخ مثبت به یکی از سه سوال ارزیابی اولیه وجود داشته باشد ویا اختلال درتست تعادل در وضعیّت حرکت وجود داشته باشد در طبقه بندی احتمال سقوط قرار می گیرد .توصیه ، اقدام درمانی ، ارجاع وپیگیری براساس جدول رنگی طبقه بندی سقوط وتعادل  دربسته خدمتی انجام می گیرد.</a:t>
            </a:r>
          </a:p>
          <a:p>
            <a:pPr marL="0" indent="0" algn="r" rtl="1">
              <a:buNone/>
            </a:pPr>
            <a:r>
              <a:rPr lang="fa-IR" sz="2800" dirty="0" smtClean="0">
                <a:cs typeface="B Zar" pitchFamily="2" charset="-78"/>
              </a:rPr>
              <a:t>نحوه انجام تست تعادل در وضعیت حرکت : از سالمند بخواهید از روی صندلی بلند شود وبه اندازه سه متر در مسیر مستقیم تا نقطه ای که شما روی زمین علامت زده ایدبا سرعت معمولی به جلو برود .سپس برگردد وبه طرف صندلی آمده ومجدداً روی صندلی بنشیند. از زمان شروع حرکت سالمند برای برخاستن از صندلی تا نشستن مجدد وی زمان بگیرید اگر زمان حداکثر 12 ثانیه طول بکشد تست طبیعی واگر بیش از 12 ثانیه طول بکشد تست غیرطبیعی می باشد </a:t>
            </a:r>
            <a:r>
              <a:rPr lang="fa-IR" sz="2800" dirty="0" smtClean="0"/>
              <a:t>.</a:t>
            </a:r>
            <a:endParaRPr lang="en-US" sz="2800" dirty="0"/>
          </a:p>
        </p:txBody>
      </p:sp>
    </p:spTree>
    <p:extLst>
      <p:ext uri="{BB962C8B-B14F-4D97-AF65-F5344CB8AC3E}">
        <p14:creationId xmlns:p14="http://schemas.microsoft.com/office/powerpoint/2010/main" val="21284403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rmAutofit/>
          </a:bodyPr>
          <a:lstStyle/>
          <a:p>
            <a:pPr algn="r" rtl="1"/>
            <a:r>
              <a:rPr lang="fa-IR" sz="2800" b="1" u="sng" dirty="0" smtClean="0">
                <a:solidFill>
                  <a:srgbClr val="FF0000"/>
                </a:solidFill>
                <a:cs typeface="B Zar" pitchFamily="2" charset="-78"/>
              </a:rPr>
              <a:t>ارزیابی افسردگی:</a:t>
            </a:r>
          </a:p>
          <a:p>
            <a:pPr algn="r" rtl="1"/>
            <a:r>
              <a:rPr lang="fa-IR" sz="2800" dirty="0" smtClean="0">
                <a:cs typeface="B Zar" pitchFamily="2" charset="-78"/>
              </a:rPr>
              <a:t>ارزیابی افسردگی با تکمیل پرسشنامه مقیاس افسردگی سالمندان که شامل 11 سوال می باشد قابل انجام می باشددرصورتی که درنتیجه ارزیابی نمره کل مساوی یا بیشتر از 6 باشد غربال مثبت افسردگی ( احتمال افسردگی) وجود دارد.ودرصورتی که نمره کل کمتر از 6 باشد غربال منفی اقسردگی وجود دارد.توصیه ها واقدامات شامل ارجاع غیرفوری به پزشک  وپیگیری طبق دستورعمل بوده ودرصورت ارجاع به سطوح تخصصی 3 هفته بعد پیگیری می شود .</a:t>
            </a:r>
          </a:p>
          <a:p>
            <a:pPr algn="r" rtl="1"/>
            <a:r>
              <a:rPr lang="fa-IR" sz="2800" dirty="0" smtClean="0">
                <a:cs typeface="B Zar" pitchFamily="2" charset="-78"/>
              </a:rPr>
              <a:t>پیگیری اختلالات روانپزشکی درسالمند یک بار درماه وتا 3 ماه برای مراجعه پیگیری شود.</a:t>
            </a:r>
            <a:endParaRPr lang="en-US" sz="2800" dirty="0">
              <a:cs typeface="B Zar" pitchFamily="2" charset="-78"/>
            </a:endParaRPr>
          </a:p>
        </p:txBody>
      </p:sp>
    </p:spTree>
    <p:extLst>
      <p:ext uri="{BB962C8B-B14F-4D97-AF65-F5344CB8AC3E}">
        <p14:creationId xmlns:p14="http://schemas.microsoft.com/office/powerpoint/2010/main" val="41373333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rmAutofit fontScale="92500" lnSpcReduction="10000"/>
          </a:bodyPr>
          <a:lstStyle/>
          <a:p>
            <a:pPr algn="r" rtl="1"/>
            <a:r>
              <a:rPr lang="fa-IR" b="1" u="sng" dirty="0" smtClean="0">
                <a:solidFill>
                  <a:srgbClr val="FF0000"/>
                </a:solidFill>
                <a:cs typeface="B Zar" pitchFamily="2" charset="-78"/>
              </a:rPr>
              <a:t>تشخیص زود هنگام وغربالگری سرطان پستان</a:t>
            </a:r>
          </a:p>
          <a:p>
            <a:pPr algn="r" rtl="1"/>
            <a:r>
              <a:rPr lang="fa-IR" sz="3000" dirty="0" smtClean="0">
                <a:cs typeface="B Zar" pitchFamily="2" charset="-78"/>
              </a:rPr>
              <a:t>در ارزیابی از سالمنددر(گروه سنّی 69- 60سال و یا همراه وی) در خصوص سابقه سرطان پستان در فردیا فامیل سوال می شودچنانچه نتیجه ارزیابی غیرطبیعی وسابقه فردی وخانوادگی مثبت باشد ویا درمعاینه پستان غیرطبیعی باشد ویا نتیجه مامو گرافی در یک سال اخیر بایراد 2و3 باشد ،درطبقه بندی مشکوک ونیازمند ارجاع </a:t>
            </a:r>
            <a:r>
              <a:rPr lang="fa-IR" sz="3000" dirty="0">
                <a:cs typeface="B Zar" pitchFamily="2" charset="-78"/>
              </a:rPr>
              <a:t> ویا نیازمند پیگیری وتکرار ارجاع در زمان های تعیین </a:t>
            </a:r>
            <a:r>
              <a:rPr lang="fa-IR" sz="3000" dirty="0" smtClean="0">
                <a:cs typeface="B Zar" pitchFamily="2" charset="-78"/>
              </a:rPr>
              <a:t>شده قرار می گیرد .توصیه ها،اقدامات درمانی ، ارجاع وپیگیری </a:t>
            </a:r>
            <a:r>
              <a:rPr lang="fa-IR" dirty="0" smtClean="0">
                <a:cs typeface="B Zar" pitchFamily="2" charset="-78"/>
              </a:rPr>
              <a:t>بایستی طبق دستورعمل انجام گیرد( آموزش اصول خودمراقبتی وخودآزمایی پستان، ارجاع به پزشک متخصّص جراح ، ماموگرافی سالانه، پیگیری بایراد 2 و3 درزمانه های تعیین شده، پیگیری وارجاع مجددبه سطح 2)</a:t>
            </a:r>
          </a:p>
          <a:p>
            <a:pPr algn="r" rtl="1"/>
            <a:r>
              <a:rPr lang="fa-IR" dirty="0" smtClean="0">
                <a:cs typeface="B Zar" pitchFamily="2" charset="-78"/>
              </a:rPr>
              <a:t>اصول خود مراقبتی وخودآزمایی پستان درکلیّه طبقه بندی هاانجام ودرصورت طبیعی بودن ارزیابی سالانه انجام گیرد </a:t>
            </a:r>
            <a:endParaRPr lang="en-US" dirty="0">
              <a:cs typeface="B Zar" pitchFamily="2" charset="-78"/>
            </a:endParaRPr>
          </a:p>
        </p:txBody>
      </p:sp>
    </p:spTree>
    <p:extLst>
      <p:ext uri="{BB962C8B-B14F-4D97-AF65-F5344CB8AC3E}">
        <p14:creationId xmlns:p14="http://schemas.microsoft.com/office/powerpoint/2010/main" val="31228496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rmAutofit/>
          </a:bodyPr>
          <a:lstStyle/>
          <a:p>
            <a:pPr algn="r" rtl="1"/>
            <a:r>
              <a:rPr lang="fa-IR" sz="2800" b="1" u="sng" dirty="0" smtClean="0">
                <a:solidFill>
                  <a:srgbClr val="FF0000"/>
                </a:solidFill>
                <a:cs typeface="B Zar" pitchFamily="2" charset="-78"/>
              </a:rPr>
              <a:t>تشخیص زودهنگام وغربالگری سرطان روده بزرگ</a:t>
            </a:r>
          </a:p>
          <a:p>
            <a:pPr algn="r" rtl="1"/>
            <a:r>
              <a:rPr lang="fa-IR" sz="2800" dirty="0" smtClean="0">
                <a:cs typeface="B Zar" pitchFamily="2" charset="-78"/>
              </a:rPr>
              <a:t>با پرسش از سالمند ان زیر 70 سال درخصوص علایم وسابقه فردی وسابقه خانوادگی آزمایش ،تست خون مخفی درمدفوع </a:t>
            </a:r>
            <a:r>
              <a:rPr lang="en-US" sz="2800" dirty="0" smtClean="0">
                <a:cs typeface="B Zar" pitchFamily="2" charset="-78"/>
              </a:rPr>
              <a:t>(FIT )</a:t>
            </a:r>
            <a:r>
              <a:rPr lang="fa-IR" sz="2800" dirty="0" smtClean="0">
                <a:cs typeface="B Zar" pitchFamily="2" charset="-78"/>
              </a:rPr>
              <a:t>برای سالمندان مورد نظر انجام می گیرد، درصورت دارا بودن علامت، سابقه خانوادگی  ویا فردی مثبت ّ،</a:t>
            </a:r>
            <a:r>
              <a:rPr lang="fa-IR" sz="2800" dirty="0">
                <a:cs typeface="B Zar" pitchFamily="2" charset="-78"/>
              </a:rPr>
              <a:t> تست خون مخفی درمدفوع </a:t>
            </a:r>
            <a:r>
              <a:rPr lang="en-US" sz="2800" dirty="0">
                <a:cs typeface="B Zar" pitchFamily="2" charset="-78"/>
              </a:rPr>
              <a:t>(FIT </a:t>
            </a:r>
            <a:r>
              <a:rPr lang="en-US" sz="2800" dirty="0" smtClean="0">
                <a:cs typeface="B Zar" pitchFamily="2" charset="-78"/>
              </a:rPr>
              <a:t>)</a:t>
            </a:r>
            <a:r>
              <a:rPr lang="fa-IR" sz="2800" dirty="0" smtClean="0">
                <a:cs typeface="B Zar" pitchFamily="2" charset="-78"/>
              </a:rPr>
              <a:t> مثبت درطبقه بندی موارد مشکوک ونیاز به ارجاع به پزشک قرار می گیرد که بایستی طبق دستورعمل اقدام گردد.آموزش اصول خودمراقبتی، ارجاع به سطح 2 ( مراکز تشخیص زود هنگام سرطانیا درصورت نبود آن متخصّص داخلی گوارش دربیمارستان های عمومی)</a:t>
            </a:r>
          </a:p>
          <a:p>
            <a:pPr marL="0" indent="0" algn="r" rtl="1">
              <a:buNone/>
            </a:pPr>
            <a:r>
              <a:rPr lang="fa-IR" sz="2800" dirty="0">
                <a:cs typeface="B Zar" pitchFamily="2" charset="-78"/>
              </a:rPr>
              <a:t> </a:t>
            </a:r>
            <a:r>
              <a:rPr lang="fa-IR" sz="2800" dirty="0" smtClean="0">
                <a:cs typeface="B Zar" pitchFamily="2" charset="-78"/>
              </a:rPr>
              <a:t> </a:t>
            </a:r>
            <a:endParaRPr lang="en-US" sz="2800" dirty="0">
              <a:cs typeface="B Zar" pitchFamily="2" charset="-78"/>
            </a:endParaRPr>
          </a:p>
        </p:txBody>
      </p:sp>
    </p:spTree>
    <p:extLst>
      <p:ext uri="{BB962C8B-B14F-4D97-AF65-F5344CB8AC3E}">
        <p14:creationId xmlns:p14="http://schemas.microsoft.com/office/powerpoint/2010/main" val="37559619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229600" cy="5364163"/>
          </a:xfrm>
        </p:spPr>
        <p:txBody>
          <a:bodyPr/>
          <a:lstStyle/>
          <a:p>
            <a:pPr marL="0" indent="0" algn="r" rtl="1">
              <a:buNone/>
            </a:pPr>
            <a:r>
              <a:rPr lang="en-US" dirty="0" smtClean="0"/>
              <a:t>  </a:t>
            </a:r>
          </a:p>
        </p:txBody>
      </p:sp>
      <p:sp>
        <p:nvSpPr>
          <p:cNvPr id="5" name="Flowchart: Stored Data 4"/>
          <p:cNvSpPr/>
          <p:nvPr/>
        </p:nvSpPr>
        <p:spPr>
          <a:xfrm>
            <a:off x="1295400" y="2133600"/>
            <a:ext cx="6781800" cy="2286000"/>
          </a:xfrm>
          <a:prstGeom prst="flowChartOnlineStorag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prstClr val="black"/>
                </a:solidFill>
                <a:latin typeface="AP Yekan black" pitchFamily="2" charset="-78"/>
                <a:cs typeface="AP Yekan black" pitchFamily="2" charset="-78"/>
              </a:rPr>
              <a:t> </a:t>
            </a:r>
            <a:r>
              <a:rPr lang="fa-IR" sz="3200" b="1" dirty="0">
                <a:solidFill>
                  <a:prstClr val="black"/>
                </a:solidFill>
                <a:latin typeface="AP Yekan black" pitchFamily="2" charset="-78"/>
                <a:cs typeface="AP Yekan black" pitchFamily="2" charset="-78"/>
              </a:rPr>
              <a:t>شناسائی و طبقه بندی خطرپذیری سالمندان</a:t>
            </a:r>
            <a:endParaRPr lang="en-US" b="1" dirty="0">
              <a:latin typeface="AP Yekan black" pitchFamily="2" charset="-78"/>
              <a:cs typeface="AP Yekan black" pitchFamily="2" charset="-78"/>
            </a:endParaRPr>
          </a:p>
        </p:txBody>
      </p:sp>
    </p:spTree>
    <p:extLst>
      <p:ext uri="{BB962C8B-B14F-4D97-AF65-F5344CB8AC3E}">
        <p14:creationId xmlns:p14="http://schemas.microsoft.com/office/powerpoint/2010/main" val="15090427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a:solidFill>
            <a:schemeClr val="accent2">
              <a:lumMod val="20000"/>
              <a:lumOff val="80000"/>
            </a:schemeClr>
          </a:solidFill>
        </p:spPr>
        <p:style>
          <a:lnRef idx="2">
            <a:schemeClr val="dk1"/>
          </a:lnRef>
          <a:fillRef idx="1">
            <a:schemeClr val="lt1"/>
          </a:fillRef>
          <a:effectRef idx="0">
            <a:schemeClr val="dk1"/>
          </a:effectRef>
          <a:fontRef idx="minor">
            <a:schemeClr val="dk1"/>
          </a:fontRef>
        </p:style>
        <p:txBody>
          <a:bodyPr>
            <a:normAutofit fontScale="85000" lnSpcReduction="10000"/>
          </a:bodyPr>
          <a:lstStyle/>
          <a:p>
            <a:pPr algn="r" rtl="1"/>
            <a:r>
              <a:rPr lang="fa-IR" b="1" dirty="0" smtClean="0"/>
              <a:t>شناسائی </a:t>
            </a:r>
            <a:r>
              <a:rPr lang="fa-IR" b="1" dirty="0"/>
              <a:t>و طبقه بندی خطرپذیری </a:t>
            </a:r>
            <a:r>
              <a:rPr lang="fa-IR" b="1" dirty="0" smtClean="0"/>
              <a:t>سالمندان</a:t>
            </a:r>
          </a:p>
          <a:p>
            <a:pPr algn="r" rtl="1"/>
            <a:r>
              <a:rPr lang="fa-IR" dirty="0" smtClean="0"/>
              <a:t>شناسائی </a:t>
            </a:r>
            <a:r>
              <a:rPr lang="fa-IR" dirty="0"/>
              <a:t>و طبقه </a:t>
            </a:r>
            <a:r>
              <a:rPr lang="fa-IR" dirty="0" smtClean="0"/>
              <a:t>بندی خطرپذیری سالمندان برای کلیه سالمندان تحت پوشش مراجعه کننده به واحدهای بهداشتی بایستی انجام گیرد .در این غربالگری میزان </a:t>
            </a:r>
            <a:r>
              <a:rPr lang="fa-IR" dirty="0"/>
              <a:t>خطر پذیری هر سالمند و خدمات مورد انتظار وی </a:t>
            </a:r>
            <a:r>
              <a:rPr lang="fa-IR" dirty="0" smtClean="0"/>
              <a:t>طبق دستورعمل وفلوچارت به شرح ذیل مشخص شده واقدامات مورد نیازقابل اجرا می باشد: </a:t>
            </a:r>
          </a:p>
          <a:p>
            <a:pPr algn="r" rtl="1"/>
            <a:r>
              <a:rPr lang="fa-IR" b="1" dirty="0">
                <a:cs typeface="B Zar" pitchFamily="2" charset="-78"/>
              </a:rPr>
              <a:t>قدم شماره 1 </a:t>
            </a:r>
            <a:r>
              <a:rPr lang="fa-IR" dirty="0">
                <a:cs typeface="B Zar" pitchFamily="2" charset="-78"/>
              </a:rPr>
              <a:t>– "تماس تلفنی با سالمند/ خانوار دارای سالمند": تهیه لیست سالمندان )افراد 60 ساله و بالاتر( تحت پوشش از سامانه پرونده الکترونیک</a:t>
            </a:r>
          </a:p>
          <a:p>
            <a:pPr algn="r" rtl="1"/>
            <a:r>
              <a:rPr lang="fa-IR" b="1" dirty="0">
                <a:cs typeface="B Zar" pitchFamily="2" charset="-78"/>
              </a:rPr>
              <a:t>قدم شماره 2</a:t>
            </a:r>
            <a:r>
              <a:rPr lang="fa-IR" dirty="0">
                <a:cs typeface="B Zar" pitchFamily="2" charset="-78"/>
              </a:rPr>
              <a:t> – " ارزیابی احتمال ابتلای سالمند به کووید- 19 در حال حاضر ": با بررسی وجود علائم کووید (منظور </a:t>
            </a:r>
            <a:r>
              <a:rPr lang="fa-IR" b="1" dirty="0">
                <a:cs typeface="B Zar" pitchFamily="2" charset="-78"/>
              </a:rPr>
              <a:t>پیدایش جدید یا تشدید </a:t>
            </a:r>
            <a:r>
              <a:rPr lang="fa-IR" dirty="0">
                <a:cs typeface="B Zar" pitchFamily="2" charset="-78"/>
              </a:rPr>
              <a:t>هر علامت در طی روزهای اخیر است )</a:t>
            </a:r>
          </a:p>
          <a:p>
            <a:pPr algn="r" rtl="1"/>
            <a:r>
              <a:rPr lang="fa-IR" b="1" dirty="0">
                <a:cs typeface="B Zar" pitchFamily="2" charset="-78"/>
              </a:rPr>
              <a:t>قدم شماره 3 </a:t>
            </a:r>
            <a:r>
              <a:rPr lang="fa-IR" dirty="0">
                <a:cs typeface="B Zar" pitchFamily="2" charset="-78"/>
              </a:rPr>
              <a:t>- اقدام "معرفی فوری به تیم های مراقبتی و حمایتی و ادامه طبقه بندی</a:t>
            </a:r>
            <a:endParaRPr lang="en-US" dirty="0">
              <a:cs typeface="B Zar" pitchFamily="2" charset="-78"/>
            </a:endParaRPr>
          </a:p>
          <a:p>
            <a:pPr algn="r" rtl="1"/>
            <a:endParaRPr lang="en-US" dirty="0"/>
          </a:p>
        </p:txBody>
      </p:sp>
    </p:spTree>
    <p:extLst>
      <p:ext uri="{BB962C8B-B14F-4D97-AF65-F5344CB8AC3E}">
        <p14:creationId xmlns:p14="http://schemas.microsoft.com/office/powerpoint/2010/main" val="11001605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a:solidFill>
            <a:schemeClr val="accent2">
              <a:lumMod val="20000"/>
              <a:lumOff val="80000"/>
            </a:schemeClr>
          </a:solidFill>
        </p:spPr>
        <p:style>
          <a:lnRef idx="2">
            <a:schemeClr val="dk1"/>
          </a:lnRef>
          <a:fillRef idx="1">
            <a:schemeClr val="lt1"/>
          </a:fillRef>
          <a:effectRef idx="0">
            <a:schemeClr val="dk1"/>
          </a:effectRef>
          <a:fontRef idx="minor">
            <a:schemeClr val="dk1"/>
          </a:fontRef>
        </p:style>
        <p:txBody>
          <a:bodyPr>
            <a:noAutofit/>
          </a:bodyPr>
          <a:lstStyle/>
          <a:p>
            <a:pPr algn="r" rtl="1"/>
            <a:r>
              <a:rPr lang="fa-IR" sz="2000" b="1" dirty="0">
                <a:cs typeface="B Zar" pitchFamily="2" charset="-78"/>
              </a:rPr>
              <a:t>قدم شماره 4 </a:t>
            </a:r>
            <a:r>
              <a:rPr lang="fa-IR" sz="2000" dirty="0">
                <a:cs typeface="B Zar" pitchFamily="2" charset="-78"/>
              </a:rPr>
              <a:t>- "آیا سالمند بیماری صعب العلاج دارد؟": به این منظور، ابتلا به موارد زیر بررسی میشود:</a:t>
            </a:r>
          </a:p>
          <a:p>
            <a:pPr algn="r" rtl="1"/>
            <a:r>
              <a:rPr lang="fa-IR" sz="2000" dirty="0">
                <a:cs typeface="B Zar" pitchFamily="2" charset="-78"/>
              </a:rPr>
              <a:t>1 . نقص ایمنی </a:t>
            </a:r>
            <a:r>
              <a:rPr lang="fa-IR" sz="2000" dirty="0" smtClean="0">
                <a:cs typeface="B Zar" pitchFamily="2" charset="-78"/>
              </a:rPr>
              <a:t>(ایدز</a:t>
            </a:r>
            <a:r>
              <a:rPr lang="fa-IR" sz="2000" dirty="0">
                <a:cs typeface="B Zar" pitchFamily="2" charset="-78"/>
              </a:rPr>
              <a:t>/ مصرف مزمن داروهای سرکوبگر سیستم ایمنی )از جمله </a:t>
            </a:r>
            <a:r>
              <a:rPr lang="fa-IR" sz="2000" dirty="0" smtClean="0">
                <a:cs typeface="B Zar" pitchFamily="2" charset="-78"/>
              </a:rPr>
              <a:t>کورتون) </a:t>
            </a:r>
            <a:r>
              <a:rPr lang="fa-IR" sz="2000" dirty="0">
                <a:cs typeface="B Zar" pitchFamily="2" charset="-78"/>
              </a:rPr>
              <a:t>به دلیل پیوند اعضا یا بیماریهای</a:t>
            </a:r>
          </a:p>
          <a:p>
            <a:pPr algn="r" rtl="1"/>
            <a:r>
              <a:rPr lang="fa-IR" sz="2000" dirty="0">
                <a:cs typeface="B Zar" pitchFamily="2" charset="-78"/>
              </a:rPr>
              <a:t>خودایمنی/ ابتلا به اختلالات سیستم </a:t>
            </a:r>
            <a:r>
              <a:rPr lang="fa-IR" sz="2000" dirty="0" smtClean="0">
                <a:cs typeface="B Zar" pitchFamily="2" charset="-78"/>
              </a:rPr>
              <a:t>ایمنی2 </a:t>
            </a:r>
            <a:r>
              <a:rPr lang="fa-IR" sz="2000" dirty="0">
                <a:cs typeface="B Zar" pitchFamily="2" charset="-78"/>
              </a:rPr>
              <a:t>. دیالیز مزمن</a:t>
            </a:r>
          </a:p>
          <a:p>
            <a:pPr algn="r" rtl="1"/>
            <a:r>
              <a:rPr lang="fa-IR" sz="2000" dirty="0">
                <a:cs typeface="B Zar" pitchFamily="2" charset="-78"/>
              </a:rPr>
              <a:t>3 . سرطان</a:t>
            </a:r>
          </a:p>
          <a:p>
            <a:pPr algn="r" rtl="1"/>
            <a:r>
              <a:rPr lang="fa-IR" sz="2000" dirty="0">
                <a:cs typeface="B Zar" pitchFamily="2" charset="-78"/>
              </a:rPr>
              <a:t>4 . سیروز </a:t>
            </a:r>
            <a:r>
              <a:rPr lang="fa-IR" sz="2000" dirty="0" smtClean="0">
                <a:cs typeface="B Zar" pitchFamily="2" charset="-78"/>
              </a:rPr>
              <a:t>(نارسایی مزمن کبدی)</a:t>
            </a:r>
            <a:endParaRPr lang="fa-IR" sz="2000" dirty="0">
              <a:cs typeface="B Zar" pitchFamily="2" charset="-78"/>
            </a:endParaRPr>
          </a:p>
          <a:p>
            <a:pPr algn="r" rtl="1"/>
            <a:r>
              <a:rPr lang="fa-IR" sz="2000" dirty="0">
                <a:cs typeface="B Zar" pitchFamily="2" charset="-78"/>
              </a:rPr>
              <a:t>5 . زوال عقل </a:t>
            </a:r>
            <a:r>
              <a:rPr lang="fa-IR" sz="2000" dirty="0" smtClean="0">
                <a:cs typeface="B Zar" pitchFamily="2" charset="-78"/>
              </a:rPr>
              <a:t>(هر </a:t>
            </a:r>
            <a:r>
              <a:rPr lang="fa-IR" sz="2000" dirty="0">
                <a:cs typeface="B Zar" pitchFamily="2" charset="-78"/>
              </a:rPr>
              <a:t>نوع دمانس مانند آلزایمر به تشخیص </a:t>
            </a:r>
            <a:r>
              <a:rPr lang="fa-IR" sz="2000" dirty="0" smtClean="0">
                <a:cs typeface="B Zar" pitchFamily="2" charset="-78"/>
              </a:rPr>
              <a:t>پزشک)</a:t>
            </a:r>
            <a:endParaRPr lang="fa-IR" sz="2000" dirty="0">
              <a:cs typeface="B Zar" pitchFamily="2" charset="-78"/>
            </a:endParaRPr>
          </a:p>
          <a:p>
            <a:pPr algn="r" rtl="1"/>
            <a:r>
              <a:rPr lang="fa-IR" sz="2000" b="1" dirty="0">
                <a:cs typeface="B Zar" pitchFamily="2" charset="-78"/>
              </a:rPr>
              <a:t>داشتن حداقل یکی از این مشکلات به مفهوم پاسخ بلی به سوال اصلی است و بدین ترتیب، این سالمند، در </a:t>
            </a:r>
            <a:r>
              <a:rPr lang="fa-IR" sz="2000" b="1" dirty="0" smtClean="0">
                <a:cs typeface="B Zar" pitchFamily="2" charset="-78"/>
              </a:rPr>
              <a:t>گروه بسیار </a:t>
            </a:r>
            <a:r>
              <a:rPr lang="fa-IR" sz="2000" b="1" dirty="0">
                <a:cs typeface="B Zar" pitchFamily="2" charset="-78"/>
              </a:rPr>
              <a:t>پرخطر قرار گرفته و به قدم شماره 5 منتقل میشود.</a:t>
            </a:r>
          </a:p>
          <a:p>
            <a:pPr algn="r" rtl="1"/>
            <a:r>
              <a:rPr lang="fa-IR" sz="2000" b="1" dirty="0">
                <a:cs typeface="B Zar" pitchFamily="2" charset="-78"/>
              </a:rPr>
              <a:t>قدم شماره 5</a:t>
            </a:r>
            <a:r>
              <a:rPr lang="fa-IR" sz="2000" dirty="0">
                <a:cs typeface="B Zar" pitchFamily="2" charset="-78"/>
              </a:rPr>
              <a:t> - اقدام: "ارجاع فوری به تیم حمایتی و تیم مراقبتی، انجام قرنطینه معکوس و مراقبتهای ادغام یافته </a:t>
            </a:r>
            <a:r>
              <a:rPr lang="fa-IR" sz="2000" dirty="0" smtClean="0">
                <a:cs typeface="B Zar" pitchFamily="2" charset="-78"/>
              </a:rPr>
              <a:t>سلامت سالمندان</a:t>
            </a:r>
            <a:r>
              <a:rPr lang="fa-IR" sz="2000" dirty="0">
                <a:cs typeface="B Zar" pitchFamily="2" charset="-78"/>
              </a:rPr>
              <a:t>، حصول اطمینان از دریافت مطلوب مراقبتهای تخصصی سلامتی، توانبخشی، معیشتی و خدماتی"</a:t>
            </a:r>
          </a:p>
          <a:p>
            <a:pPr algn="r" rtl="1"/>
            <a:r>
              <a:rPr lang="fa-IR" sz="2000" b="1" dirty="0">
                <a:cs typeface="B Zar" pitchFamily="2" charset="-78"/>
              </a:rPr>
              <a:t>در صورت پاسخ خیر به همه سوال های بالا، به قدم شماره 6 منتقل می شود</a:t>
            </a:r>
            <a:r>
              <a:rPr lang="fa-IR" sz="2000" b="1" dirty="0" smtClean="0">
                <a:cs typeface="B Zar" pitchFamily="2" charset="-78"/>
              </a:rPr>
              <a:t>.</a:t>
            </a:r>
            <a:endParaRPr lang="fa-IR" sz="2000" b="1" dirty="0">
              <a:cs typeface="B Zar" pitchFamily="2" charset="-78"/>
            </a:endParaRPr>
          </a:p>
        </p:txBody>
      </p:sp>
    </p:spTree>
    <p:extLst>
      <p:ext uri="{BB962C8B-B14F-4D97-AF65-F5344CB8AC3E}">
        <p14:creationId xmlns:p14="http://schemas.microsoft.com/office/powerpoint/2010/main" val="17828005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943600"/>
          </a:xfrm>
          <a:solidFill>
            <a:schemeClr val="accent2">
              <a:lumMod val="20000"/>
              <a:lumOff val="80000"/>
            </a:schemeClr>
          </a:solidFill>
        </p:spPr>
        <p:style>
          <a:lnRef idx="2">
            <a:schemeClr val="dk1"/>
          </a:lnRef>
          <a:fillRef idx="1">
            <a:schemeClr val="lt1"/>
          </a:fillRef>
          <a:effectRef idx="0">
            <a:schemeClr val="dk1"/>
          </a:effectRef>
          <a:fontRef idx="minor">
            <a:schemeClr val="dk1"/>
          </a:fontRef>
        </p:style>
        <p:txBody>
          <a:bodyPr>
            <a:noAutofit/>
          </a:bodyPr>
          <a:lstStyle/>
          <a:p>
            <a:pPr algn="r" rtl="1"/>
            <a:r>
              <a:rPr lang="fa-IR" sz="1600" b="1" dirty="0" smtClean="0">
                <a:cs typeface="B Zar" pitchFamily="2" charset="-78"/>
              </a:rPr>
              <a:t>قدم </a:t>
            </a:r>
            <a:r>
              <a:rPr lang="fa-IR" sz="1600" b="1" dirty="0">
                <a:cs typeface="B Zar" pitchFamily="2" charset="-78"/>
              </a:rPr>
              <a:t>شماره </a:t>
            </a:r>
            <a:r>
              <a:rPr lang="fa-IR" sz="1600" dirty="0">
                <a:cs typeface="B Zar" pitchFamily="2" charset="-78"/>
              </a:rPr>
              <a:t>6 - اقدام: ارزیابی "ناتوانی حرکتی و هم ابتلایی"، با پرسیدن سوال های زیر:</a:t>
            </a:r>
          </a:p>
          <a:p>
            <a:pPr algn="r" rtl="1"/>
            <a:r>
              <a:rPr lang="fa-IR" sz="1600" dirty="0">
                <a:cs typeface="B Zar" pitchFamily="2" charset="-78"/>
              </a:rPr>
              <a:t>1 . بررسی توانایی حرکتی</a:t>
            </a:r>
            <a:r>
              <a:rPr lang="fa-IR" sz="1600" dirty="0" smtClean="0">
                <a:cs typeface="B Zar" pitchFamily="2" charset="-78"/>
              </a:rPr>
              <a:t>:</a:t>
            </a:r>
          </a:p>
          <a:p>
            <a:pPr algn="r" rtl="1"/>
            <a:r>
              <a:rPr lang="en-US" sz="1600" dirty="0" smtClean="0">
                <a:cs typeface="B Zar" pitchFamily="2" charset="-78"/>
              </a:rPr>
              <a:t>a </a:t>
            </a:r>
            <a:r>
              <a:rPr lang="fa-IR" sz="1600" dirty="0" smtClean="0">
                <a:cs typeface="B Zar" pitchFamily="2" charset="-78"/>
              </a:rPr>
              <a:t>(توانایی </a:t>
            </a:r>
            <a:r>
              <a:rPr lang="fa-IR" sz="1600" dirty="0">
                <a:cs typeface="B Zar" pitchFamily="2" charset="-78"/>
              </a:rPr>
              <a:t>تنها راه رفتن در خانه )منظور بدون نیاز به کمک دیگران است. راه رفتن میتواند به صورت مستقل یا با استفاده از ابزار </a:t>
            </a:r>
            <a:r>
              <a:rPr lang="fa-IR" sz="1600" dirty="0" smtClean="0">
                <a:cs typeface="B Zar" pitchFamily="2" charset="-78"/>
              </a:rPr>
              <a:t>کمکی مانند </a:t>
            </a:r>
            <a:r>
              <a:rPr lang="fa-IR" sz="1600" dirty="0">
                <a:cs typeface="B Zar" pitchFamily="2" charset="-78"/>
              </a:rPr>
              <a:t>عصا یا واکر باشد</a:t>
            </a:r>
          </a:p>
          <a:p>
            <a:pPr algn="r" rtl="1"/>
            <a:r>
              <a:rPr lang="en-US" sz="1600" dirty="0" smtClean="0">
                <a:cs typeface="B Zar" pitchFamily="2" charset="-78"/>
              </a:rPr>
              <a:t>b </a:t>
            </a:r>
            <a:r>
              <a:rPr lang="fa-IR" sz="1600" dirty="0" smtClean="0">
                <a:cs typeface="B Zar" pitchFamily="2" charset="-78"/>
              </a:rPr>
              <a:t>(انجام </a:t>
            </a:r>
            <a:r>
              <a:rPr lang="fa-IR" sz="1600" dirty="0">
                <a:cs typeface="B Zar" pitchFamily="2" charset="-78"/>
              </a:rPr>
              <a:t>مستقل کارهای روزمره )لباس پوشیدن، دستشوئی رفتن، حمام کردن و غذا خوردن( بدون نیاز به کمک دیگران</a:t>
            </a:r>
          </a:p>
          <a:p>
            <a:pPr algn="r" rtl="1"/>
            <a:r>
              <a:rPr lang="en-US" sz="1600" dirty="0">
                <a:cs typeface="B Zar" pitchFamily="2" charset="-78"/>
              </a:rPr>
              <a:t>c </a:t>
            </a:r>
            <a:r>
              <a:rPr lang="fa-IR" sz="1600" dirty="0" smtClean="0">
                <a:cs typeface="B Zar" pitchFamily="2" charset="-78"/>
              </a:rPr>
              <a:t>(توانایی </a:t>
            </a:r>
            <a:r>
              <a:rPr lang="fa-IR" sz="1600" dirty="0">
                <a:cs typeface="B Zar" pitchFamily="2" charset="-78"/>
              </a:rPr>
              <a:t>تنها بیرون رفتن از خانه )منظور بدون نیاز به کمک دیگران است. میتواند به صورت مستقل یا با استفاده از ابزار کمکی </a:t>
            </a:r>
            <a:r>
              <a:rPr lang="fa-IR" sz="1600" dirty="0" smtClean="0">
                <a:cs typeface="B Zar" pitchFamily="2" charset="-78"/>
              </a:rPr>
              <a:t>مانند</a:t>
            </a:r>
            <a:r>
              <a:rPr lang="fa-IR" sz="1600" dirty="0">
                <a:cs typeface="B Zar" pitchFamily="2" charset="-78"/>
              </a:rPr>
              <a:t>عصا یا واکر باشد)</a:t>
            </a:r>
          </a:p>
          <a:p>
            <a:pPr algn="r" rtl="1"/>
            <a:r>
              <a:rPr lang="fa-IR" sz="1600" dirty="0" smtClean="0">
                <a:cs typeface="B Zar" pitchFamily="2" charset="-78"/>
              </a:rPr>
              <a:t>2 </a:t>
            </a:r>
            <a:r>
              <a:rPr lang="fa-IR" sz="1600" dirty="0">
                <a:cs typeface="B Zar" pitchFamily="2" charset="-78"/>
              </a:rPr>
              <a:t>. بررسی ابتلا به بیماریهای مزمن غیر واگیر )منظور بیماری تشخیصداده شده توسط پزشک است که فرد برای آن، تحت درمان</a:t>
            </a:r>
          </a:p>
          <a:p>
            <a:pPr algn="r" rtl="1"/>
            <a:r>
              <a:rPr lang="fa-IR" sz="1600" dirty="0">
                <a:cs typeface="B Zar" pitchFamily="2" charset="-78"/>
              </a:rPr>
              <a:t>دارویی یا غیردارویی </a:t>
            </a:r>
            <a:r>
              <a:rPr lang="fa-IR" sz="1600" dirty="0" smtClean="0">
                <a:cs typeface="B Zar" pitchFamily="2" charset="-78"/>
              </a:rPr>
              <a:t>باشد:</a:t>
            </a:r>
            <a:endParaRPr lang="fa-IR" sz="1600" dirty="0">
              <a:cs typeface="B Zar" pitchFamily="2" charset="-78"/>
            </a:endParaRPr>
          </a:p>
          <a:p>
            <a:pPr algn="r" rtl="1"/>
            <a:r>
              <a:rPr lang="fa-IR" sz="1600" dirty="0" smtClean="0">
                <a:cs typeface="B Zar" pitchFamily="2" charset="-78"/>
              </a:rPr>
              <a:t>  </a:t>
            </a:r>
            <a:r>
              <a:rPr lang="en-US" sz="1600" dirty="0" smtClean="0">
                <a:solidFill>
                  <a:srgbClr val="FF0000"/>
                </a:solidFill>
                <a:cs typeface="B Zar" pitchFamily="2" charset="-78"/>
              </a:rPr>
              <a:t>a</a:t>
            </a:r>
            <a:r>
              <a:rPr lang="en-US" sz="1600" dirty="0" smtClean="0">
                <a:cs typeface="B Zar" pitchFamily="2" charset="-78"/>
              </a:rPr>
              <a:t> </a:t>
            </a:r>
            <a:r>
              <a:rPr lang="fa-IR" sz="1600" dirty="0" smtClean="0">
                <a:cs typeface="B Zar" pitchFamily="2" charset="-78"/>
              </a:rPr>
              <a:t>دیابت (مرض قند)  </a:t>
            </a:r>
            <a:r>
              <a:rPr lang="en-US" sz="1600" dirty="0" smtClean="0">
                <a:solidFill>
                  <a:srgbClr val="FF0000"/>
                </a:solidFill>
                <a:cs typeface="B Zar" pitchFamily="2" charset="-78"/>
              </a:rPr>
              <a:t> b</a:t>
            </a:r>
            <a:r>
              <a:rPr lang="fa-IR" sz="1600" dirty="0" smtClean="0">
                <a:cs typeface="B Zar" pitchFamily="2" charset="-78"/>
              </a:rPr>
              <a:t> . </a:t>
            </a:r>
            <a:r>
              <a:rPr lang="fa-IR" sz="1600" dirty="0">
                <a:cs typeface="B Zar" pitchFamily="2" charset="-78"/>
              </a:rPr>
              <a:t>فشار خون بالا،</a:t>
            </a:r>
          </a:p>
          <a:p>
            <a:pPr algn="r" rtl="1"/>
            <a:r>
              <a:rPr lang="en-US" sz="1600" dirty="0" smtClean="0">
                <a:solidFill>
                  <a:srgbClr val="FF0000"/>
                </a:solidFill>
                <a:cs typeface="B Zar" pitchFamily="2" charset="-78"/>
              </a:rPr>
              <a:t>c</a:t>
            </a:r>
            <a:r>
              <a:rPr lang="en-US" sz="1600" dirty="0" smtClean="0">
                <a:cs typeface="B Zar" pitchFamily="2" charset="-78"/>
              </a:rPr>
              <a:t> </a:t>
            </a:r>
            <a:r>
              <a:rPr lang="fa-IR" sz="1600" dirty="0" smtClean="0">
                <a:cs typeface="B Zar" pitchFamily="2" charset="-78"/>
              </a:rPr>
              <a:t> بیماریهای </a:t>
            </a:r>
            <a:r>
              <a:rPr lang="fa-IR" sz="1600" dirty="0">
                <a:cs typeface="B Zar" pitchFamily="2" charset="-78"/>
              </a:rPr>
              <a:t>قلبی </a:t>
            </a:r>
            <a:r>
              <a:rPr lang="fa-IR" sz="1600" dirty="0" smtClean="0">
                <a:cs typeface="B Zar" pitchFamily="2" charset="-78"/>
              </a:rPr>
              <a:t>عروقی(بیماریهای </a:t>
            </a:r>
            <a:r>
              <a:rPr lang="fa-IR" sz="1600" dirty="0">
                <a:cs typeface="B Zar" pitchFamily="2" charset="-78"/>
              </a:rPr>
              <a:t>ایسکمیک قلبی )مانند سکته قلبی، آنژین ناپایدار(، سکته مغزی، نارسائی قلبی </a:t>
            </a:r>
            <a:r>
              <a:rPr lang="fa-IR" sz="1600" dirty="0" smtClean="0">
                <a:cs typeface="B Zar" pitchFamily="2" charset="-78"/>
              </a:rPr>
              <a:t>و...</a:t>
            </a:r>
            <a:endParaRPr lang="fa-IR" sz="1600" dirty="0">
              <a:cs typeface="B Zar" pitchFamily="2" charset="-78"/>
            </a:endParaRPr>
          </a:p>
          <a:p>
            <a:pPr algn="r" rtl="1"/>
            <a:r>
              <a:rPr lang="fa-IR" sz="1600" dirty="0" smtClean="0">
                <a:cs typeface="B Zar" pitchFamily="2" charset="-78"/>
              </a:rPr>
              <a:t> </a:t>
            </a:r>
            <a:r>
              <a:rPr lang="en-US" sz="1600" dirty="0" smtClean="0">
                <a:solidFill>
                  <a:srgbClr val="FF0000"/>
                </a:solidFill>
                <a:cs typeface="B Zar" pitchFamily="2" charset="-78"/>
              </a:rPr>
              <a:t>d </a:t>
            </a:r>
            <a:r>
              <a:rPr lang="fa-IR" sz="1600" dirty="0" smtClean="0">
                <a:solidFill>
                  <a:srgbClr val="FF0000"/>
                </a:solidFill>
                <a:cs typeface="B Zar" pitchFamily="2" charset="-78"/>
              </a:rPr>
              <a:t> </a:t>
            </a:r>
            <a:r>
              <a:rPr lang="fa-IR" sz="1600" dirty="0" smtClean="0">
                <a:cs typeface="B Zar" pitchFamily="2" charset="-78"/>
              </a:rPr>
              <a:t>بیماریهای </a:t>
            </a:r>
            <a:r>
              <a:rPr lang="fa-IR" sz="1600" dirty="0">
                <a:cs typeface="B Zar" pitchFamily="2" charset="-78"/>
              </a:rPr>
              <a:t>ریوی </a:t>
            </a:r>
            <a:r>
              <a:rPr lang="fa-IR" sz="1600" dirty="0" smtClean="0">
                <a:cs typeface="B Zar" pitchFamily="2" charset="-78"/>
              </a:rPr>
              <a:t>(آسم</a:t>
            </a:r>
            <a:r>
              <a:rPr lang="fa-IR" sz="1600" dirty="0">
                <a:cs typeface="B Zar" pitchFamily="2" charset="-78"/>
              </a:rPr>
              <a:t>، بیماریهای مزمن انسدادی ریه، بیماریهای ریوی </a:t>
            </a:r>
            <a:r>
              <a:rPr lang="fa-IR" sz="1600" dirty="0" smtClean="0">
                <a:cs typeface="B Zar" pitchFamily="2" charset="-78"/>
              </a:rPr>
              <a:t>شغلی)</a:t>
            </a:r>
            <a:endParaRPr lang="fa-IR" sz="1600" dirty="0">
              <a:cs typeface="B Zar" pitchFamily="2" charset="-78"/>
            </a:endParaRPr>
          </a:p>
          <a:p>
            <a:pPr algn="r" rtl="1"/>
            <a:r>
              <a:rPr lang="en-US" sz="1600" dirty="0">
                <a:solidFill>
                  <a:srgbClr val="FF0000"/>
                </a:solidFill>
                <a:cs typeface="B Zar" pitchFamily="2" charset="-78"/>
              </a:rPr>
              <a:t>e </a:t>
            </a:r>
            <a:r>
              <a:rPr lang="fa-IR" sz="1600" dirty="0" smtClean="0">
                <a:cs typeface="B Zar" pitchFamily="2" charset="-78"/>
              </a:rPr>
              <a:t> بیماریهای </a:t>
            </a:r>
            <a:r>
              <a:rPr lang="fa-IR" sz="1600" dirty="0">
                <a:cs typeface="B Zar" pitchFamily="2" charset="-78"/>
              </a:rPr>
              <a:t>مغز و اعصاب </a:t>
            </a:r>
            <a:r>
              <a:rPr lang="fa-IR" sz="1600" dirty="0" smtClean="0">
                <a:cs typeface="B Zar" pitchFamily="2" charset="-78"/>
              </a:rPr>
              <a:t>(پارکینسون</a:t>
            </a:r>
            <a:r>
              <a:rPr lang="fa-IR" sz="1600" dirty="0">
                <a:cs typeface="B Zar" pitchFamily="2" charset="-78"/>
              </a:rPr>
              <a:t>، صرع، </a:t>
            </a:r>
            <a:r>
              <a:rPr lang="fa-IR" sz="1600" dirty="0" smtClean="0">
                <a:cs typeface="B Zar" pitchFamily="2" charset="-78"/>
              </a:rPr>
              <a:t>...)</a:t>
            </a:r>
            <a:endParaRPr lang="fa-IR" sz="1600" dirty="0">
              <a:cs typeface="B Zar" pitchFamily="2" charset="-78"/>
            </a:endParaRPr>
          </a:p>
          <a:p>
            <a:pPr algn="r" rtl="1"/>
            <a:r>
              <a:rPr lang="en-US" sz="1600" dirty="0">
                <a:solidFill>
                  <a:srgbClr val="FF0000"/>
                </a:solidFill>
                <a:cs typeface="B Zar" pitchFamily="2" charset="-78"/>
              </a:rPr>
              <a:t>f</a:t>
            </a:r>
            <a:r>
              <a:rPr lang="en-US" sz="1600" dirty="0">
                <a:cs typeface="B Zar" pitchFamily="2" charset="-78"/>
              </a:rPr>
              <a:t> </a:t>
            </a:r>
            <a:r>
              <a:rPr lang="fa-IR" sz="1600" dirty="0" smtClean="0">
                <a:cs typeface="B Zar" pitchFamily="2" charset="-78"/>
              </a:rPr>
              <a:t> اختلالات </a:t>
            </a:r>
            <a:r>
              <a:rPr lang="fa-IR" sz="1600" dirty="0">
                <a:cs typeface="B Zar" pitchFamily="2" charset="-78"/>
              </a:rPr>
              <a:t>سلامت روان </a:t>
            </a:r>
            <a:r>
              <a:rPr lang="fa-IR" sz="1600" dirty="0" smtClean="0">
                <a:cs typeface="B Zar" pitchFamily="2" charset="-78"/>
              </a:rPr>
              <a:t>(افسردگی</a:t>
            </a:r>
            <a:r>
              <a:rPr lang="fa-IR" sz="1600" dirty="0">
                <a:cs typeface="B Zar" pitchFamily="2" charset="-78"/>
              </a:rPr>
              <a:t>، اضطراب، اسکیزوفرنی </a:t>
            </a:r>
            <a:r>
              <a:rPr lang="fa-IR" sz="1600" dirty="0" smtClean="0">
                <a:cs typeface="B Zar" pitchFamily="2" charset="-78"/>
              </a:rPr>
              <a:t>...،</a:t>
            </a:r>
          </a:p>
          <a:p>
            <a:pPr algn="r" rtl="1"/>
            <a:r>
              <a:rPr lang="en-US" sz="1600" dirty="0" smtClean="0">
                <a:solidFill>
                  <a:srgbClr val="FF0000"/>
                </a:solidFill>
                <a:cs typeface="B Zar" pitchFamily="2" charset="-78"/>
              </a:rPr>
              <a:t>g</a:t>
            </a:r>
            <a:r>
              <a:rPr lang="fa-IR" sz="1600" dirty="0" smtClean="0">
                <a:cs typeface="B Zar" pitchFamily="2" charset="-78"/>
              </a:rPr>
              <a:t>بیماریهای کلیوی (سنگ کلیه فقط در صورتیکه منجر به بروز عارضه (مثلا نارسایی کلیه شده باشد، منظور گردد)</a:t>
            </a:r>
          </a:p>
          <a:p>
            <a:pPr algn="r" rtl="1"/>
            <a:r>
              <a:rPr lang="en-US" sz="1600" dirty="0" smtClean="0">
                <a:solidFill>
                  <a:srgbClr val="FF0000"/>
                </a:solidFill>
                <a:cs typeface="B Zar" pitchFamily="2" charset="-78"/>
              </a:rPr>
              <a:t>h</a:t>
            </a:r>
            <a:r>
              <a:rPr lang="en-US" sz="1600" dirty="0" smtClean="0">
                <a:cs typeface="B Zar" pitchFamily="2" charset="-78"/>
              </a:rPr>
              <a:t> </a:t>
            </a:r>
            <a:r>
              <a:rPr lang="fa-IR" sz="1600" dirty="0" smtClean="0">
                <a:cs typeface="B Zar" pitchFamily="2" charset="-78"/>
              </a:rPr>
              <a:t> سوء </a:t>
            </a:r>
            <a:r>
              <a:rPr lang="fa-IR" sz="1600" dirty="0">
                <a:cs typeface="B Zar" pitchFamily="2" charset="-78"/>
              </a:rPr>
              <a:t>تغذیه:کاهش وزن ناخواسته یا تحلیل توده عضلانی در طی ماههای اخیر )در صورت عدم اطلاع از وزن، گشاد شدن </a:t>
            </a:r>
            <a:r>
              <a:rPr lang="fa-IR" sz="1600" dirty="0" smtClean="0">
                <a:cs typeface="B Zar" pitchFamily="2" charset="-78"/>
              </a:rPr>
              <a:t>لباسهای قبلی </a:t>
            </a:r>
            <a:r>
              <a:rPr lang="fa-IR" sz="1600" dirty="0">
                <a:cs typeface="B Zar" pitchFamily="2" charset="-78"/>
              </a:rPr>
              <a:t>سالمند بررسی </a:t>
            </a:r>
            <a:r>
              <a:rPr lang="fa-IR" sz="1600" dirty="0" smtClean="0">
                <a:cs typeface="B Zar" pitchFamily="2" charset="-78"/>
              </a:rPr>
              <a:t>شود</a:t>
            </a:r>
            <a:endParaRPr lang="fa-IR" sz="1600" dirty="0">
              <a:cs typeface="B Zar" pitchFamily="2" charset="-78"/>
            </a:endParaRPr>
          </a:p>
          <a:p>
            <a:pPr algn="r" rtl="1"/>
            <a:r>
              <a:rPr lang="en-US" sz="1600" dirty="0" smtClean="0">
                <a:solidFill>
                  <a:srgbClr val="FF0000"/>
                </a:solidFill>
                <a:cs typeface="B Zar" pitchFamily="2" charset="-78"/>
              </a:rPr>
              <a:t>i</a:t>
            </a:r>
            <a:r>
              <a:rPr lang="en-US" sz="1600" dirty="0" smtClean="0">
                <a:cs typeface="B Zar" pitchFamily="2" charset="-78"/>
              </a:rPr>
              <a:t> </a:t>
            </a:r>
            <a:r>
              <a:rPr lang="fa-IR" sz="1600" dirty="0" smtClean="0">
                <a:cs typeface="B Zar" pitchFamily="2" charset="-78"/>
              </a:rPr>
              <a:t> بیماریهای </a:t>
            </a:r>
            <a:r>
              <a:rPr lang="fa-IR" sz="1600" dirty="0">
                <a:cs typeface="B Zar" pitchFamily="2" charset="-78"/>
              </a:rPr>
              <a:t>روماتیسمی،</a:t>
            </a:r>
          </a:p>
          <a:p>
            <a:pPr algn="r" rtl="1"/>
            <a:r>
              <a:rPr lang="en-US" sz="1600" dirty="0" smtClean="0">
                <a:solidFill>
                  <a:srgbClr val="FF0000"/>
                </a:solidFill>
                <a:cs typeface="B Zar" pitchFamily="2" charset="-78"/>
              </a:rPr>
              <a:t>j </a:t>
            </a:r>
            <a:r>
              <a:rPr lang="fa-IR" sz="1600" dirty="0" smtClean="0">
                <a:cs typeface="B Zar" pitchFamily="2" charset="-78"/>
              </a:rPr>
              <a:t>دردهای </a:t>
            </a:r>
            <a:r>
              <a:rPr lang="fa-IR" sz="1600" dirty="0">
                <a:cs typeface="B Zar" pitchFamily="2" charset="-78"/>
              </a:rPr>
              <a:t>مزمن عضلانی و اسکلتی)به ویژه در صورتی که نیازمند مصرف مزمن دارو باشد یا منجر به محدودیت یا اختلال </a:t>
            </a:r>
            <a:r>
              <a:rPr lang="fa-IR" sz="1600" dirty="0" smtClean="0">
                <a:cs typeface="B Zar" pitchFamily="2" charset="-78"/>
              </a:rPr>
              <a:t>عملکرد سالمند شود.</a:t>
            </a:r>
            <a:endParaRPr lang="en-US" sz="1600" dirty="0">
              <a:cs typeface="B Zar" pitchFamily="2" charset="-78"/>
            </a:endParaRPr>
          </a:p>
        </p:txBody>
      </p:sp>
    </p:spTree>
    <p:extLst>
      <p:ext uri="{BB962C8B-B14F-4D97-AF65-F5344CB8AC3E}">
        <p14:creationId xmlns:p14="http://schemas.microsoft.com/office/powerpoint/2010/main" val="27250710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a:solidFill>
            <a:schemeClr val="accent2">
              <a:lumMod val="20000"/>
              <a:lumOff val="80000"/>
            </a:schemeClr>
          </a:solidFill>
        </p:spPr>
        <p:style>
          <a:lnRef idx="2">
            <a:schemeClr val="dk1"/>
          </a:lnRef>
          <a:fillRef idx="1">
            <a:schemeClr val="lt1"/>
          </a:fillRef>
          <a:effectRef idx="0">
            <a:schemeClr val="dk1"/>
          </a:effectRef>
          <a:fontRef idx="minor">
            <a:schemeClr val="dk1"/>
          </a:fontRef>
        </p:style>
        <p:txBody>
          <a:bodyPr>
            <a:normAutofit fontScale="92500" lnSpcReduction="20000"/>
          </a:bodyPr>
          <a:lstStyle/>
          <a:p>
            <a:pPr algn="r" rtl="1"/>
            <a:r>
              <a:rPr lang="fa-IR" sz="2400" b="1" dirty="0">
                <a:cs typeface="B Zar" pitchFamily="2" charset="-78"/>
              </a:rPr>
              <a:t>تبصره مهم</a:t>
            </a:r>
            <a:r>
              <a:rPr lang="fa-IR" sz="2400" dirty="0">
                <a:cs typeface="B Zar" pitchFamily="2" charset="-78"/>
              </a:rPr>
              <a:t>: در صورتیکه سالمند </a:t>
            </a:r>
            <a:r>
              <a:rPr lang="fa-IR" sz="2400" dirty="0" smtClean="0">
                <a:cs typeface="B Zar" pitchFamily="2" charset="-78"/>
              </a:rPr>
              <a:t>سابقه ی </a:t>
            </a:r>
            <a:r>
              <a:rPr lang="fa-IR" sz="2400" dirty="0">
                <a:cs typeface="B Zar" pitchFamily="2" charset="-78"/>
              </a:rPr>
              <a:t>بیماری های روماتیسمی را ذکر می کند و این گزینه در سامانه انتخاب می </a:t>
            </a:r>
            <a:r>
              <a:rPr lang="fa-IR" sz="2400" dirty="0" smtClean="0">
                <a:cs typeface="B Zar" pitchFamily="2" charset="-78"/>
              </a:rPr>
              <a:t>شود،گزینه </a:t>
            </a:r>
            <a:r>
              <a:rPr lang="fa-IR" sz="2400" dirty="0">
                <a:cs typeface="B Zar" pitchFamily="2" charset="-78"/>
              </a:rPr>
              <a:t>ی بعدی " دردهای عضلانی و اسکلتی... " پرسیده و علامت زده نشود.</a:t>
            </a:r>
          </a:p>
          <a:p>
            <a:pPr algn="r" rtl="1"/>
            <a:r>
              <a:rPr lang="fa-IR" sz="2400" dirty="0">
                <a:cs typeface="B Zar" pitchFamily="2" charset="-78"/>
              </a:rPr>
              <a:t>مثبت بودن حتی یک گزینه از سوال 1 و مثبت بودن بیش از یک گزینه از سوال 2 به معنی مثبت بودن ارزیابی </a:t>
            </a:r>
            <a:r>
              <a:rPr lang="fa-IR" sz="2400" dirty="0" smtClean="0">
                <a:cs typeface="B Zar" pitchFamily="2" charset="-78"/>
              </a:rPr>
              <a:t>قدم شماره </a:t>
            </a:r>
            <a:r>
              <a:rPr lang="fa-IR" sz="2400" dirty="0">
                <a:cs typeface="B Zar" pitchFamily="2" charset="-78"/>
              </a:rPr>
              <a:t>6 است. در این شرایط سالمند بسیار پرخطر است و به قدم شماره 5 منتقل می </a:t>
            </a:r>
            <a:r>
              <a:rPr lang="fa-IR" sz="2400" dirty="0" smtClean="0">
                <a:cs typeface="B Zar" pitchFamily="2" charset="-78"/>
              </a:rPr>
              <a:t>شود. در </a:t>
            </a:r>
            <a:r>
              <a:rPr lang="fa-IR" sz="2400" dirty="0">
                <a:cs typeface="B Zar" pitchFamily="2" charset="-78"/>
              </a:rPr>
              <a:t>هر صورت غیر از حالت فوق، به قدم شماره هفت </a:t>
            </a:r>
            <a:r>
              <a:rPr lang="fa-IR" sz="2000" dirty="0">
                <a:cs typeface="B Zar" pitchFamily="2" charset="-78"/>
              </a:rPr>
              <a:t>منتقل</a:t>
            </a:r>
            <a:r>
              <a:rPr lang="fa-IR" sz="2400" dirty="0">
                <a:cs typeface="B Zar" pitchFamily="2" charset="-78"/>
              </a:rPr>
              <a:t> می شود</a:t>
            </a:r>
            <a:r>
              <a:rPr lang="fa-IR" sz="2400" dirty="0" smtClean="0">
                <a:cs typeface="B Zar" pitchFamily="2" charset="-78"/>
              </a:rPr>
              <a:t>.</a:t>
            </a:r>
          </a:p>
          <a:p>
            <a:pPr algn="r" rtl="1"/>
            <a:r>
              <a:rPr lang="fa-IR" sz="2400" b="1" dirty="0"/>
              <a:t>قدم شماره 7 </a:t>
            </a:r>
            <a:r>
              <a:rPr lang="fa-IR" sz="2400" dirty="0"/>
              <a:t>- اقدام: ارزیابی "ناتوانی حرکتی یا هم ابتلایی"</a:t>
            </a:r>
          </a:p>
          <a:p>
            <a:pPr algn="r" rtl="1"/>
            <a:r>
              <a:rPr lang="fa-IR" sz="2400" b="1" dirty="0"/>
              <a:t>مثبت بودن حتی یک گزینه از سوال 1 یا مثبت بودن بیش از یک گزینه از سوال 2 به معنی مثبت بودن پاسخ قدم</a:t>
            </a:r>
          </a:p>
          <a:p>
            <a:pPr algn="r" rtl="1"/>
            <a:r>
              <a:rPr lang="fa-IR" sz="2400" b="1" dirty="0"/>
              <a:t>شماره هفت است. در این شرایط سالمند پرخطر است و به قدم شماره 8 منتقل می شود.</a:t>
            </a:r>
          </a:p>
          <a:p>
            <a:pPr algn="r" rtl="1"/>
            <a:r>
              <a:rPr lang="fa-IR" sz="2400" b="1" dirty="0"/>
              <a:t>قدم شماره 8</a:t>
            </a:r>
            <a:r>
              <a:rPr lang="fa-IR" sz="2400" dirty="0"/>
              <a:t> - اقدام: معرفی به تیم های مراقبتی و در صورت نیاز معرفی به تیم های حمایتی و بهزیستی</a:t>
            </a:r>
          </a:p>
          <a:p>
            <a:pPr algn="r" rtl="1"/>
            <a:r>
              <a:rPr lang="fa-IR" sz="2400" dirty="0"/>
              <a:t>در صورت خیر بودن پاسخ هر دو سوال، به قدم شماره 9 منتقل می شود.</a:t>
            </a:r>
          </a:p>
          <a:p>
            <a:pPr algn="r" rtl="1"/>
            <a:r>
              <a:rPr lang="fa-IR" sz="2400" b="1" dirty="0"/>
              <a:t>قدم شماره 9 </a:t>
            </a:r>
            <a:r>
              <a:rPr lang="fa-IR" sz="2400" dirty="0"/>
              <a:t>- "وجود حداقل دو فاکتور از سه فاکتور: تنها زندگی کردن، سن بالای 75 سال و زندگی در حاشیه شهر"</a:t>
            </a:r>
          </a:p>
          <a:p>
            <a:pPr algn="r" rtl="1"/>
            <a:r>
              <a:rPr lang="fa-IR" sz="2400" b="1" dirty="0"/>
              <a:t>در صورت مثبت بودن حداقل دو معیار از این سه معیار، فرد به عنوان سالمند با خطر متوسط </a:t>
            </a:r>
            <a:r>
              <a:rPr lang="fa-IR" sz="2400" b="1" dirty="0" smtClean="0"/>
              <a:t>نارنجی </a:t>
            </a:r>
            <a:r>
              <a:rPr lang="fa-IR" sz="2400" b="1" dirty="0"/>
              <a:t>طبقه </a:t>
            </a:r>
            <a:r>
              <a:rPr lang="fa-IR" sz="2400" b="1" dirty="0" smtClean="0"/>
              <a:t>بندی می </a:t>
            </a:r>
            <a:r>
              <a:rPr lang="fa-IR" sz="2400" b="1" dirty="0"/>
              <a:t>شود و به قدم شماره 10 منتقل می شود</a:t>
            </a:r>
            <a:r>
              <a:rPr lang="fa-IR" sz="2400" b="1" dirty="0" smtClean="0"/>
              <a:t>.</a:t>
            </a:r>
            <a:endParaRPr lang="fa-IR" sz="2400" b="1" dirty="0"/>
          </a:p>
        </p:txBody>
      </p:sp>
    </p:spTree>
    <p:extLst>
      <p:ext uri="{BB962C8B-B14F-4D97-AF65-F5344CB8AC3E}">
        <p14:creationId xmlns:p14="http://schemas.microsoft.com/office/powerpoint/2010/main" val="13468541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440363"/>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rmAutofit/>
          </a:bodyPr>
          <a:lstStyle/>
          <a:p>
            <a:pPr marL="0" indent="0" algn="r" rtl="1">
              <a:buNone/>
            </a:pPr>
            <a:r>
              <a:rPr lang="fa-IR" sz="3000" b="1" dirty="0" smtClean="0">
                <a:solidFill>
                  <a:srgbClr val="FF0000"/>
                </a:solidFill>
                <a:cs typeface="B Zar" pitchFamily="2" charset="-78"/>
              </a:rPr>
              <a:t>  </a:t>
            </a:r>
            <a:r>
              <a:rPr lang="fa-IR" sz="2800" b="1" u="sng" dirty="0" smtClean="0">
                <a:solidFill>
                  <a:srgbClr val="FF0000"/>
                </a:solidFill>
                <a:cs typeface="B Zar" pitchFamily="2" charset="-78"/>
              </a:rPr>
              <a:t>گروههای هدف تحت پوشش سالمند </a:t>
            </a:r>
          </a:p>
          <a:p>
            <a:pPr algn="r" rtl="1"/>
            <a:r>
              <a:rPr lang="fa-IR" sz="2800" dirty="0" smtClean="0">
                <a:cs typeface="B Zar" pitchFamily="2" charset="-78"/>
              </a:rPr>
              <a:t>گروه سنّی 60 سال وبالاتررا شامل می شود .کلیّه سالمندان تحت پوشش بایستی جهت تشکیل پرونده سلامت و انجام مراقبت های سالانه به</a:t>
            </a:r>
            <a:r>
              <a:rPr lang="en-US" sz="2800" dirty="0" smtClean="0">
                <a:cs typeface="B Zar" pitchFamily="2" charset="-78"/>
              </a:rPr>
              <a:t>  </a:t>
            </a:r>
            <a:r>
              <a:rPr lang="fa-IR" sz="2800" dirty="0" smtClean="0">
                <a:cs typeface="B Zar" pitchFamily="2" charset="-78"/>
              </a:rPr>
              <a:t>نزدیکترین واحد بهداشتی محل سکونت شان مراجعه نمایند.</a:t>
            </a:r>
          </a:p>
          <a:p>
            <a:pPr lvl="0" algn="r" rtl="1"/>
            <a:r>
              <a:rPr lang="ar-SA" sz="2800" b="1" u="sng" dirty="0" smtClean="0">
                <a:solidFill>
                  <a:srgbClr val="FF0000"/>
                </a:solidFill>
                <a:cs typeface="B Zar" pitchFamily="2" charset="-78"/>
              </a:rPr>
              <a:t>خدمات</a:t>
            </a:r>
            <a:r>
              <a:rPr lang="fa-IR" sz="2800" b="1" u="sng" dirty="0" smtClean="0">
                <a:solidFill>
                  <a:srgbClr val="FF0000"/>
                </a:solidFill>
                <a:cs typeface="B Zar" pitchFamily="2" charset="-78"/>
              </a:rPr>
              <a:t> سالمندان</a:t>
            </a:r>
            <a:r>
              <a:rPr lang="ar-SA" sz="2800" b="1" u="sng" dirty="0" smtClean="0">
                <a:solidFill>
                  <a:srgbClr val="FF0000"/>
                </a:solidFill>
                <a:cs typeface="B Zar" pitchFamily="2" charset="-78"/>
              </a:rPr>
              <a:t> شامل</a:t>
            </a:r>
            <a:r>
              <a:rPr lang="fa-IR" sz="2800" b="1" u="sng" dirty="0" smtClean="0">
                <a:solidFill>
                  <a:srgbClr val="FF0000"/>
                </a:solidFill>
                <a:cs typeface="B Zar" pitchFamily="2" charset="-78"/>
              </a:rPr>
              <a:t> موارد زیر می باشد</a:t>
            </a:r>
            <a:r>
              <a:rPr lang="ar-SA" sz="2800" b="1" u="sng" dirty="0" smtClean="0">
                <a:solidFill>
                  <a:srgbClr val="FF0000"/>
                </a:solidFill>
                <a:cs typeface="B Zar" pitchFamily="2" charset="-78"/>
              </a:rPr>
              <a:t>:</a:t>
            </a:r>
            <a:endParaRPr lang="en-US" sz="2800" b="1" u="sng" dirty="0">
              <a:solidFill>
                <a:srgbClr val="FF0000"/>
              </a:solidFill>
              <a:cs typeface="B Zar" pitchFamily="2" charset="-78"/>
            </a:endParaRPr>
          </a:p>
          <a:p>
            <a:pPr lvl="0" algn="r" rtl="1"/>
            <a:r>
              <a:rPr lang="ar-SA" sz="2800" dirty="0">
                <a:cs typeface="B Zar" pitchFamily="2" charset="-78"/>
              </a:rPr>
              <a:t>مراقبت سالانه شامل: </a:t>
            </a:r>
            <a:r>
              <a:rPr lang="ar-SA" sz="2800" dirty="0" smtClean="0">
                <a:cs typeface="B Zar" pitchFamily="2" charset="-78"/>
              </a:rPr>
              <a:t>ارزیابی </a:t>
            </a:r>
            <a:r>
              <a:rPr lang="ar-SA" sz="2800" dirty="0">
                <a:cs typeface="B Zar" pitchFamily="2" charset="-78"/>
              </a:rPr>
              <a:t>افسردگی- ارزیابی سقوط </a:t>
            </a:r>
            <a:r>
              <a:rPr lang="ar-SA" sz="2800" dirty="0" smtClean="0">
                <a:cs typeface="B Zar" pitchFamily="2" charset="-78"/>
              </a:rPr>
              <a:t>- </a:t>
            </a:r>
            <a:r>
              <a:rPr lang="ar-SA" sz="2800" dirty="0">
                <a:cs typeface="B Zar" pitchFamily="2" charset="-78"/>
              </a:rPr>
              <a:t>ارزیابی تغذیه- </a:t>
            </a:r>
            <a:r>
              <a:rPr lang="ar-SA" sz="2800" dirty="0" smtClean="0">
                <a:cs typeface="B Zar" pitchFamily="2" charset="-78"/>
              </a:rPr>
              <a:t>ارزیابی </a:t>
            </a:r>
            <a:r>
              <a:rPr lang="ar-SA" sz="2800" dirty="0">
                <a:cs typeface="B Zar" pitchFamily="2" charset="-78"/>
              </a:rPr>
              <a:t>خطرسنجی </a:t>
            </a:r>
            <a:r>
              <a:rPr lang="fa-IR" sz="2800" dirty="0" smtClean="0">
                <a:cs typeface="B Zar" pitchFamily="2" charset="-78"/>
              </a:rPr>
              <a:t>(</a:t>
            </a:r>
            <a:r>
              <a:rPr lang="ar-SA" sz="2800" dirty="0" smtClean="0">
                <a:cs typeface="B Zar" pitchFamily="2" charset="-78"/>
              </a:rPr>
              <a:t>با </a:t>
            </a:r>
            <a:r>
              <a:rPr lang="ar-SA" sz="2800" dirty="0">
                <a:cs typeface="B Zar" pitchFamily="2" charset="-78"/>
              </a:rPr>
              <a:t>اندازه گیری و ارزیابی </a:t>
            </a:r>
            <a:r>
              <a:rPr lang="ar-SA" sz="2800" dirty="0" smtClean="0">
                <a:cs typeface="B Zar" pitchFamily="2" charset="-78"/>
              </a:rPr>
              <a:t>فشارخون</a:t>
            </a:r>
            <a:r>
              <a:rPr lang="fa-IR" sz="2800" dirty="0">
                <a:cs typeface="B Zar" pitchFamily="2" charset="-78"/>
              </a:rPr>
              <a:t>،</a:t>
            </a:r>
            <a:r>
              <a:rPr lang="ar-SA" sz="2800" dirty="0" smtClean="0">
                <a:cs typeface="B Zar" pitchFamily="2" charset="-78"/>
              </a:rPr>
              <a:t> </a:t>
            </a:r>
            <a:r>
              <a:rPr lang="ar-SA" sz="2800" dirty="0">
                <a:cs typeface="B Zar" pitchFamily="2" charset="-78"/>
              </a:rPr>
              <a:t>ارجاع به آزمایشات </a:t>
            </a:r>
            <a:r>
              <a:rPr lang="ar-SA" sz="2800" dirty="0" smtClean="0">
                <a:cs typeface="B Zar" pitchFamily="2" charset="-78"/>
              </a:rPr>
              <a:t>قندوچربی</a:t>
            </a:r>
            <a:r>
              <a:rPr lang="fa-IR" sz="2800" dirty="0" smtClean="0">
                <a:cs typeface="B Zar" pitchFamily="2" charset="-78"/>
              </a:rPr>
              <a:t>)</a:t>
            </a:r>
            <a:r>
              <a:rPr lang="ar-SA" sz="2800" dirty="0" smtClean="0">
                <a:cs typeface="B Zar" pitchFamily="2" charset="-78"/>
              </a:rPr>
              <a:t>- </a:t>
            </a:r>
            <a:r>
              <a:rPr lang="ar-SA" sz="2800" dirty="0">
                <a:cs typeface="B Zar" pitchFamily="2" charset="-78"/>
              </a:rPr>
              <a:t>غربالگری سرطان روده وغربال پستان درزنان زیر70 </a:t>
            </a:r>
            <a:r>
              <a:rPr lang="ar-SA" sz="2800" dirty="0" smtClean="0">
                <a:cs typeface="B Zar" pitchFamily="2" charset="-78"/>
              </a:rPr>
              <a:t>سال</a:t>
            </a:r>
            <a:r>
              <a:rPr lang="fa-IR" sz="2800" dirty="0" smtClean="0">
                <a:cs typeface="B Zar" pitchFamily="2" charset="-78"/>
              </a:rPr>
              <a:t>)</a:t>
            </a:r>
            <a:endParaRPr lang="en-US" sz="2800" dirty="0">
              <a:cs typeface="B Zar" pitchFamily="2" charset="-78"/>
            </a:endParaRPr>
          </a:p>
          <a:p>
            <a:pPr lvl="0" algn="r" rtl="1"/>
            <a:r>
              <a:rPr lang="ar-SA" sz="2800" dirty="0" smtClean="0">
                <a:cs typeface="B Zar" pitchFamily="2" charset="-78"/>
              </a:rPr>
              <a:t>توزیع </a:t>
            </a:r>
            <a:r>
              <a:rPr lang="ar-SA" sz="2800" dirty="0">
                <a:cs typeface="B Zar" pitchFamily="2" charset="-78"/>
              </a:rPr>
              <a:t>مکمل ویتامین د </a:t>
            </a:r>
            <a:r>
              <a:rPr lang="fa-IR" sz="2800" dirty="0" smtClean="0">
                <a:cs typeface="B Zar" pitchFamily="2" charset="-78"/>
              </a:rPr>
              <a:t>وکلسیم</a:t>
            </a:r>
            <a:r>
              <a:rPr lang="ar-SA" sz="2800" dirty="0" smtClean="0">
                <a:cs typeface="B Zar" pitchFamily="2" charset="-78"/>
              </a:rPr>
              <a:t>  </a:t>
            </a:r>
            <a:endParaRPr lang="en-US" sz="2800" dirty="0">
              <a:cs typeface="B Zar" pitchFamily="2" charset="-78"/>
            </a:endParaRPr>
          </a:p>
          <a:p>
            <a:pPr algn="r" rtl="1"/>
            <a:endParaRPr lang="en-US" dirty="0"/>
          </a:p>
        </p:txBody>
      </p:sp>
    </p:spTree>
    <p:extLst>
      <p:ext uri="{BB962C8B-B14F-4D97-AF65-F5344CB8AC3E}">
        <p14:creationId xmlns:p14="http://schemas.microsoft.com/office/powerpoint/2010/main" val="21227019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440363"/>
          </a:xfrm>
          <a:solidFill>
            <a:schemeClr val="accent2">
              <a:lumMod val="20000"/>
              <a:lumOff val="80000"/>
            </a:schemeClr>
          </a:solidFill>
        </p:spPr>
        <p:style>
          <a:lnRef idx="2">
            <a:schemeClr val="dk1"/>
          </a:lnRef>
          <a:fillRef idx="1">
            <a:schemeClr val="lt1"/>
          </a:fillRef>
          <a:effectRef idx="0">
            <a:schemeClr val="dk1"/>
          </a:effectRef>
          <a:fontRef idx="minor">
            <a:schemeClr val="dk1"/>
          </a:fontRef>
        </p:style>
        <p:txBody>
          <a:bodyPr>
            <a:normAutofit/>
          </a:bodyPr>
          <a:lstStyle/>
          <a:p>
            <a:pPr algn="r" rtl="1"/>
            <a:r>
              <a:rPr lang="fa-IR" sz="2400" b="1" dirty="0" smtClean="0">
                <a:cs typeface="B Zar" pitchFamily="2" charset="-78"/>
              </a:rPr>
              <a:t>قدم </a:t>
            </a:r>
            <a:r>
              <a:rPr lang="fa-IR" sz="2400" b="1" dirty="0">
                <a:cs typeface="B Zar" pitchFamily="2" charset="-78"/>
              </a:rPr>
              <a:t>شماره 10</a:t>
            </a:r>
            <a:r>
              <a:rPr lang="fa-IR" sz="2400" dirty="0">
                <a:cs typeface="B Zar" pitchFamily="2" charset="-78"/>
              </a:rPr>
              <a:t> - اقدام: "معرفی به تیم حمایتی و در صورت نیاز تیم </a:t>
            </a:r>
            <a:r>
              <a:rPr lang="fa-IR" sz="2400" dirty="0" smtClean="0">
                <a:cs typeface="B Zar" pitchFamily="2" charset="-78"/>
              </a:rPr>
              <a:t>مراقبتی"در </a:t>
            </a:r>
            <a:r>
              <a:rPr lang="fa-IR" sz="2400" dirty="0">
                <a:cs typeface="B Zar" pitchFamily="2" charset="-78"/>
              </a:rPr>
              <a:t>صورت مثبت نبودن حداقل دو معیار از این سه معیار، فرد به قدم شماره 11 منتقل می شود.</a:t>
            </a:r>
          </a:p>
          <a:p>
            <a:pPr algn="r" rtl="1"/>
            <a:r>
              <a:rPr lang="fa-IR" sz="2400" b="1" dirty="0">
                <a:cs typeface="B Zar" pitchFamily="2" charset="-78"/>
              </a:rPr>
              <a:t>قدم شماره 11 </a:t>
            </a:r>
            <a:r>
              <a:rPr lang="fa-IR" sz="2400" dirty="0">
                <a:cs typeface="B Zar" pitchFamily="2" charset="-78"/>
              </a:rPr>
              <a:t>- "مثبت بودن تنها یک معیار از سه معیار: تنها زندگی کردن، سن بالای 75 سال و زندگی در حاشیه شهر".</a:t>
            </a:r>
          </a:p>
          <a:p>
            <a:pPr algn="r" rtl="1"/>
            <a:r>
              <a:rPr lang="fa-IR" sz="2400" b="1" dirty="0" smtClean="0">
                <a:cs typeface="B Zar" pitchFamily="2" charset="-78"/>
              </a:rPr>
              <a:t>)</a:t>
            </a:r>
            <a:r>
              <a:rPr lang="fa-IR" sz="2400" b="1" dirty="0">
                <a:cs typeface="B Zar" pitchFamily="2" charset="-78"/>
              </a:rPr>
              <a:t>زرد( طبقه بندی شده و به قدم شماره 12 منتقل می شود.</a:t>
            </a:r>
          </a:p>
          <a:p>
            <a:pPr algn="r" rtl="1"/>
            <a:r>
              <a:rPr lang="fa-IR" sz="2400" b="1" dirty="0">
                <a:cs typeface="B Zar" pitchFamily="2" charset="-78"/>
              </a:rPr>
              <a:t>در صورت منفی بودن این سه معیار، فرد در طبقه سالمند با حداقل خطر )سبز( طبقه بندی شده و به قدم شماره</a:t>
            </a:r>
          </a:p>
          <a:p>
            <a:pPr algn="r" rtl="1"/>
            <a:r>
              <a:rPr lang="fa-IR" sz="2400" b="1" dirty="0" smtClean="0">
                <a:cs typeface="B Zar" pitchFamily="2" charset="-78"/>
              </a:rPr>
              <a:t>در صورت مثبت بودن تنها یک معیار از این سه معیار و پاسخ بلی به این سوال، فرد به عنوان سالمند با خطر کم</a:t>
            </a:r>
          </a:p>
          <a:p>
            <a:pPr algn="r" rtl="1"/>
            <a:r>
              <a:rPr lang="fa-IR" sz="2400" b="1" dirty="0" smtClean="0">
                <a:cs typeface="B Zar" pitchFamily="2" charset="-78"/>
              </a:rPr>
              <a:t>12 </a:t>
            </a:r>
            <a:r>
              <a:rPr lang="fa-IR" sz="2400" b="1" dirty="0">
                <a:cs typeface="B Zar" pitchFamily="2" charset="-78"/>
              </a:rPr>
              <a:t>منتقل می شود.</a:t>
            </a:r>
          </a:p>
          <a:p>
            <a:pPr algn="r" rtl="1"/>
            <a:r>
              <a:rPr lang="fa-IR" sz="2400" b="1" dirty="0">
                <a:cs typeface="B Zar" pitchFamily="2" charset="-78"/>
              </a:rPr>
              <a:t>قدم شماره 12</a:t>
            </a:r>
            <a:r>
              <a:rPr lang="fa-IR" sz="2400" dirty="0">
                <a:cs typeface="B Zar" pitchFamily="2" charset="-78"/>
              </a:rPr>
              <a:t> - " اقدام: پیگیری تثبیت سفیر سلامت/ اعلام پیگیری سه ماه بعد/ توصیه به تماس از سوی سالمند/ خانواده </a:t>
            </a:r>
            <a:r>
              <a:rPr lang="fa-IR" sz="2400" dirty="0" smtClean="0">
                <a:cs typeface="B Zar" pitchFamily="2" charset="-78"/>
              </a:rPr>
              <a:t>درصورت </a:t>
            </a:r>
            <a:r>
              <a:rPr lang="fa-IR" sz="2400" dirty="0">
                <a:cs typeface="B Zar" pitchFamily="2" charset="-78"/>
              </a:rPr>
              <a:t>نیاز پیش از سه ماه"</a:t>
            </a:r>
            <a:endParaRPr lang="en-US" sz="2400" dirty="0">
              <a:cs typeface="B Zar" pitchFamily="2" charset="-78"/>
            </a:endParaRPr>
          </a:p>
        </p:txBody>
      </p:sp>
    </p:spTree>
    <p:extLst>
      <p:ext uri="{BB962C8B-B14F-4D97-AF65-F5344CB8AC3E}">
        <p14:creationId xmlns:p14="http://schemas.microsoft.com/office/powerpoint/2010/main" val="40236961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C:\Users\aali.BEHDASHT\Desktop\فلوچارت.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39028" y="533400"/>
            <a:ext cx="8065944" cy="5592763"/>
          </a:xfrm>
          <a:prstGeom prst="rect">
            <a:avLst/>
          </a:prstGeom>
          <a:solidFill>
            <a:schemeClr val="accent2">
              <a:lumMod val="40000"/>
              <a:lumOff val="60000"/>
            </a:schemeClr>
          </a:solidFill>
          <a:extLst/>
        </p:spPr>
      </p:pic>
    </p:spTree>
    <p:extLst>
      <p:ext uri="{BB962C8B-B14F-4D97-AF65-F5344CB8AC3E}">
        <p14:creationId xmlns:p14="http://schemas.microsoft.com/office/powerpoint/2010/main" val="22561989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ular Callout 2"/>
          <p:cNvSpPr/>
          <p:nvPr/>
        </p:nvSpPr>
        <p:spPr>
          <a:xfrm>
            <a:off x="1524000" y="1600200"/>
            <a:ext cx="6741607" cy="3048000"/>
          </a:xfrm>
          <a:prstGeom prst="wedgeRoundRectCallout">
            <a:avLst/>
          </a:prstGeom>
          <a:solidFill>
            <a:schemeClr val="bg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srgbClr val="C00000"/>
                </a:solidFill>
                <a:effectLst>
                  <a:outerShdw blurRad="50000" dist="30000" dir="5400000" algn="tl" rotWithShape="0">
                    <a:srgbClr val="000000">
                      <a:alpha val="30000"/>
                    </a:srgbClr>
                  </a:outerShdw>
                </a:effectLst>
                <a:ea typeface="+mj-ea"/>
                <a:cs typeface="B Titr" pitchFamily="2" charset="-78"/>
              </a:rPr>
              <a:t>شیوه زندگی سالم در دوره سالمندی </a:t>
            </a:r>
            <a:endParaRPr lang="en-US" dirty="0"/>
          </a:p>
        </p:txBody>
      </p:sp>
    </p:spTree>
    <p:extLst>
      <p:ext uri="{BB962C8B-B14F-4D97-AF65-F5344CB8AC3E}">
        <p14:creationId xmlns:p14="http://schemas.microsoft.com/office/powerpoint/2010/main" val="374565369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715962"/>
          </a:xfrm>
        </p:spPr>
        <p:txBody>
          <a:bodyPr>
            <a:normAutofit/>
          </a:bodyPr>
          <a:lstStyle/>
          <a:p>
            <a:pPr algn="r"/>
            <a:r>
              <a:rPr lang="fa-IR" sz="2800" dirty="0" smtClean="0">
                <a:solidFill>
                  <a:srgbClr val="C00000"/>
                </a:solidFill>
                <a:cs typeface="B Titr" pitchFamily="2" charset="-78"/>
              </a:rPr>
              <a:t>تغذیه:</a:t>
            </a:r>
            <a:endParaRPr lang="en-US" sz="2800" dirty="0">
              <a:solidFill>
                <a:srgbClr val="C00000"/>
              </a:solidFill>
              <a:cs typeface="B Titr" pitchFamily="2" charset="-78"/>
            </a:endParaRPr>
          </a:p>
        </p:txBody>
      </p:sp>
      <p:sp>
        <p:nvSpPr>
          <p:cNvPr id="3" name="Content Placeholder 2"/>
          <p:cNvSpPr>
            <a:spLocks noGrp="1"/>
          </p:cNvSpPr>
          <p:nvPr>
            <p:ph idx="1"/>
          </p:nvPr>
        </p:nvSpPr>
        <p:spPr>
          <a:xfrm>
            <a:off x="533400" y="381000"/>
            <a:ext cx="8400288" cy="5867400"/>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rmAutofit/>
          </a:bodyPr>
          <a:lstStyle/>
          <a:p>
            <a:pPr>
              <a:lnSpc>
                <a:spcPct val="150000"/>
              </a:lnSpc>
            </a:pPr>
            <a:r>
              <a:rPr lang="ar-SA" sz="2400" dirty="0">
                <a:cs typeface="B Zar" pitchFamily="2" charset="-78"/>
              </a:rPr>
              <a:t>نقش تغذ</a:t>
            </a:r>
            <a:r>
              <a:rPr lang="fa-IR" sz="2400" dirty="0">
                <a:cs typeface="B Zar" pitchFamily="2" charset="-78"/>
              </a:rPr>
              <a:t>ی</a:t>
            </a:r>
            <a:r>
              <a:rPr lang="ar-SA" sz="2400" dirty="0">
                <a:cs typeface="B Zar" pitchFamily="2" charset="-78"/>
              </a:rPr>
              <a:t>ه در افزایش طول عمر و کیفیّت زندگی و پیشگیری از بیماری ها بر هیچ کس پوشیده نیست. تغذیه از دوران جنینی تا سالمندی( افراد 60 سال و </a:t>
            </a:r>
            <a:r>
              <a:rPr lang="ar-SA" sz="2400" dirty="0" smtClean="0">
                <a:cs typeface="B Zar" pitchFamily="2" charset="-78"/>
              </a:rPr>
              <a:t>بالا</a:t>
            </a:r>
            <a:r>
              <a:rPr lang="fa-IR" sz="2400" dirty="0" smtClean="0">
                <a:cs typeface="B Zar" pitchFamily="2" charset="-78"/>
              </a:rPr>
              <a:t>ت</a:t>
            </a:r>
            <a:r>
              <a:rPr lang="ar-SA" sz="2400" dirty="0" smtClean="0">
                <a:cs typeface="B Zar" pitchFamily="2" charset="-78"/>
              </a:rPr>
              <a:t>ر</a:t>
            </a:r>
            <a:r>
              <a:rPr lang="ar-SA" sz="2400" dirty="0">
                <a:cs typeface="B Zar" pitchFamily="2" charset="-78"/>
              </a:rPr>
              <a:t>) بر وضعیّت سلامت ما بسیار تأثیرگذار است. با افزایش سنّ تغییراتی در بدن ایجاد می شود که احتمال برخی کمبودهای تغذیه ای را افزایش می دهد. به عنوان مثال در بسیاری از سالمندان، ترشّحات معده کاهش یافته و بر جذب بسیاری از ویتامین ها و املاح اثر می گذارد. </a:t>
            </a:r>
            <a:endParaRPr lang="fa-IR" sz="2400" dirty="0" smtClean="0">
              <a:cs typeface="B Zar" pitchFamily="2" charset="-78"/>
            </a:endParaRPr>
          </a:p>
          <a:p>
            <a:pPr marL="82296" indent="0">
              <a:lnSpc>
                <a:spcPct val="150000"/>
              </a:lnSpc>
              <a:buNone/>
            </a:pPr>
            <a:endParaRPr lang="fa-IR" sz="2400" dirty="0" smtClean="0">
              <a:cs typeface="B Zar" pitchFamily="2" charset="-78"/>
            </a:endParaRPr>
          </a:p>
          <a:p>
            <a:pPr>
              <a:lnSpc>
                <a:spcPct val="150000"/>
              </a:lnSpc>
            </a:pPr>
            <a:r>
              <a:rPr lang="ar-SA" sz="2000" b="1" dirty="0" smtClean="0">
                <a:solidFill>
                  <a:srgbClr val="00B050"/>
                </a:solidFill>
                <a:cs typeface="B Titr" pitchFamily="2" charset="-78"/>
              </a:rPr>
              <a:t>وضعیّت </a:t>
            </a:r>
            <a:r>
              <a:rPr lang="ar-SA" sz="2000" b="1" dirty="0">
                <a:solidFill>
                  <a:srgbClr val="00B050"/>
                </a:solidFill>
                <a:cs typeface="B Titr" pitchFamily="2" charset="-78"/>
              </a:rPr>
              <a:t>تغذیه ای در سالمندان از مهمّ ترین عوامل تعیین کننده تعداد کلّ مراجعات به پزشک، اورژانس و بیمارستان می باشد</a:t>
            </a:r>
            <a:r>
              <a:rPr lang="en-US" sz="2000" b="1" dirty="0">
                <a:solidFill>
                  <a:srgbClr val="00B050"/>
                </a:solidFill>
                <a:cs typeface="B Titr" pitchFamily="2" charset="-78"/>
              </a:rPr>
              <a:t>.</a:t>
            </a:r>
            <a:endParaRPr lang="en-US" sz="2000" dirty="0">
              <a:solidFill>
                <a:srgbClr val="00B050"/>
              </a:solidFill>
              <a:cs typeface="B Titr" pitchFamily="2" charset="-78"/>
            </a:endParaRPr>
          </a:p>
          <a:p>
            <a:pPr>
              <a:lnSpc>
                <a:spcPct val="150000"/>
              </a:lnSpc>
            </a:pPr>
            <a:endParaRPr lang="en-US" sz="2400" dirty="0">
              <a:cs typeface="B Zar" pitchFamily="2" charset="-78"/>
            </a:endParaRPr>
          </a:p>
        </p:txBody>
      </p:sp>
      <p:pic>
        <p:nvPicPr>
          <p:cNvPr id="4" name="Picture 2" descr="C:\Users\aali.BEHDASHT\Desktop\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2286000"/>
            <a:ext cx="2743200" cy="2743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356970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715962"/>
          </a:xfrm>
        </p:spPr>
        <p:txBody>
          <a:bodyPr>
            <a:normAutofit fontScale="90000"/>
          </a:bodyPr>
          <a:lstStyle/>
          <a:p>
            <a:pPr algn="r"/>
            <a:r>
              <a:rPr lang="ar-SA" sz="2400" b="1" dirty="0">
                <a:solidFill>
                  <a:srgbClr val="00B050"/>
                </a:solidFill>
                <a:effectLst/>
                <a:cs typeface="B Titr" pitchFamily="2" charset="-78"/>
              </a:rPr>
              <a:t>نیازهای تغذیه ای سالمندان</a:t>
            </a:r>
            <a:r>
              <a:rPr lang="en-US" sz="2400" dirty="0">
                <a:solidFill>
                  <a:srgbClr val="00B050"/>
                </a:solidFill>
                <a:effectLst/>
                <a:cs typeface="B Titr" pitchFamily="2" charset="-78"/>
              </a:rPr>
              <a:t/>
            </a:r>
            <a:br>
              <a:rPr lang="en-US" sz="2400" dirty="0">
                <a:solidFill>
                  <a:srgbClr val="00B050"/>
                </a:solidFill>
                <a:effectLst/>
                <a:cs typeface="B Titr" pitchFamily="2" charset="-78"/>
              </a:rPr>
            </a:br>
            <a:endParaRPr lang="en-US" sz="2400" dirty="0">
              <a:solidFill>
                <a:srgbClr val="00B050"/>
              </a:solidFill>
              <a:cs typeface="B Titr" pitchFamily="2" charset="-78"/>
            </a:endParaRPr>
          </a:p>
        </p:txBody>
      </p:sp>
      <p:sp>
        <p:nvSpPr>
          <p:cNvPr id="3" name="Content Placeholder 2"/>
          <p:cNvSpPr>
            <a:spLocks noGrp="1"/>
          </p:cNvSpPr>
          <p:nvPr>
            <p:ph idx="1"/>
          </p:nvPr>
        </p:nvSpPr>
        <p:spPr>
          <a:xfrm>
            <a:off x="990600" y="228600"/>
            <a:ext cx="7943088" cy="6629400"/>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rmAutofit/>
          </a:bodyPr>
          <a:lstStyle/>
          <a:p>
            <a:pPr>
              <a:lnSpc>
                <a:spcPct val="150000"/>
              </a:lnSpc>
            </a:pPr>
            <a:r>
              <a:rPr lang="fa-IR" sz="2400" dirty="0" smtClean="0">
                <a:cs typeface="B Zar" pitchFamily="2" charset="-78"/>
              </a:rPr>
              <a:t>آب</a:t>
            </a:r>
          </a:p>
          <a:p>
            <a:pPr>
              <a:lnSpc>
                <a:spcPct val="150000"/>
              </a:lnSpc>
            </a:pPr>
            <a:r>
              <a:rPr lang="fa-IR" sz="2400" dirty="0" smtClean="0">
                <a:cs typeface="B Zar" pitchFamily="2" charset="-78"/>
              </a:rPr>
              <a:t>پروتئین</a:t>
            </a:r>
          </a:p>
          <a:p>
            <a:pPr>
              <a:lnSpc>
                <a:spcPct val="150000"/>
              </a:lnSpc>
            </a:pPr>
            <a:r>
              <a:rPr lang="fa-IR" sz="2400" dirty="0" smtClean="0">
                <a:cs typeface="B Zar" pitchFamily="2" charset="-78"/>
              </a:rPr>
              <a:t>کربو هیدرات</a:t>
            </a:r>
          </a:p>
          <a:p>
            <a:pPr>
              <a:lnSpc>
                <a:spcPct val="150000"/>
              </a:lnSpc>
            </a:pPr>
            <a:r>
              <a:rPr lang="fa-IR" sz="2400" dirty="0" smtClean="0">
                <a:cs typeface="B Zar" pitchFamily="2" charset="-78"/>
              </a:rPr>
              <a:t>چربی</a:t>
            </a:r>
          </a:p>
          <a:p>
            <a:pPr>
              <a:lnSpc>
                <a:spcPct val="150000"/>
              </a:lnSpc>
            </a:pPr>
            <a:r>
              <a:rPr lang="fa-IR" sz="2400" dirty="0" smtClean="0">
                <a:cs typeface="B Zar" pitchFamily="2" charset="-78"/>
              </a:rPr>
              <a:t>فیبر</a:t>
            </a:r>
          </a:p>
          <a:p>
            <a:pPr>
              <a:lnSpc>
                <a:spcPct val="150000"/>
              </a:lnSpc>
            </a:pPr>
            <a:r>
              <a:rPr lang="fa-IR" sz="2400" dirty="0" smtClean="0">
                <a:cs typeface="B Zar" pitchFamily="2" charset="-78"/>
              </a:rPr>
              <a:t>انرژی</a:t>
            </a:r>
          </a:p>
          <a:p>
            <a:pPr>
              <a:lnSpc>
                <a:spcPct val="150000"/>
              </a:lnSpc>
            </a:pPr>
            <a:r>
              <a:rPr lang="fa-IR" sz="2400" dirty="0" smtClean="0">
                <a:cs typeface="B Zar" pitchFamily="2" charset="-78"/>
              </a:rPr>
              <a:t>ریز مغذّی ها</a:t>
            </a:r>
          </a:p>
          <a:p>
            <a:pPr>
              <a:lnSpc>
                <a:spcPct val="150000"/>
              </a:lnSpc>
            </a:pPr>
            <a:r>
              <a:rPr lang="fa-IR" sz="2400" dirty="0" smtClean="0">
                <a:cs typeface="B Zar" pitchFamily="2" charset="-78"/>
              </a:rPr>
              <a:t>ویتامین ها</a:t>
            </a:r>
          </a:p>
          <a:p>
            <a:pPr>
              <a:lnSpc>
                <a:spcPct val="150000"/>
              </a:lnSpc>
            </a:pPr>
            <a:r>
              <a:rPr lang="fa-IR" sz="2400" dirty="0" smtClean="0">
                <a:cs typeface="B Zar" pitchFamily="2" charset="-78"/>
              </a:rPr>
              <a:t>موادّ معدنی</a:t>
            </a:r>
            <a:endParaRPr lang="en-US" sz="2400" dirty="0">
              <a:cs typeface="B Zar" pitchFamily="2" charset="-78"/>
            </a:endParaRPr>
          </a:p>
        </p:txBody>
      </p:sp>
      <p:pic>
        <p:nvPicPr>
          <p:cNvPr id="4" name="Picture 2" descr="C:\Users\ahmadi.BEHDASHT\Desktop\تغذیه.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1295400"/>
            <a:ext cx="5449958" cy="55257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922466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0600" y="76200"/>
            <a:ext cx="7955280" cy="6096000"/>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Autofit/>
          </a:bodyPr>
          <a:lstStyle/>
          <a:p>
            <a:pPr>
              <a:lnSpc>
                <a:spcPct val="150000"/>
              </a:lnSpc>
            </a:pPr>
            <a:r>
              <a:rPr lang="ar-SA" sz="2400" dirty="0">
                <a:cs typeface="B Zar" pitchFamily="2" charset="-78"/>
              </a:rPr>
              <a:t>برخی عوامل </a:t>
            </a:r>
            <a:r>
              <a:rPr lang="ar-SA" sz="2400" b="1" dirty="0">
                <a:solidFill>
                  <a:srgbClr val="C00000"/>
                </a:solidFill>
                <a:cs typeface="B Zar" pitchFamily="2" charset="-78"/>
              </a:rPr>
              <a:t>مانند مشکلات پزشکی</a:t>
            </a:r>
            <a:r>
              <a:rPr lang="ar-SA" sz="2400" dirty="0">
                <a:solidFill>
                  <a:srgbClr val="C00000"/>
                </a:solidFill>
                <a:cs typeface="B Zar" pitchFamily="2" charset="-78"/>
              </a:rPr>
              <a:t> </a:t>
            </a:r>
            <a:r>
              <a:rPr lang="ar-SA" sz="2400" dirty="0">
                <a:cs typeface="B Zar" pitchFamily="2" charset="-78"/>
              </a:rPr>
              <a:t>می توانند بر روی نیازهای تغذیه ای سالمندان و انتخاب آن ها تأثیرگذار باشند</a:t>
            </a:r>
            <a:r>
              <a:rPr lang="en-US" sz="2400" dirty="0">
                <a:cs typeface="B Zar" pitchFamily="2" charset="-78"/>
              </a:rPr>
              <a:t>. </a:t>
            </a:r>
            <a:r>
              <a:rPr lang="ar-SA" sz="2400" dirty="0">
                <a:cs typeface="B Zar" pitchFamily="2" charset="-78"/>
              </a:rPr>
              <a:t>برخی از این مشکلات عبارتند از</a:t>
            </a:r>
            <a:r>
              <a:rPr lang="en-US" sz="2400" dirty="0">
                <a:cs typeface="B Zar" pitchFamily="2" charset="-78"/>
              </a:rPr>
              <a:t>:</a:t>
            </a:r>
          </a:p>
          <a:p>
            <a:pPr lvl="0">
              <a:lnSpc>
                <a:spcPct val="150000"/>
              </a:lnSpc>
            </a:pPr>
            <a:r>
              <a:rPr lang="ar-SA" sz="2400" dirty="0">
                <a:cs typeface="B Zar" pitchFamily="2" charset="-78"/>
              </a:rPr>
              <a:t>مشکلات دندانی</a:t>
            </a:r>
            <a:endParaRPr lang="en-US" sz="2400" dirty="0">
              <a:cs typeface="B Zar" pitchFamily="2" charset="-78"/>
            </a:endParaRPr>
          </a:p>
          <a:p>
            <a:pPr lvl="0">
              <a:lnSpc>
                <a:spcPct val="150000"/>
              </a:lnSpc>
            </a:pPr>
            <a:r>
              <a:rPr lang="ar-SA" sz="2400" dirty="0">
                <a:cs typeface="B Zar" pitchFamily="2" charset="-78"/>
              </a:rPr>
              <a:t>کاهش احساس تشنگی</a:t>
            </a:r>
            <a:endParaRPr lang="en-US" sz="2400" dirty="0">
              <a:cs typeface="B Zar" pitchFamily="2" charset="-78"/>
            </a:endParaRPr>
          </a:p>
          <a:p>
            <a:pPr lvl="0">
              <a:lnSpc>
                <a:spcPct val="150000"/>
              </a:lnSpc>
            </a:pPr>
            <a:r>
              <a:rPr lang="ar-SA" sz="2400" dirty="0">
                <a:cs typeface="B Zar" pitchFamily="2" charset="-78"/>
              </a:rPr>
              <a:t>کاهش حسّ چشایی و بویایی</a:t>
            </a:r>
            <a:endParaRPr lang="en-US" sz="2400" dirty="0">
              <a:cs typeface="B Zar" pitchFamily="2" charset="-78"/>
            </a:endParaRPr>
          </a:p>
          <a:p>
            <a:pPr lvl="0">
              <a:lnSpc>
                <a:spcPct val="150000"/>
              </a:lnSpc>
            </a:pPr>
            <a:r>
              <a:rPr lang="ar-SA" sz="2400" dirty="0">
                <a:cs typeface="B Zar" pitchFamily="2" charset="-78"/>
              </a:rPr>
              <a:t>کاهش </a:t>
            </a:r>
            <a:r>
              <a:rPr lang="ar-SA" sz="2400" dirty="0" smtClean="0">
                <a:cs typeface="B Zar" pitchFamily="2" charset="-78"/>
              </a:rPr>
              <a:t>اشتها</a:t>
            </a:r>
            <a:endParaRPr lang="fa-IR" sz="2400" dirty="0" smtClean="0">
              <a:cs typeface="B Zar" pitchFamily="2" charset="-78"/>
            </a:endParaRPr>
          </a:p>
          <a:p>
            <a:pPr lvl="0">
              <a:lnSpc>
                <a:spcPct val="150000"/>
              </a:lnSpc>
            </a:pPr>
            <a:r>
              <a:rPr lang="ar-SA" sz="2400" dirty="0">
                <a:cs typeface="B Zar" pitchFamily="2" charset="-78"/>
              </a:rPr>
              <a:t>مشکلات گوارشی</a:t>
            </a:r>
            <a:endParaRPr lang="en-US" sz="2400" dirty="0">
              <a:cs typeface="B Zar" pitchFamily="2" charset="-78"/>
            </a:endParaRPr>
          </a:p>
          <a:p>
            <a:pPr lvl="0">
              <a:lnSpc>
                <a:spcPct val="150000"/>
              </a:lnSpc>
            </a:pPr>
            <a:r>
              <a:rPr lang="ar-SA" sz="2400" dirty="0">
                <a:cs typeface="B Zar" pitchFamily="2" charset="-78"/>
              </a:rPr>
              <a:t>مشکلات بلعیدن غذا</a:t>
            </a:r>
            <a:endParaRPr lang="en-US" sz="2400" dirty="0">
              <a:cs typeface="B Zar" pitchFamily="2" charset="-78"/>
            </a:endParaRPr>
          </a:p>
          <a:p>
            <a:pPr lvl="0">
              <a:lnSpc>
                <a:spcPct val="150000"/>
              </a:lnSpc>
            </a:pPr>
            <a:r>
              <a:rPr lang="ar-SA" sz="2400" dirty="0">
                <a:cs typeface="B Zar" pitchFamily="2" charset="-78"/>
              </a:rPr>
              <a:t>کاهش آنزیم گوارشی لا کتاز و بروز عدم تحمّل نسبت به شیر و برخی فرآورده های آن</a:t>
            </a:r>
            <a:endParaRPr lang="en-US" sz="2400" dirty="0">
              <a:cs typeface="B Zar" pitchFamily="2" charset="-78"/>
            </a:endParaRPr>
          </a:p>
          <a:p>
            <a:pPr lvl="0">
              <a:lnSpc>
                <a:spcPct val="150000"/>
              </a:lnSpc>
            </a:pPr>
            <a:endParaRPr lang="en-US" sz="2400" dirty="0">
              <a:cs typeface="B Zar" pitchFamily="2" charset="-78"/>
            </a:endParaRPr>
          </a:p>
          <a:p>
            <a:pPr>
              <a:lnSpc>
                <a:spcPct val="150000"/>
              </a:lnSpc>
            </a:pPr>
            <a:endParaRPr lang="en-US" sz="2400" dirty="0">
              <a:cs typeface="B Zar" pitchFamily="2" charset="-78"/>
            </a:endParaRPr>
          </a:p>
        </p:txBody>
      </p:sp>
    </p:spTree>
    <p:extLst>
      <p:ext uri="{BB962C8B-B14F-4D97-AF65-F5344CB8AC3E}">
        <p14:creationId xmlns:p14="http://schemas.microsoft.com/office/powerpoint/2010/main" val="21625793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304800"/>
            <a:ext cx="8095488" cy="5943600"/>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rmAutofit/>
          </a:bodyPr>
          <a:lstStyle/>
          <a:p>
            <a:pPr marL="82296" indent="0">
              <a:lnSpc>
                <a:spcPct val="150000"/>
              </a:lnSpc>
              <a:buNone/>
            </a:pPr>
            <a:r>
              <a:rPr lang="ar-SA" sz="2400" b="1" dirty="0">
                <a:solidFill>
                  <a:srgbClr val="0070C0"/>
                </a:solidFill>
              </a:rPr>
              <a:t>توصیه </a:t>
            </a:r>
            <a:r>
              <a:rPr lang="fa-IR" sz="2400" b="1" dirty="0" smtClean="0">
                <a:solidFill>
                  <a:srgbClr val="0070C0"/>
                </a:solidFill>
              </a:rPr>
              <a:t>می شود سالمندان عزیز روزانه </a:t>
            </a:r>
            <a:r>
              <a:rPr lang="ar-SA" sz="2400" b="1" dirty="0" smtClean="0">
                <a:solidFill>
                  <a:srgbClr val="0070C0"/>
                </a:solidFill>
              </a:rPr>
              <a:t>6 </a:t>
            </a:r>
            <a:r>
              <a:rPr lang="ar-SA" sz="2400" b="1" dirty="0">
                <a:solidFill>
                  <a:srgbClr val="0070C0"/>
                </a:solidFill>
              </a:rPr>
              <a:t>تا 8 لیوان مایعات </a:t>
            </a:r>
            <a:r>
              <a:rPr lang="fa-IR" sz="2400" b="1" dirty="0" smtClean="0">
                <a:solidFill>
                  <a:srgbClr val="0070C0"/>
                </a:solidFill>
              </a:rPr>
              <a:t>مصرف نمایند.</a:t>
            </a:r>
            <a:endParaRPr lang="fa-IR" sz="2400" b="1" u="sng" dirty="0" smtClean="0">
              <a:solidFill>
                <a:srgbClr val="0070C0"/>
              </a:solidFill>
              <a:cs typeface="B Zar" pitchFamily="2" charset="-78"/>
            </a:endParaRPr>
          </a:p>
          <a:p>
            <a:pPr marL="82296" indent="0">
              <a:lnSpc>
                <a:spcPct val="150000"/>
              </a:lnSpc>
              <a:buNone/>
            </a:pPr>
            <a:r>
              <a:rPr lang="ar-SA" sz="2400" b="1" u="sng" dirty="0" smtClean="0">
                <a:solidFill>
                  <a:srgbClr val="C00000"/>
                </a:solidFill>
                <a:cs typeface="B Zar" pitchFamily="2" charset="-78"/>
              </a:rPr>
              <a:t>تأمین </a:t>
            </a:r>
            <a:r>
              <a:rPr lang="ar-SA" sz="2400" b="1" u="sng" dirty="0">
                <a:solidFill>
                  <a:srgbClr val="C00000"/>
                </a:solidFill>
                <a:cs typeface="B Zar" pitchFamily="2" charset="-78"/>
              </a:rPr>
              <a:t>آب کافی می تواند علاوه بر رفع تشنگی و خشکی دهان، زبان، لب ها و مخاط، این فواید را هم داشته باشد</a:t>
            </a:r>
            <a:r>
              <a:rPr lang="en-US" sz="2400" b="1" u="sng" dirty="0">
                <a:solidFill>
                  <a:srgbClr val="C00000"/>
                </a:solidFill>
                <a:cs typeface="B Zar" pitchFamily="2" charset="-78"/>
              </a:rPr>
              <a:t>:</a:t>
            </a:r>
            <a:endParaRPr lang="en-US" sz="2400" dirty="0">
              <a:solidFill>
                <a:srgbClr val="C00000"/>
              </a:solidFill>
              <a:cs typeface="B Zar" pitchFamily="2" charset="-78"/>
            </a:endParaRPr>
          </a:p>
          <a:p>
            <a:pPr>
              <a:lnSpc>
                <a:spcPct val="150000"/>
              </a:lnSpc>
            </a:pPr>
            <a:r>
              <a:rPr lang="en-US" sz="2400" b="1" dirty="0">
                <a:cs typeface="B Zar" pitchFamily="2" charset="-78"/>
              </a:rPr>
              <a:t>•</a:t>
            </a:r>
            <a:r>
              <a:rPr lang="ar-SA" sz="2400" dirty="0">
                <a:cs typeface="B Zar" pitchFamily="2" charset="-78"/>
              </a:rPr>
              <a:t>کاهش یبوست، ضعف و خستگی</a:t>
            </a:r>
            <a:endParaRPr lang="en-US" sz="2400" dirty="0">
              <a:cs typeface="B Zar" pitchFamily="2" charset="-78"/>
            </a:endParaRPr>
          </a:p>
          <a:p>
            <a:pPr>
              <a:lnSpc>
                <a:spcPct val="150000"/>
              </a:lnSpc>
            </a:pPr>
            <a:r>
              <a:rPr lang="en-US" sz="2400" b="1" dirty="0">
                <a:cs typeface="B Zar" pitchFamily="2" charset="-78"/>
              </a:rPr>
              <a:t>•</a:t>
            </a:r>
            <a:r>
              <a:rPr lang="ar-SA" sz="2400" dirty="0">
                <a:cs typeface="B Zar" pitchFamily="2" charset="-78"/>
              </a:rPr>
              <a:t>کاهش احتمال بروز عفونت های ادراری و سنگ های کلیوی</a:t>
            </a:r>
            <a:endParaRPr lang="en-US" sz="2400" dirty="0">
              <a:cs typeface="B Zar" pitchFamily="2" charset="-78"/>
            </a:endParaRPr>
          </a:p>
          <a:p>
            <a:pPr>
              <a:lnSpc>
                <a:spcPct val="150000"/>
              </a:lnSpc>
            </a:pPr>
            <a:r>
              <a:rPr lang="en-US" sz="2400" b="1" dirty="0">
                <a:cs typeface="B Zar" pitchFamily="2" charset="-78"/>
              </a:rPr>
              <a:t>•</a:t>
            </a:r>
            <a:r>
              <a:rPr lang="ar-SA" sz="2400" dirty="0">
                <a:cs typeface="B Zar" pitchFamily="2" charset="-78"/>
              </a:rPr>
              <a:t>کاهش احتمال بروز زخم های فشاری یا زخم بستر</a:t>
            </a:r>
            <a:endParaRPr lang="en-US" sz="2400" dirty="0">
              <a:cs typeface="B Zar" pitchFamily="2" charset="-78"/>
            </a:endParaRPr>
          </a:p>
          <a:p>
            <a:pPr marL="82296" indent="0">
              <a:lnSpc>
                <a:spcPct val="150000"/>
              </a:lnSpc>
              <a:buNone/>
            </a:pPr>
            <a:endParaRPr lang="en-US" sz="2400" dirty="0">
              <a:cs typeface="B Zar" pitchFamily="2" charset="-78"/>
            </a:endParaRPr>
          </a:p>
        </p:txBody>
      </p:sp>
      <p:pic>
        <p:nvPicPr>
          <p:cNvPr id="10249" name="Picture 9" descr="C:\Users\ahmadi.BEHDASHT\Desktop\زخم بستر.jpg.1.jpg.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4114800"/>
            <a:ext cx="3733800" cy="2133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531809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95400" y="609600"/>
            <a:ext cx="7638288" cy="5638800"/>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lstStyle/>
          <a:p>
            <a:pPr>
              <a:lnSpc>
                <a:spcPct val="150000"/>
              </a:lnSpc>
            </a:pPr>
            <a:r>
              <a:rPr lang="ar-SA" dirty="0">
                <a:cs typeface="B Zar" pitchFamily="2" charset="-78"/>
              </a:rPr>
              <a:t>کاهش احتمال بروز فشارخون پایین و سرگیجه</a:t>
            </a:r>
            <a:endParaRPr lang="en-US" dirty="0">
              <a:cs typeface="B Zar" pitchFamily="2" charset="-78"/>
            </a:endParaRPr>
          </a:p>
          <a:p>
            <a:pPr>
              <a:lnSpc>
                <a:spcPct val="150000"/>
              </a:lnSpc>
            </a:pPr>
            <a:r>
              <a:rPr lang="en-US" b="1" dirty="0">
                <a:cs typeface="B Zar" pitchFamily="2" charset="-78"/>
              </a:rPr>
              <a:t>•</a:t>
            </a:r>
            <a:r>
              <a:rPr lang="ar-SA" dirty="0">
                <a:cs typeface="B Zar" pitchFamily="2" charset="-78"/>
              </a:rPr>
              <a:t>پیشگیری از لخته شدن خون</a:t>
            </a:r>
            <a:endParaRPr lang="en-US" dirty="0">
              <a:cs typeface="B Zar" pitchFamily="2" charset="-78"/>
            </a:endParaRPr>
          </a:p>
          <a:p>
            <a:pPr>
              <a:lnSpc>
                <a:spcPct val="150000"/>
              </a:lnSpc>
            </a:pPr>
            <a:r>
              <a:rPr lang="en-US" b="1" dirty="0">
                <a:cs typeface="B Zar" pitchFamily="2" charset="-78"/>
              </a:rPr>
              <a:t>•</a:t>
            </a:r>
            <a:r>
              <a:rPr lang="ar-SA" dirty="0">
                <a:cs typeface="B Zar" pitchFamily="2" charset="-78"/>
              </a:rPr>
              <a:t>کاهش گیجی و تحریک پذیری</a:t>
            </a:r>
            <a:endParaRPr lang="en-US" dirty="0">
              <a:cs typeface="B Zar" pitchFamily="2" charset="-78"/>
            </a:endParaRPr>
          </a:p>
          <a:p>
            <a:pPr>
              <a:lnSpc>
                <a:spcPct val="150000"/>
              </a:lnSpc>
            </a:pPr>
            <a:r>
              <a:rPr lang="en-US" b="1" dirty="0">
                <a:cs typeface="B Zar" pitchFamily="2" charset="-78"/>
              </a:rPr>
              <a:t>•</a:t>
            </a:r>
            <a:r>
              <a:rPr lang="ar-SA" dirty="0">
                <a:cs typeface="B Zar" pitchFamily="2" charset="-78"/>
              </a:rPr>
              <a:t>تأثیر</a:t>
            </a:r>
            <a:r>
              <a:rPr lang="fa-IR" dirty="0">
                <a:cs typeface="B Zar" pitchFamily="2" charset="-78"/>
              </a:rPr>
              <a:t> </a:t>
            </a:r>
            <a:r>
              <a:rPr lang="ar-SA" dirty="0">
                <a:cs typeface="B Zar" pitchFamily="2" charset="-78"/>
              </a:rPr>
              <a:t>بهتر داروها </a:t>
            </a:r>
            <a:endParaRPr lang="en-US" dirty="0">
              <a:cs typeface="B Zar" pitchFamily="2" charset="-78"/>
            </a:endParaRPr>
          </a:p>
          <a:p>
            <a:endParaRPr lang="en-US" dirty="0"/>
          </a:p>
        </p:txBody>
      </p:sp>
      <p:pic>
        <p:nvPicPr>
          <p:cNvPr id="4" name="Picture 2" descr="C:\Users\ahmadi.BEHDASHT\Desktop\تغذیه.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2514600"/>
            <a:ext cx="2743200" cy="25746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89268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ali.BEHDASHT\Desktop\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6875" y="2514600"/>
            <a:ext cx="1904999" cy="21336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1435608" y="274638"/>
            <a:ext cx="7498080" cy="715962"/>
          </a:xfrm>
        </p:spPr>
        <p:txBody>
          <a:bodyPr>
            <a:normAutofit/>
          </a:bodyPr>
          <a:lstStyle/>
          <a:p>
            <a:pPr algn="r"/>
            <a:r>
              <a:rPr lang="fa-IR" sz="2400" dirty="0" smtClean="0">
                <a:solidFill>
                  <a:srgbClr val="C00000"/>
                </a:solidFill>
                <a:cs typeface="B Titr" pitchFamily="2" charset="-78"/>
              </a:rPr>
              <a:t>افسردگی </a:t>
            </a:r>
            <a:endParaRPr lang="en-US" sz="2400" dirty="0">
              <a:solidFill>
                <a:srgbClr val="C00000"/>
              </a:solidFill>
              <a:cs typeface="B Titr" pitchFamily="2" charset="-78"/>
            </a:endParaRPr>
          </a:p>
        </p:txBody>
      </p:sp>
      <p:sp>
        <p:nvSpPr>
          <p:cNvPr id="3" name="Content Placeholder 2"/>
          <p:cNvSpPr>
            <a:spLocks noGrp="1"/>
          </p:cNvSpPr>
          <p:nvPr>
            <p:ph idx="1"/>
          </p:nvPr>
        </p:nvSpPr>
        <p:spPr>
          <a:xfrm>
            <a:off x="1143000" y="457200"/>
            <a:ext cx="7924800" cy="5791200"/>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rmAutofit/>
          </a:bodyPr>
          <a:lstStyle/>
          <a:p>
            <a:pPr>
              <a:lnSpc>
                <a:spcPct val="150000"/>
              </a:lnSpc>
            </a:pPr>
            <a:r>
              <a:rPr lang="ar-SA" sz="2400" dirty="0">
                <a:cs typeface="B Zar" pitchFamily="2" charset="-78"/>
              </a:rPr>
              <a:t>سلامت روان یکی از اجزای </a:t>
            </a:r>
            <a:r>
              <a:rPr lang="ar-SA" sz="2400" dirty="0" smtClean="0">
                <a:cs typeface="B Zar" pitchFamily="2" charset="-78"/>
              </a:rPr>
              <a:t>مهم</a:t>
            </a:r>
            <a:r>
              <a:rPr lang="fa-IR" sz="2400" dirty="0" smtClean="0">
                <a:cs typeface="B Zar" pitchFamily="2" charset="-78"/>
              </a:rPr>
              <a:t>ّ</a:t>
            </a:r>
            <a:r>
              <a:rPr lang="ar-SA" sz="2400" dirty="0" smtClean="0">
                <a:cs typeface="B Zar" pitchFamily="2" charset="-78"/>
              </a:rPr>
              <a:t> </a:t>
            </a:r>
            <a:r>
              <a:rPr lang="ar-SA" sz="2400" dirty="0">
                <a:cs typeface="B Zar" pitchFamily="2" charset="-78"/>
              </a:rPr>
              <a:t>سلامتی است که هم در </a:t>
            </a:r>
            <a:r>
              <a:rPr lang="ar-SA" sz="2400" dirty="0" smtClean="0">
                <a:cs typeface="B Zar" pitchFamily="2" charset="-78"/>
              </a:rPr>
              <a:t>کیفی</a:t>
            </a:r>
            <a:r>
              <a:rPr lang="fa-IR" sz="2400" dirty="0" smtClean="0">
                <a:cs typeface="B Zar" pitchFamily="2" charset="-78"/>
              </a:rPr>
              <a:t>ّ</a:t>
            </a:r>
            <a:r>
              <a:rPr lang="ar-SA" sz="2400" dirty="0" smtClean="0">
                <a:cs typeface="B Zar" pitchFamily="2" charset="-78"/>
              </a:rPr>
              <a:t>ت </a:t>
            </a:r>
            <a:r>
              <a:rPr lang="ar-SA" sz="2400" dirty="0">
                <a:cs typeface="B Zar" pitchFamily="2" charset="-78"/>
              </a:rPr>
              <a:t>زندگی و هم در طول عمر نقش </a:t>
            </a:r>
            <a:r>
              <a:rPr lang="ar-SA" sz="2400" dirty="0" smtClean="0">
                <a:cs typeface="B Zar" pitchFamily="2" charset="-78"/>
              </a:rPr>
              <a:t>دارد</a:t>
            </a:r>
            <a:r>
              <a:rPr lang="fa-IR" sz="2400" dirty="0">
                <a:cs typeface="B Zar" pitchFamily="2" charset="-78"/>
              </a:rPr>
              <a:t>.</a:t>
            </a:r>
            <a:r>
              <a:rPr lang="en-US" sz="2400" dirty="0" smtClean="0">
                <a:cs typeface="B Zar" pitchFamily="2" charset="-78"/>
              </a:rPr>
              <a:t> </a:t>
            </a:r>
            <a:r>
              <a:rPr lang="ar-SA" sz="2400" dirty="0">
                <a:cs typeface="B Zar" pitchFamily="2" charset="-78"/>
              </a:rPr>
              <a:t>یکی از راه های دستیابی به </a:t>
            </a:r>
            <a:r>
              <a:rPr lang="ar-SA" sz="2400" dirty="0">
                <a:solidFill>
                  <a:srgbClr val="0070C0"/>
                </a:solidFill>
                <a:effectLst>
                  <a:outerShdw blurRad="38100" dist="38100" dir="2700000" algn="tl">
                    <a:srgbClr val="000000">
                      <a:alpha val="43137"/>
                    </a:srgbClr>
                  </a:outerShdw>
                </a:effectLst>
                <a:cs typeface="B Zar" pitchFamily="2" charset="-78"/>
              </a:rPr>
              <a:t>سلامت روان </a:t>
            </a:r>
            <a:r>
              <a:rPr lang="ar-SA" sz="2400" dirty="0">
                <a:cs typeface="B Zar" pitchFamily="2" charset="-78"/>
              </a:rPr>
              <a:t>در سالمندی پیشگیری از بیماری های شایع و تشخیص و درمان </a:t>
            </a:r>
            <a:r>
              <a:rPr lang="ar-SA" sz="2400" dirty="0" smtClean="0">
                <a:cs typeface="B Zar" pitchFamily="2" charset="-78"/>
              </a:rPr>
              <a:t>زود</a:t>
            </a:r>
            <a:r>
              <a:rPr lang="fa-IR" sz="2400" dirty="0" smtClean="0">
                <a:cs typeface="B Zar" pitchFamily="2" charset="-78"/>
              </a:rPr>
              <a:t> </a:t>
            </a:r>
            <a:r>
              <a:rPr lang="ar-SA" sz="2400" dirty="0" smtClean="0">
                <a:cs typeface="B Zar" pitchFamily="2" charset="-78"/>
              </a:rPr>
              <a:t>هنگام </a:t>
            </a:r>
            <a:r>
              <a:rPr lang="ar-SA" sz="2400" dirty="0">
                <a:cs typeface="B Zar" pitchFamily="2" charset="-78"/>
              </a:rPr>
              <a:t>آن ها است</a:t>
            </a:r>
            <a:r>
              <a:rPr lang="en-US" sz="2400" dirty="0">
                <a:cs typeface="B Zar" pitchFamily="2" charset="-78"/>
              </a:rPr>
              <a:t>.</a:t>
            </a:r>
          </a:p>
          <a:p>
            <a:pPr>
              <a:lnSpc>
                <a:spcPct val="150000"/>
              </a:lnSpc>
            </a:pPr>
            <a:r>
              <a:rPr lang="en-US" sz="2400" dirty="0">
                <a:cs typeface="B Zar" pitchFamily="2" charset="-78"/>
              </a:rPr>
              <a:t> </a:t>
            </a:r>
            <a:r>
              <a:rPr lang="ar-SA" sz="2400" dirty="0">
                <a:cs typeface="B Zar" pitchFamily="2" charset="-78"/>
              </a:rPr>
              <a:t>سالمندان ممکن است تمایلی به بیان مشکلات خود نداشته باشند و یا بیماری های خود را </a:t>
            </a:r>
            <a:r>
              <a:rPr lang="ar-SA" sz="2400" dirty="0" smtClean="0">
                <a:cs typeface="B Zar" pitchFamily="2" charset="-78"/>
              </a:rPr>
              <a:t>جد</a:t>
            </a:r>
            <a:r>
              <a:rPr lang="fa-IR" sz="2400" dirty="0" smtClean="0">
                <a:cs typeface="B Zar" pitchFamily="2" charset="-78"/>
              </a:rPr>
              <a:t>ّ</a:t>
            </a:r>
            <a:r>
              <a:rPr lang="ar-SA" sz="2400" dirty="0" smtClean="0">
                <a:cs typeface="B Zar" pitchFamily="2" charset="-78"/>
              </a:rPr>
              <a:t>ی </a:t>
            </a:r>
            <a:r>
              <a:rPr lang="ar-SA" sz="2400" dirty="0">
                <a:cs typeface="B Zar" pitchFamily="2" charset="-78"/>
              </a:rPr>
              <a:t>نگیرند</a:t>
            </a:r>
            <a:r>
              <a:rPr lang="en-US" sz="2400" dirty="0">
                <a:cs typeface="B Zar" pitchFamily="2" charset="-78"/>
              </a:rPr>
              <a:t>.</a:t>
            </a:r>
            <a:r>
              <a:rPr lang="ar-SA" sz="2400" dirty="0">
                <a:cs typeface="B Zar" pitchFamily="2" charset="-78"/>
              </a:rPr>
              <a:t>گاهی ممکن است علایم و نشانه های </a:t>
            </a:r>
            <a:r>
              <a:rPr lang="ar-SA" sz="2400" dirty="0" smtClean="0">
                <a:cs typeface="B Zar" pitchFamily="2" charset="-78"/>
              </a:rPr>
              <a:t>او</a:t>
            </a:r>
            <a:r>
              <a:rPr lang="fa-IR" sz="2400" dirty="0" smtClean="0">
                <a:cs typeface="B Zar" pitchFamily="2" charset="-78"/>
              </a:rPr>
              <a:t>ّ</a:t>
            </a:r>
            <a:r>
              <a:rPr lang="ar-SA" sz="2400" dirty="0" smtClean="0">
                <a:cs typeface="B Zar" pitchFamily="2" charset="-78"/>
              </a:rPr>
              <a:t>لی</a:t>
            </a:r>
            <a:r>
              <a:rPr lang="fa-IR" sz="2400" dirty="0" smtClean="0">
                <a:cs typeface="B Zar" pitchFamily="2" charset="-78"/>
              </a:rPr>
              <a:t>ّ</a:t>
            </a:r>
            <a:r>
              <a:rPr lang="ar-SA" sz="2400" dirty="0" smtClean="0">
                <a:cs typeface="B Zar" pitchFamily="2" charset="-78"/>
              </a:rPr>
              <a:t>ه </a:t>
            </a:r>
            <a:r>
              <a:rPr lang="ar-SA" sz="2400" dirty="0">
                <a:cs typeface="B Zar" pitchFamily="2" charset="-78"/>
              </a:rPr>
              <a:t>و </a:t>
            </a:r>
            <a:r>
              <a:rPr lang="ar-SA" sz="2400" dirty="0" smtClean="0">
                <a:cs typeface="B Zar" pitchFamily="2" charset="-78"/>
              </a:rPr>
              <a:t>حت</a:t>
            </a:r>
            <a:r>
              <a:rPr lang="fa-IR" sz="2400" dirty="0" smtClean="0">
                <a:cs typeface="B Zar" pitchFamily="2" charset="-78"/>
              </a:rPr>
              <a:t>ّ</a:t>
            </a:r>
            <a:r>
              <a:rPr lang="ar-SA" sz="2400" dirty="0" smtClean="0">
                <a:cs typeface="B Zar" pitchFamily="2" charset="-78"/>
              </a:rPr>
              <a:t>ی </a:t>
            </a:r>
            <a:r>
              <a:rPr lang="ar-SA" sz="2400" dirty="0">
                <a:cs typeface="B Zar" pitchFamily="2" charset="-78"/>
              </a:rPr>
              <a:t>شدید بیماری از طرف سالمند و اطرافیان به عنوان مشکلات طبیعی سالمندی طبیعی تلقی </a:t>
            </a:r>
            <a:r>
              <a:rPr lang="ar-SA" sz="2400" dirty="0" smtClean="0">
                <a:cs typeface="B Zar" pitchFamily="2" charset="-78"/>
              </a:rPr>
              <a:t>شوند</a:t>
            </a:r>
            <a:r>
              <a:rPr lang="en-US" sz="2400" dirty="0" smtClean="0">
                <a:cs typeface="B Zar" pitchFamily="2" charset="-78"/>
              </a:rPr>
              <a:t>. </a:t>
            </a:r>
            <a:r>
              <a:rPr lang="fa-IR" sz="2400" dirty="0" smtClean="0">
                <a:cs typeface="B Zar" pitchFamily="2" charset="-78"/>
              </a:rPr>
              <a:t> </a:t>
            </a:r>
            <a:r>
              <a:rPr lang="ar-SA" sz="2400" dirty="0" smtClean="0">
                <a:cs typeface="B Zar" pitchFamily="2" charset="-78"/>
              </a:rPr>
              <a:t>همچنین </a:t>
            </a:r>
            <a:r>
              <a:rPr lang="ar-SA" sz="2400" dirty="0">
                <a:cs typeface="B Zar" pitchFamily="2" charset="-78"/>
              </a:rPr>
              <a:t>سالمندان به دلیل </a:t>
            </a:r>
            <a:r>
              <a:rPr lang="ar-SA" sz="2400" dirty="0" smtClean="0">
                <a:cs typeface="B Zar" pitchFamily="2" charset="-78"/>
              </a:rPr>
              <a:t>محدودی</a:t>
            </a:r>
            <a:r>
              <a:rPr lang="fa-IR" sz="2400" dirty="0" smtClean="0">
                <a:cs typeface="B Zar" pitchFamily="2" charset="-78"/>
              </a:rPr>
              <a:t>ّ</a:t>
            </a:r>
            <a:r>
              <a:rPr lang="ar-SA" sz="2400" dirty="0" smtClean="0">
                <a:cs typeface="B Zar" pitchFamily="2" charset="-78"/>
              </a:rPr>
              <a:t>ت </a:t>
            </a:r>
            <a:r>
              <a:rPr lang="ar-SA" sz="2400" dirty="0">
                <a:cs typeface="B Zar" pitchFamily="2" charset="-78"/>
              </a:rPr>
              <a:t>های جسمی ممکن است امکان </a:t>
            </a:r>
            <a:r>
              <a:rPr lang="ar-SA" sz="2400" dirty="0" smtClean="0">
                <a:cs typeface="B Zar" pitchFamily="2" charset="-78"/>
              </a:rPr>
              <a:t>کمتری </a:t>
            </a:r>
            <a:r>
              <a:rPr lang="ar-SA" sz="2400" dirty="0">
                <a:cs typeface="B Zar" pitchFamily="2" charset="-78"/>
              </a:rPr>
              <a:t>برای تعامل با بستگان و مردم در اجتماع داشته باشند</a:t>
            </a:r>
            <a:r>
              <a:rPr lang="en-US" sz="2400" dirty="0" smtClean="0">
                <a:cs typeface="B Zar" pitchFamily="2" charset="-78"/>
              </a:rPr>
              <a:t>.</a:t>
            </a:r>
            <a:r>
              <a:rPr lang="fa-IR" sz="2400" dirty="0" smtClean="0">
                <a:cs typeface="B Zar" pitchFamily="2" charset="-78"/>
              </a:rPr>
              <a:t> </a:t>
            </a:r>
            <a:r>
              <a:rPr lang="en-US" sz="2400" dirty="0" smtClean="0">
                <a:cs typeface="B Zar" pitchFamily="2" charset="-78"/>
              </a:rPr>
              <a:t> </a:t>
            </a:r>
            <a:r>
              <a:rPr lang="ar-SA" sz="2400" dirty="0">
                <a:cs typeface="B Zar" pitchFamily="2" charset="-78"/>
              </a:rPr>
              <a:t>بدین منظور آموزش خودمراقبتی به سالمندان می تواند در بهبود سلامت روان آن ها نقش </a:t>
            </a:r>
            <a:r>
              <a:rPr lang="ar-SA" sz="2400" dirty="0" smtClean="0">
                <a:cs typeface="B Zar" pitchFamily="2" charset="-78"/>
              </a:rPr>
              <a:t>مهم</a:t>
            </a:r>
            <a:r>
              <a:rPr lang="fa-IR" sz="2400" dirty="0">
                <a:cs typeface="B Zar" pitchFamily="2" charset="-78"/>
              </a:rPr>
              <a:t>ّ</a:t>
            </a:r>
            <a:r>
              <a:rPr lang="ar-SA" sz="2400" dirty="0" smtClean="0">
                <a:cs typeface="B Zar" pitchFamily="2" charset="-78"/>
              </a:rPr>
              <a:t>ی </a:t>
            </a:r>
            <a:r>
              <a:rPr lang="ar-SA" sz="2400" dirty="0">
                <a:cs typeface="B Zar" pitchFamily="2" charset="-78"/>
              </a:rPr>
              <a:t>داشته </a:t>
            </a:r>
            <a:r>
              <a:rPr lang="ar-SA" sz="2400" dirty="0" smtClean="0">
                <a:cs typeface="B Zar" pitchFamily="2" charset="-78"/>
              </a:rPr>
              <a:t>باشد</a:t>
            </a:r>
            <a:r>
              <a:rPr lang="fa-IR" sz="2400" dirty="0" smtClean="0">
                <a:cs typeface="B Zar" pitchFamily="2" charset="-78"/>
              </a:rPr>
              <a:t>.</a:t>
            </a:r>
            <a:endParaRPr lang="en-US" sz="2400" dirty="0">
              <a:cs typeface="B Zar" pitchFamily="2" charset="-78"/>
            </a:endParaRPr>
          </a:p>
        </p:txBody>
      </p:sp>
    </p:spTree>
    <p:extLst>
      <p:ext uri="{BB962C8B-B14F-4D97-AF65-F5344CB8AC3E}">
        <p14:creationId xmlns:p14="http://schemas.microsoft.com/office/powerpoint/2010/main" val="22513383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ahmadi.BEHDASHT\Desktop\افسردگی.1.jpe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38200" y="533400"/>
            <a:ext cx="6665154" cy="6190102"/>
          </a:xfrm>
          <a:prstGeom prst="rect">
            <a:avLst/>
          </a:prstGeom>
          <a:solidFill>
            <a:schemeClr val="accent2">
              <a:lumMod val="40000"/>
              <a:lumOff val="60000"/>
            </a:schemeClr>
          </a:solidFill>
          <a:extLst/>
        </p:spPr>
      </p:pic>
    </p:spTree>
    <p:extLst>
      <p:ext uri="{BB962C8B-B14F-4D97-AF65-F5344CB8AC3E}">
        <p14:creationId xmlns:p14="http://schemas.microsoft.com/office/powerpoint/2010/main" val="10256330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rmAutofit fontScale="92500"/>
          </a:bodyPr>
          <a:lstStyle/>
          <a:p>
            <a:pPr marL="0" indent="0" algn="r" rtl="1">
              <a:buNone/>
            </a:pPr>
            <a:r>
              <a:rPr lang="fa-IR" sz="2400" b="1" u="sng" dirty="0" smtClean="0">
                <a:solidFill>
                  <a:srgbClr val="FF0000"/>
                </a:solidFill>
                <a:cs typeface="B Zar" pitchFamily="2" charset="-78"/>
              </a:rPr>
              <a:t>ارزیابی خطرسنجی </a:t>
            </a:r>
            <a:r>
              <a:rPr lang="fa-IR" sz="2400" b="1" dirty="0" smtClean="0">
                <a:solidFill>
                  <a:srgbClr val="FF0000"/>
                </a:solidFill>
                <a:cs typeface="B Zar" pitchFamily="2" charset="-78"/>
              </a:rPr>
              <a:t>( پیشگیری از سکته های قلبی ومغزی از طریق خطرسنجی مراقبت های ادغام یافته دیابت ، فشارخون بالا واختلالات چربی خون)</a:t>
            </a:r>
          </a:p>
          <a:p>
            <a:pPr algn="r" rtl="1"/>
            <a:r>
              <a:rPr lang="fa-IR" sz="2800" dirty="0" smtClean="0">
                <a:cs typeface="B Zar" pitchFamily="2" charset="-78"/>
              </a:rPr>
              <a:t>در ارزیابی فشارخون  طبقه بندی ها واقدامات به شرح ذیل می باشد:</a:t>
            </a:r>
          </a:p>
          <a:p>
            <a:pPr algn="r" rtl="1"/>
            <a:r>
              <a:rPr lang="fa-IR" sz="2800" dirty="0" smtClean="0">
                <a:cs typeface="B Zar" pitchFamily="2" charset="-78"/>
              </a:rPr>
              <a:t>در صورتی که طبقه بندی انجام شده در طبقه فشارخون بالا  باشد ارجاع فوری به پزشک وپیگیری براساس دستور پزشک انجام می گیرد. </a:t>
            </a:r>
          </a:p>
          <a:p>
            <a:pPr algn="r" rtl="1"/>
            <a:r>
              <a:rPr lang="fa-IR" sz="2800" dirty="0" smtClean="0">
                <a:cs typeface="B Zar" pitchFamily="2" charset="-78"/>
              </a:rPr>
              <a:t> اگر درگروه طبقه بندی ( خطر 10ساله 30% وبالاتر) باشد، ارجاع غیرفوری به پزشک </a:t>
            </a:r>
            <a:r>
              <a:rPr lang="fa-IR" sz="2800" dirty="0">
                <a:cs typeface="B Zar" pitchFamily="2" charset="-78"/>
              </a:rPr>
              <a:t>وپیگیری براساس دستور </a:t>
            </a:r>
            <a:r>
              <a:rPr lang="fa-IR" sz="2800" dirty="0" smtClean="0">
                <a:cs typeface="B Zar" pitchFamily="2" charset="-78"/>
              </a:rPr>
              <a:t>پزشک یا طبق دستور عمل : مراقبت ماهانه وپیگیری وارجاع به پزشک 3 ماه یک بار می باشد.</a:t>
            </a:r>
          </a:p>
          <a:p>
            <a:pPr algn="r" rtl="1"/>
            <a:r>
              <a:rPr lang="fa-IR" sz="2800" dirty="0" smtClean="0">
                <a:cs typeface="B Zar" pitchFamily="2" charset="-78"/>
              </a:rPr>
              <a:t>طبقه بندی بیماری های کنترل نشده  وکنترل شده،</a:t>
            </a:r>
            <a:r>
              <a:rPr lang="en-US" sz="2800" dirty="0" smtClean="0">
                <a:cs typeface="B Zar" pitchFamily="2" charset="-78"/>
              </a:rPr>
              <a:t> </a:t>
            </a:r>
            <a:r>
              <a:rPr lang="fa-IR" sz="2800" dirty="0" smtClean="0">
                <a:cs typeface="B Zar" pitchFamily="2" charset="-78"/>
              </a:rPr>
              <a:t>اقدام :ارجاع غیر فوری به پزشک ، آموزش (اصلاح شیوه زندگی ، پایبندی به درمان) پیگیری براساس دستورعمل : مراقبت ماهانه  بیماری فشارخون وپیگیری وارجاع به پزشک 3 ماه یکبار دردو نوبت وپس از تثبیت فشارخون ارجاع به پزشک سالی یک بار</a:t>
            </a:r>
            <a:endParaRPr lang="en-US" sz="2800" dirty="0">
              <a:cs typeface="B Zar" pitchFamily="2" charset="-78"/>
            </a:endParaRPr>
          </a:p>
        </p:txBody>
      </p:sp>
    </p:spTree>
    <p:extLst>
      <p:ext uri="{BB962C8B-B14F-4D97-AF65-F5344CB8AC3E}">
        <p14:creationId xmlns:p14="http://schemas.microsoft.com/office/powerpoint/2010/main" val="403625097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19200" y="228600"/>
            <a:ext cx="7714488" cy="5943600"/>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rmAutofit/>
          </a:bodyPr>
          <a:lstStyle/>
          <a:p>
            <a:pPr>
              <a:lnSpc>
                <a:spcPct val="150000"/>
              </a:lnSpc>
            </a:pPr>
            <a:r>
              <a:rPr lang="fa-IR" sz="2400" dirty="0" smtClean="0">
                <a:cs typeface="B Zar" pitchFamily="2" charset="-78"/>
              </a:rPr>
              <a:t>مشغول شدن به انجام فعّالیّت در خانه، ترجیحاً کارمورد علاقه مثل نگاه کردن به تلویزیون، کتاب خواندن، باغبانی کردن و ...</a:t>
            </a:r>
          </a:p>
          <a:p>
            <a:pPr>
              <a:lnSpc>
                <a:spcPct val="150000"/>
              </a:lnSpc>
            </a:pPr>
            <a:endParaRPr lang="en-US" sz="2400" dirty="0" smtClean="0">
              <a:cs typeface="B Zar" pitchFamily="2" charset="-78"/>
            </a:endParaRPr>
          </a:p>
          <a:p>
            <a:pPr>
              <a:lnSpc>
                <a:spcPct val="150000"/>
              </a:lnSpc>
            </a:pPr>
            <a:endParaRPr lang="en-US" sz="2400" dirty="0" smtClean="0">
              <a:cs typeface="B Zar" pitchFamily="2" charset="-78"/>
            </a:endParaRPr>
          </a:p>
        </p:txBody>
      </p:sp>
      <p:sp>
        <p:nvSpPr>
          <p:cNvPr id="5" name="Title 4"/>
          <p:cNvSpPr>
            <a:spLocks noGrp="1"/>
          </p:cNvSpPr>
          <p:nvPr>
            <p:ph type="title"/>
          </p:nvPr>
        </p:nvSpPr>
        <p:spPr>
          <a:xfrm>
            <a:off x="1143000" y="0"/>
            <a:ext cx="7790688" cy="1417638"/>
          </a:xfrm>
          <a:solidFill>
            <a:schemeClr val="accent3">
              <a:lumMod val="20000"/>
              <a:lumOff val="80000"/>
            </a:schemeClr>
          </a:solidFill>
        </p:spPr>
        <p:txBody>
          <a:bodyPr>
            <a:normAutofit/>
          </a:bodyPr>
          <a:lstStyle/>
          <a:p>
            <a:pPr algn="r">
              <a:lnSpc>
                <a:spcPct val="150000"/>
              </a:lnSpc>
            </a:pPr>
            <a:r>
              <a:rPr lang="fa-IR" sz="2000" dirty="0" smtClean="0">
                <a:solidFill>
                  <a:srgbClr val="C00000"/>
                </a:solidFill>
                <a:cs typeface="B Titr" pitchFamily="2" charset="-78"/>
              </a:rPr>
              <a:t>مداخلات اموزشی خود مراقبتی برای اصلاح شیوه زندگی سالمند به منظور مقابله با  افسردگی</a:t>
            </a:r>
            <a:endParaRPr lang="en-US" sz="2000" dirty="0">
              <a:solidFill>
                <a:srgbClr val="C00000"/>
              </a:solidFill>
              <a:cs typeface="B Titr" pitchFamily="2" charset="-78"/>
            </a:endParaRPr>
          </a:p>
        </p:txBody>
      </p:sp>
      <p:pic>
        <p:nvPicPr>
          <p:cNvPr id="4098" name="Picture 2" descr="C:\Users\ahmadi.BEHDASHT\Desktop\مطالعه.jpg.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3352800"/>
            <a:ext cx="3581400" cy="2409825"/>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C:\Users\ahmadi.BEHDASHT\Desktop\نوه.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0" y="3352800"/>
            <a:ext cx="3505200" cy="25812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210780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ahmadi.BEHDASHT\Desktop\صله ارحام.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1905" y="1905000"/>
            <a:ext cx="3048000" cy="227423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5" descr="C:\Users\ahmadi.BEHDASHT\Desktop\نوه.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8637" y="2286000"/>
            <a:ext cx="2895600" cy="2276475"/>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1219200" y="533400"/>
            <a:ext cx="7162800" cy="1200329"/>
          </a:xfrm>
          <a:prstGeom prst="rect">
            <a:avLst/>
          </a:prstGeo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wrap="square">
            <a:spAutoFit/>
          </a:bodyPr>
          <a:lstStyle/>
          <a:p>
            <a:pPr marL="342900" indent="-342900" algn="r" rtl="1">
              <a:lnSpc>
                <a:spcPct val="150000"/>
              </a:lnSpc>
              <a:buFont typeface="Wingdings" pitchFamily="2" charset="2"/>
              <a:buChar char="§"/>
            </a:pPr>
            <a:r>
              <a:rPr lang="fa-IR" sz="2400" dirty="0">
                <a:cs typeface="B Zar" pitchFamily="2" charset="-78"/>
              </a:rPr>
              <a:t>صحبت کردن با دوستان و اقوام</a:t>
            </a:r>
          </a:p>
          <a:p>
            <a:pPr marL="342900" indent="-342900" algn="r" rtl="1">
              <a:lnSpc>
                <a:spcPct val="150000"/>
              </a:lnSpc>
              <a:buFont typeface="Arial" pitchFamily="34" charset="0"/>
              <a:buChar char="•"/>
            </a:pPr>
            <a:r>
              <a:rPr lang="fa-IR" sz="2400" dirty="0">
                <a:cs typeface="B Zar" pitchFamily="2" charset="-78"/>
              </a:rPr>
              <a:t>دیدن دوستان و آشنایان</a:t>
            </a:r>
          </a:p>
        </p:txBody>
      </p:sp>
      <p:pic>
        <p:nvPicPr>
          <p:cNvPr id="5122" name="Picture 2" descr="C:\Users\ahmadi.BEHDASHT\Desktop\خانواده سالمند.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5544" y="4528980"/>
            <a:ext cx="3314700" cy="2209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8790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35608" y="457200"/>
            <a:ext cx="7498080" cy="5791200"/>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rmAutofit fontScale="92500" lnSpcReduction="10000"/>
          </a:bodyPr>
          <a:lstStyle/>
          <a:p>
            <a:pPr marL="82296" indent="0">
              <a:lnSpc>
                <a:spcPct val="150000"/>
              </a:lnSpc>
              <a:buNone/>
            </a:pPr>
            <a:r>
              <a:rPr lang="fa-IR" sz="3000" dirty="0" smtClean="0">
                <a:solidFill>
                  <a:srgbClr val="C00000"/>
                </a:solidFill>
                <a:cs typeface="B Titr" pitchFamily="2" charset="-78"/>
              </a:rPr>
              <a:t>مراقبت از پاها:</a:t>
            </a:r>
          </a:p>
          <a:p>
            <a:pPr marL="82296" indent="0">
              <a:lnSpc>
                <a:spcPct val="150000"/>
              </a:lnSpc>
              <a:buNone/>
            </a:pPr>
            <a:r>
              <a:rPr lang="fa-IR" sz="2400" dirty="0" smtClean="0">
                <a:solidFill>
                  <a:srgbClr val="0070C0"/>
                </a:solidFill>
                <a:effectLst>
                  <a:outerShdw blurRad="38100" dist="38100" dir="2700000" algn="tl">
                    <a:srgbClr val="000000">
                      <a:alpha val="43137"/>
                    </a:srgbClr>
                  </a:outerShdw>
                </a:effectLst>
                <a:cs typeface="B Zar" pitchFamily="2" charset="-78"/>
              </a:rPr>
              <a:t>مشکلات شایع در پاهاعبارتند از :</a:t>
            </a:r>
          </a:p>
          <a:p>
            <a:pPr>
              <a:lnSpc>
                <a:spcPct val="150000"/>
              </a:lnSpc>
            </a:pPr>
            <a:r>
              <a:rPr lang="fa-IR" sz="2400" dirty="0">
                <a:cs typeface="B Zar" pitchFamily="2" charset="-78"/>
              </a:rPr>
              <a:t>خشکی پوست پا</a:t>
            </a:r>
          </a:p>
          <a:p>
            <a:pPr>
              <a:lnSpc>
                <a:spcPct val="150000"/>
              </a:lnSpc>
            </a:pPr>
            <a:r>
              <a:rPr lang="fa-IR" sz="2400" dirty="0" smtClean="0">
                <a:cs typeface="B Zar" pitchFamily="2" charset="-78"/>
              </a:rPr>
              <a:t>ترک خوردن پاشنه پا</a:t>
            </a:r>
          </a:p>
          <a:p>
            <a:pPr>
              <a:lnSpc>
                <a:spcPct val="150000"/>
              </a:lnSpc>
            </a:pPr>
            <a:r>
              <a:rPr lang="fa-IR" sz="2400" dirty="0" smtClean="0">
                <a:cs typeface="B Zar" pitchFamily="2" charset="-78"/>
              </a:rPr>
              <a:t>شکسته شدن ناخن های پا</a:t>
            </a:r>
          </a:p>
          <a:p>
            <a:pPr>
              <a:lnSpc>
                <a:spcPct val="150000"/>
              </a:lnSpc>
            </a:pPr>
            <a:r>
              <a:rPr lang="fa-IR" sz="2400" dirty="0" smtClean="0">
                <a:cs typeface="B Zar" pitchFamily="2" charset="-78"/>
              </a:rPr>
              <a:t>عفونت قارچی در لای انگشتان پا</a:t>
            </a:r>
          </a:p>
          <a:p>
            <a:pPr marL="82296" indent="0">
              <a:lnSpc>
                <a:spcPct val="150000"/>
              </a:lnSpc>
              <a:buNone/>
            </a:pPr>
            <a:r>
              <a:rPr lang="fa-IR" sz="2400" dirty="0">
                <a:solidFill>
                  <a:srgbClr val="0070C0"/>
                </a:solidFill>
                <a:effectLst>
                  <a:outerShdw blurRad="38100" dist="38100" dir="2700000" algn="tl">
                    <a:srgbClr val="000000">
                      <a:alpha val="43137"/>
                    </a:srgbClr>
                  </a:outerShdw>
                </a:effectLst>
                <a:cs typeface="B Zar" pitchFamily="2" charset="-78"/>
              </a:rPr>
              <a:t>نظافت پاها</a:t>
            </a:r>
          </a:p>
          <a:p>
            <a:pPr>
              <a:lnSpc>
                <a:spcPct val="150000"/>
              </a:lnSpc>
            </a:pPr>
            <a:r>
              <a:rPr lang="fa-IR" sz="2400" dirty="0" smtClean="0">
                <a:cs typeface="B Zar" pitchFamily="2" charset="-78"/>
              </a:rPr>
              <a:t>شستشوی پاها</a:t>
            </a:r>
          </a:p>
          <a:p>
            <a:pPr>
              <a:lnSpc>
                <a:spcPct val="150000"/>
              </a:lnSpc>
            </a:pPr>
            <a:r>
              <a:rPr lang="fa-IR" sz="2400" dirty="0" smtClean="0">
                <a:cs typeface="B Zar" pitchFamily="2" charset="-78"/>
              </a:rPr>
              <a:t>کوتاه کردن ناخن ها</a:t>
            </a:r>
          </a:p>
          <a:p>
            <a:pPr>
              <a:lnSpc>
                <a:spcPct val="150000"/>
              </a:lnSpc>
            </a:pPr>
            <a:r>
              <a:rPr lang="fa-IR" sz="2400" dirty="0" smtClean="0">
                <a:cs typeface="B Zar" pitchFamily="2" charset="-78"/>
              </a:rPr>
              <a:t>چرب کردن پاها</a:t>
            </a:r>
          </a:p>
          <a:p>
            <a:pPr>
              <a:lnSpc>
                <a:spcPct val="150000"/>
              </a:lnSpc>
            </a:pPr>
            <a:endParaRPr lang="en-US" sz="2400" dirty="0">
              <a:cs typeface="B Zar" pitchFamily="2" charset="-78"/>
            </a:endParaRPr>
          </a:p>
        </p:txBody>
      </p:sp>
      <p:pic>
        <p:nvPicPr>
          <p:cNvPr id="7170" name="Picture 2" descr="C:\Users\ahmadi.BEHDASHT\Desktop\خشکی بیش از حد پوست و ناخن.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609600"/>
            <a:ext cx="3886200" cy="571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799003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0600" y="533400"/>
            <a:ext cx="7955280" cy="5791200"/>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Autofit/>
          </a:bodyPr>
          <a:lstStyle/>
          <a:p>
            <a:pPr marL="82296" indent="0">
              <a:buNone/>
            </a:pPr>
            <a:r>
              <a:rPr lang="fa-IR" sz="2400" dirty="0" smtClean="0">
                <a:solidFill>
                  <a:srgbClr val="0070C0"/>
                </a:solidFill>
                <a:effectLst>
                  <a:outerShdw blurRad="38100" dist="38100" dir="2700000" algn="tl">
                    <a:srgbClr val="000000">
                      <a:alpha val="43137"/>
                    </a:srgbClr>
                  </a:outerShdw>
                </a:effectLst>
                <a:cs typeface="B Zar" pitchFamily="2" charset="-78"/>
              </a:rPr>
              <a:t>پوشش پاها</a:t>
            </a:r>
          </a:p>
          <a:p>
            <a:r>
              <a:rPr lang="fa-IR" sz="2400" dirty="0" smtClean="0">
                <a:cs typeface="B Zar" pitchFamily="2" charset="-78"/>
              </a:rPr>
              <a:t>جوراب</a:t>
            </a:r>
          </a:p>
          <a:p>
            <a:r>
              <a:rPr lang="fa-IR" sz="2400" dirty="0" smtClean="0">
                <a:cs typeface="B Zar" pitchFamily="2" charset="-78"/>
              </a:rPr>
              <a:t>کفش مناسب</a:t>
            </a:r>
          </a:p>
          <a:p>
            <a:r>
              <a:rPr lang="fa-IR" sz="2400" dirty="0" smtClean="0">
                <a:cs typeface="B Zar" pitchFamily="2" charset="-78"/>
              </a:rPr>
              <a:t>دمپایی</a:t>
            </a:r>
          </a:p>
          <a:p>
            <a:pPr marL="82296" indent="0">
              <a:buNone/>
            </a:pPr>
            <a:r>
              <a:rPr lang="fa-IR" sz="2400" dirty="0">
                <a:solidFill>
                  <a:srgbClr val="0070C0"/>
                </a:solidFill>
                <a:effectLst>
                  <a:outerShdw blurRad="38100" dist="38100" dir="2700000" algn="tl">
                    <a:srgbClr val="000000">
                      <a:alpha val="43137"/>
                    </a:srgbClr>
                  </a:outerShdw>
                </a:effectLst>
                <a:cs typeface="B Zar" pitchFamily="2" charset="-78"/>
              </a:rPr>
              <a:t>ماساژ پاها</a:t>
            </a:r>
          </a:p>
          <a:p>
            <a:r>
              <a:rPr lang="fa-IR" sz="2400" dirty="0" smtClean="0">
                <a:cs typeface="B Zar" pitchFamily="2" charset="-78"/>
              </a:rPr>
              <a:t>ماساژ پاها درهنگام استراحت به افزایش جریان خون وکاهش ورم پاها کمک می کند وخستگی پا را از بین می برد</a:t>
            </a:r>
          </a:p>
          <a:p>
            <a:endParaRPr lang="fa-IR" sz="2400" dirty="0" smtClean="0">
              <a:cs typeface="B Zar" pitchFamily="2" charset="-78"/>
            </a:endParaRPr>
          </a:p>
          <a:p>
            <a:r>
              <a:rPr lang="fa-IR" sz="2400" b="1" dirty="0" smtClean="0">
                <a:solidFill>
                  <a:srgbClr val="00B050"/>
                </a:solidFill>
                <a:cs typeface="B Zar" pitchFamily="2" charset="-78"/>
              </a:rPr>
              <a:t>نکته1: سیگاردر برخی افراد موجب زخم و سیاه شدن انگشتان پا می شود.</a:t>
            </a:r>
          </a:p>
          <a:p>
            <a:r>
              <a:rPr lang="fa-IR" sz="2400" b="1" dirty="0" smtClean="0">
                <a:solidFill>
                  <a:schemeClr val="accent3"/>
                </a:solidFill>
                <a:cs typeface="B Zar" pitchFamily="2" charset="-78"/>
              </a:rPr>
              <a:t>نکته2: با مراقبت از پاها وکاهش خستگی آنها، خستگی بدن کاهش می یابد.</a:t>
            </a:r>
          </a:p>
          <a:p>
            <a:endParaRPr lang="en-US" sz="2400" dirty="0"/>
          </a:p>
        </p:txBody>
      </p:sp>
    </p:spTree>
    <p:extLst>
      <p:ext uri="{BB962C8B-B14F-4D97-AF65-F5344CB8AC3E}">
        <p14:creationId xmlns:p14="http://schemas.microsoft.com/office/powerpoint/2010/main" val="86516814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274638"/>
            <a:ext cx="7943088" cy="1143000"/>
          </a:xfrm>
          <a:solidFill>
            <a:schemeClr val="accent6">
              <a:lumMod val="20000"/>
              <a:lumOff val="80000"/>
            </a:schemeClr>
          </a:solidFill>
        </p:spPr>
        <p:style>
          <a:lnRef idx="2">
            <a:schemeClr val="dk1"/>
          </a:lnRef>
          <a:fillRef idx="1">
            <a:schemeClr val="lt1"/>
          </a:fillRef>
          <a:effectRef idx="0">
            <a:schemeClr val="dk1"/>
          </a:effectRef>
          <a:fontRef idx="minor">
            <a:schemeClr val="dk1"/>
          </a:fontRef>
        </p:style>
        <p:txBody>
          <a:bodyPr>
            <a:normAutofit/>
          </a:bodyPr>
          <a:lstStyle/>
          <a:p>
            <a:pPr algn="r"/>
            <a:r>
              <a:rPr lang="fa-IR" sz="2800" dirty="0" smtClean="0">
                <a:solidFill>
                  <a:srgbClr val="C00000"/>
                </a:solidFill>
                <a:cs typeface="B Titr" pitchFamily="2" charset="-78"/>
              </a:rPr>
              <a:t>دیابت در سالمندان</a:t>
            </a:r>
            <a:endParaRPr lang="en-US" sz="2800" dirty="0">
              <a:solidFill>
                <a:srgbClr val="C00000"/>
              </a:solidFill>
              <a:cs typeface="B Titr" pitchFamily="2" charset="-78"/>
            </a:endParaRPr>
          </a:p>
        </p:txBody>
      </p:sp>
      <p:sp>
        <p:nvSpPr>
          <p:cNvPr id="3" name="Content Placeholder 2"/>
          <p:cNvSpPr>
            <a:spLocks noGrp="1"/>
          </p:cNvSpPr>
          <p:nvPr>
            <p:ph idx="1"/>
          </p:nvPr>
        </p:nvSpPr>
        <p:spPr>
          <a:xfrm>
            <a:off x="990600" y="1447800"/>
            <a:ext cx="7943088" cy="5334000"/>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Autofit/>
          </a:bodyPr>
          <a:lstStyle/>
          <a:p>
            <a:pPr>
              <a:lnSpc>
                <a:spcPct val="150000"/>
              </a:lnSpc>
            </a:pPr>
            <a:r>
              <a:rPr lang="ar-SA" sz="2400" dirty="0">
                <a:cs typeface="B Zar" pitchFamily="2" charset="-78"/>
              </a:rPr>
              <a:t>سالمندان مبتلا به دیابت نسبت به سالمندان غیر دیابتی در معرض خطر بیشتری از نظر مرگ زودرس، اختلال عملکرد و بیماری های همراه مانند فشارخون، بیماری قلبی عروقی و سکته ها، افسردگی، اختلال شناختی، بی اختیاری ادرار، سقوط، درد های دایمی و چند دارویی(پلی فارمسی) هستند. </a:t>
            </a:r>
            <a:endParaRPr lang="en-US" sz="2400" dirty="0">
              <a:cs typeface="B Zar" pitchFamily="2" charset="-78"/>
            </a:endParaRPr>
          </a:p>
          <a:p>
            <a:pPr>
              <a:lnSpc>
                <a:spcPct val="150000"/>
              </a:lnSpc>
            </a:pPr>
            <a:r>
              <a:rPr lang="ar-SA" sz="2400" dirty="0">
                <a:cs typeface="B Zar" pitchFamily="2" charset="-78"/>
              </a:rPr>
              <a:t>نیمی از افراد سالمند دیابتی، از بیماری خود </a:t>
            </a:r>
            <a:r>
              <a:rPr lang="ar-SA" sz="2400" dirty="0" smtClean="0">
                <a:cs typeface="B Zar" pitchFamily="2" charset="-78"/>
              </a:rPr>
              <a:t>اطل</a:t>
            </a:r>
            <a:r>
              <a:rPr lang="fa-IR" sz="2400" dirty="0" smtClean="0">
                <a:cs typeface="B Zar" pitchFamily="2" charset="-78"/>
              </a:rPr>
              <a:t>ّ</a:t>
            </a:r>
            <a:r>
              <a:rPr lang="ar-SA" sz="2400" dirty="0" smtClean="0">
                <a:cs typeface="B Zar" pitchFamily="2" charset="-78"/>
              </a:rPr>
              <a:t>اعی </a:t>
            </a:r>
            <a:r>
              <a:rPr lang="ar-SA" sz="2400" dirty="0">
                <a:cs typeface="B Zar" pitchFamily="2" charset="-78"/>
              </a:rPr>
              <a:t>ندارند، </a:t>
            </a:r>
            <a:r>
              <a:rPr lang="ar-SA" sz="2400" dirty="0">
                <a:solidFill>
                  <a:srgbClr val="C00000"/>
                </a:solidFill>
                <a:effectLst>
                  <a:outerShdw blurRad="38100" dist="38100" dir="2700000" algn="tl">
                    <a:srgbClr val="000000">
                      <a:alpha val="43137"/>
                    </a:srgbClr>
                  </a:outerShdw>
                </a:effectLst>
                <a:cs typeface="B Zar" pitchFamily="2" charset="-78"/>
              </a:rPr>
              <a:t>همچنین علایمی مانند پرادراری، پرخوری، پرنوشی و کاهش وزن که در سایر گروه های </a:t>
            </a:r>
            <a:r>
              <a:rPr lang="ar-SA" sz="2400" dirty="0" smtClean="0">
                <a:solidFill>
                  <a:srgbClr val="C00000"/>
                </a:solidFill>
                <a:effectLst>
                  <a:outerShdw blurRad="38100" dist="38100" dir="2700000" algn="tl">
                    <a:srgbClr val="000000">
                      <a:alpha val="43137"/>
                    </a:srgbClr>
                  </a:outerShdw>
                </a:effectLst>
                <a:cs typeface="B Zar" pitchFamily="2" charset="-78"/>
              </a:rPr>
              <a:t>سن</a:t>
            </a:r>
            <a:r>
              <a:rPr lang="fa-IR" sz="2400" dirty="0" smtClean="0">
                <a:solidFill>
                  <a:srgbClr val="C00000"/>
                </a:solidFill>
                <a:effectLst>
                  <a:outerShdw blurRad="38100" dist="38100" dir="2700000" algn="tl">
                    <a:srgbClr val="000000">
                      <a:alpha val="43137"/>
                    </a:srgbClr>
                  </a:outerShdw>
                </a:effectLst>
                <a:cs typeface="B Zar" pitchFamily="2" charset="-78"/>
              </a:rPr>
              <a:t>ّ</a:t>
            </a:r>
            <a:r>
              <a:rPr lang="ar-SA" sz="2400" dirty="0" smtClean="0">
                <a:solidFill>
                  <a:srgbClr val="C00000"/>
                </a:solidFill>
                <a:effectLst>
                  <a:outerShdw blurRad="38100" dist="38100" dir="2700000" algn="tl">
                    <a:srgbClr val="000000">
                      <a:alpha val="43137"/>
                    </a:srgbClr>
                  </a:outerShdw>
                </a:effectLst>
                <a:cs typeface="B Zar" pitchFamily="2" charset="-78"/>
              </a:rPr>
              <a:t>ی </a:t>
            </a:r>
            <a:r>
              <a:rPr lang="ar-SA" sz="2400" dirty="0">
                <a:solidFill>
                  <a:srgbClr val="C00000"/>
                </a:solidFill>
                <a:effectLst>
                  <a:outerShdw blurRad="38100" dist="38100" dir="2700000" algn="tl">
                    <a:srgbClr val="000000">
                      <a:alpha val="43137"/>
                    </a:srgbClr>
                  </a:outerShdw>
                </a:effectLst>
                <a:cs typeface="B Zar" pitchFamily="2" charset="-78"/>
              </a:rPr>
              <a:t>احتمال دیابت را مطرح می کند در سالمندان به ندرت بروز می کند،</a:t>
            </a:r>
            <a:r>
              <a:rPr lang="ar-SA" sz="2400" dirty="0">
                <a:cs typeface="B Zar" pitchFamily="2" charset="-78"/>
              </a:rPr>
              <a:t> زیرا آستانه کلیه برای دفع گلوکز در ادرار با افزایش </a:t>
            </a:r>
            <a:r>
              <a:rPr lang="ar-SA" sz="2400" dirty="0" smtClean="0">
                <a:cs typeface="B Zar" pitchFamily="2" charset="-78"/>
              </a:rPr>
              <a:t>سن</a:t>
            </a:r>
            <a:r>
              <a:rPr lang="fa-IR" sz="2400" dirty="0" smtClean="0">
                <a:cs typeface="B Zar" pitchFamily="2" charset="-78"/>
              </a:rPr>
              <a:t>ّ</a:t>
            </a:r>
            <a:r>
              <a:rPr lang="ar-SA" sz="2400" dirty="0" smtClean="0">
                <a:cs typeface="B Zar" pitchFamily="2" charset="-78"/>
              </a:rPr>
              <a:t>، </a:t>
            </a:r>
            <a:r>
              <a:rPr lang="ar-SA" sz="2400" dirty="0">
                <a:cs typeface="B Zar" pitchFamily="2" charset="-78"/>
              </a:rPr>
              <a:t>بـالا می رود و تا زمانی که سطح گلوکز سرم به مقادیر بالایی نرسد، گلوکز در ادرار سرریز نمی گردد. </a:t>
            </a:r>
            <a:endParaRPr lang="en-US" sz="2400" dirty="0">
              <a:cs typeface="B Zar" pitchFamily="2" charset="-78"/>
            </a:endParaRPr>
          </a:p>
        </p:txBody>
      </p:sp>
    </p:spTree>
    <p:extLst>
      <p:ext uri="{BB962C8B-B14F-4D97-AF65-F5344CB8AC3E}">
        <p14:creationId xmlns:p14="http://schemas.microsoft.com/office/powerpoint/2010/main" val="301555835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070324"/>
            <a:ext cx="7848600" cy="815876"/>
          </a:xfrm>
        </p:spPr>
        <p:txBody>
          <a:bodyPr>
            <a:normAutofit/>
          </a:bodyPr>
          <a:lstStyle/>
          <a:p>
            <a:pPr algn="r"/>
            <a:r>
              <a:rPr lang="fa-IR" sz="2800" dirty="0" smtClean="0">
                <a:solidFill>
                  <a:srgbClr val="C00000"/>
                </a:solidFill>
                <a:cs typeface="B Titr" pitchFamily="2" charset="-78"/>
              </a:rPr>
              <a:t>پای دیابتی</a:t>
            </a:r>
            <a:endParaRPr lang="en-US" sz="2800" dirty="0">
              <a:solidFill>
                <a:srgbClr val="C00000"/>
              </a:solidFill>
              <a:cs typeface="B Titr" pitchFamily="2" charset="-78"/>
            </a:endParaRPr>
          </a:p>
        </p:txBody>
      </p:sp>
      <p:sp>
        <p:nvSpPr>
          <p:cNvPr id="3" name="Content Placeholder 2"/>
          <p:cNvSpPr>
            <a:spLocks noGrp="1"/>
          </p:cNvSpPr>
          <p:nvPr>
            <p:ph idx="1"/>
          </p:nvPr>
        </p:nvSpPr>
        <p:spPr>
          <a:xfrm>
            <a:off x="990600" y="3886200"/>
            <a:ext cx="7943088" cy="2895600"/>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rmAutofit/>
          </a:bodyPr>
          <a:lstStyle/>
          <a:p>
            <a:pPr>
              <a:lnSpc>
                <a:spcPct val="150000"/>
              </a:lnSpc>
            </a:pPr>
            <a:r>
              <a:rPr lang="fa-IR" sz="2400" dirty="0">
                <a:cs typeface="B Zar" pitchFamily="2" charset="-78"/>
              </a:rPr>
              <a:t>یک مشکل شایع در سالمندانی که دیابت دارند زخم در پای این افراد است، برای جلوگیری و پیشگیری از این زخم ها  و عارضه </a:t>
            </a:r>
            <a:r>
              <a:rPr lang="fa-IR" sz="2400" dirty="0" smtClean="0">
                <a:cs typeface="B Zar" pitchFamily="2" charset="-78"/>
              </a:rPr>
              <a:t>ها، </a:t>
            </a:r>
            <a:r>
              <a:rPr lang="fa-IR" sz="2400" dirty="0">
                <a:cs typeface="B Zar" pitchFamily="2" charset="-78"/>
              </a:rPr>
              <a:t>پا باید هرروز بررسی شود، اگر سالمند مشکل بینایی دارد خوب است که کسی دیگر به پاهای او نگاه بیندازد، استفاده کردن از جوراب و دمپایی که تنگ نباشند در منزل برای این افراد خوب است و توصیه می شود</a:t>
            </a:r>
            <a:r>
              <a:rPr lang="fa-IR" sz="2400" dirty="0" smtClean="0">
                <a:cs typeface="B Zar" pitchFamily="2" charset="-78"/>
              </a:rPr>
              <a:t>.</a:t>
            </a:r>
            <a:endParaRPr lang="fa-IR" sz="2400" dirty="0">
              <a:cs typeface="B Zar" pitchFamily="2" charset="-78"/>
            </a:endParaRPr>
          </a:p>
        </p:txBody>
      </p:sp>
      <p:sp>
        <p:nvSpPr>
          <p:cNvPr id="4" name="Rectangle 3"/>
          <p:cNvSpPr/>
          <p:nvPr/>
        </p:nvSpPr>
        <p:spPr>
          <a:xfrm>
            <a:off x="1066800" y="762000"/>
            <a:ext cx="7772400" cy="2308324"/>
          </a:xfrm>
          <a:prstGeom prst="rect">
            <a:avLst/>
          </a:prstGeo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wrap="square">
            <a:spAutoFit/>
          </a:bodyPr>
          <a:lstStyle/>
          <a:p>
            <a:pPr algn="r" rtl="1">
              <a:lnSpc>
                <a:spcPct val="150000"/>
              </a:lnSpc>
            </a:pPr>
            <a:r>
              <a:rPr lang="ar-SA" sz="2400" dirty="0">
                <a:cs typeface="B Zar" pitchFamily="2" charset="-78"/>
              </a:rPr>
              <a:t>به علاوه چون حس تشنگی در سالمندان اختلال پیدا کرده، پرنوشی نیز در سالمندان دیابتی بروز نمی کند.گاهی سالمندان دیابتی وقتی با یک عارضه مانند سکته قلبی یا مغزی در بیمارستان بستری می گردند، تشخیص دیابت برای آنها داده می شود. </a:t>
            </a:r>
            <a:endParaRPr lang="en-US" sz="2400" dirty="0">
              <a:cs typeface="B Zar" pitchFamily="2" charset="-78"/>
            </a:endParaRPr>
          </a:p>
          <a:p>
            <a:pPr algn="r" rtl="1">
              <a:lnSpc>
                <a:spcPct val="150000"/>
              </a:lnSpc>
            </a:pPr>
            <a:r>
              <a:rPr lang="fa-IR" sz="2400" b="1" dirty="0">
                <a:cs typeface="B Zar" pitchFamily="2" charset="-78"/>
              </a:rPr>
              <a:t> </a:t>
            </a:r>
            <a:endParaRPr lang="en-US" sz="2400" dirty="0">
              <a:cs typeface="B Zar" pitchFamily="2" charset="-78"/>
            </a:endParaRPr>
          </a:p>
        </p:txBody>
      </p:sp>
    </p:spTree>
    <p:extLst>
      <p:ext uri="{BB962C8B-B14F-4D97-AF65-F5344CB8AC3E}">
        <p14:creationId xmlns:p14="http://schemas.microsoft.com/office/powerpoint/2010/main" val="420771677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0600" y="609600"/>
            <a:ext cx="7943088" cy="5638800"/>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rmAutofit/>
          </a:bodyPr>
          <a:lstStyle/>
          <a:p>
            <a:pPr>
              <a:lnSpc>
                <a:spcPct val="150000"/>
              </a:lnSpc>
            </a:pPr>
            <a:r>
              <a:rPr lang="fa-IR" sz="2400" dirty="0">
                <a:cs typeface="B Zar" pitchFamily="2" charset="-78"/>
              </a:rPr>
              <a:t>شاید سالمند در پای خود سرما حس کند، دقّت کنید که اصلاً بیش از حدّ پاهای خود را </a:t>
            </a:r>
            <a:r>
              <a:rPr lang="fa-IR" sz="2400" dirty="0" smtClean="0">
                <a:cs typeface="B Zar" pitchFamily="2" charset="-78"/>
              </a:rPr>
              <a:t>به وسایل </a:t>
            </a:r>
            <a:r>
              <a:rPr lang="fa-IR" sz="2400" dirty="0">
                <a:cs typeface="B Zar" pitchFamily="2" charset="-78"/>
              </a:rPr>
              <a:t>گرمایشی مانند بخاری نزدیک </a:t>
            </a:r>
            <a:r>
              <a:rPr lang="fa-IR" sz="2400" dirty="0" smtClean="0">
                <a:cs typeface="B Zar" pitchFamily="2" charset="-78"/>
              </a:rPr>
              <a:t>نکنند</a:t>
            </a:r>
            <a:r>
              <a:rPr lang="fa-IR" sz="2400" dirty="0">
                <a:cs typeface="B Zar" pitchFamily="2" charset="-78"/>
              </a:rPr>
              <a:t>، بهتر است از جوراب های پشمی یا کفش هایی که داخل کرکی دارند استفاده </a:t>
            </a:r>
            <a:r>
              <a:rPr lang="fa-IR" sz="2400" dirty="0" smtClean="0">
                <a:cs typeface="B Zar" pitchFamily="2" charset="-78"/>
              </a:rPr>
              <a:t>کنند.</a:t>
            </a:r>
          </a:p>
          <a:p>
            <a:pPr>
              <a:lnSpc>
                <a:spcPct val="150000"/>
              </a:lnSpc>
            </a:pPr>
            <a:r>
              <a:rPr lang="fa-IR" sz="2400" dirty="0" smtClean="0">
                <a:cs typeface="B Zar" pitchFamily="2" charset="-78"/>
              </a:rPr>
              <a:t> </a:t>
            </a:r>
            <a:r>
              <a:rPr lang="fa-IR" sz="2400" b="1" dirty="0">
                <a:solidFill>
                  <a:srgbClr val="C00000"/>
                </a:solidFill>
                <a:effectLst>
                  <a:outerShdw blurRad="38100" dist="38100" dir="2700000" algn="tl">
                    <a:srgbClr val="000000">
                      <a:alpha val="43137"/>
                    </a:srgbClr>
                  </a:outerShdw>
                </a:effectLst>
                <a:cs typeface="B Zar" pitchFamily="2" charset="-78"/>
              </a:rPr>
              <a:t>اگر این علائم را دیدید </a:t>
            </a:r>
            <a:r>
              <a:rPr lang="fa-IR" sz="2400" b="1" dirty="0" smtClean="0">
                <a:solidFill>
                  <a:srgbClr val="C00000"/>
                </a:solidFill>
                <a:effectLst>
                  <a:outerShdw blurRad="38100" dist="38100" dir="2700000" algn="tl">
                    <a:srgbClr val="000000">
                      <a:alpha val="43137"/>
                    </a:srgbClr>
                  </a:outerShdw>
                </a:effectLst>
                <a:cs typeface="B Zar" pitchFamily="2" charset="-78"/>
              </a:rPr>
              <a:t>حتماً سریعاً </a:t>
            </a:r>
            <a:r>
              <a:rPr lang="fa-IR" sz="2400" b="1" dirty="0">
                <a:solidFill>
                  <a:srgbClr val="C00000"/>
                </a:solidFill>
                <a:effectLst>
                  <a:outerShdw blurRad="38100" dist="38100" dir="2700000" algn="tl">
                    <a:srgbClr val="000000">
                      <a:alpha val="43137"/>
                    </a:srgbClr>
                  </a:outerShdw>
                </a:effectLst>
                <a:cs typeface="B Zar" pitchFamily="2" charset="-78"/>
              </a:rPr>
              <a:t>به پزشک مراجعه کنید: </a:t>
            </a:r>
            <a:endParaRPr lang="fa-IR" sz="2400" b="1" dirty="0" smtClean="0">
              <a:solidFill>
                <a:srgbClr val="C00000"/>
              </a:solidFill>
              <a:effectLst>
                <a:outerShdw blurRad="38100" dist="38100" dir="2700000" algn="tl">
                  <a:srgbClr val="000000">
                    <a:alpha val="43137"/>
                  </a:srgbClr>
                </a:outerShdw>
              </a:effectLst>
              <a:cs typeface="B Zar" pitchFamily="2" charset="-78"/>
            </a:endParaRPr>
          </a:p>
          <a:p>
            <a:pPr marL="539496" indent="-457200">
              <a:lnSpc>
                <a:spcPct val="150000"/>
              </a:lnSpc>
              <a:buAutoNum type="arabicPeriod"/>
            </a:pPr>
            <a:r>
              <a:rPr lang="fa-IR" sz="2400" dirty="0" smtClean="0">
                <a:cs typeface="B Zar" pitchFamily="2" charset="-78"/>
              </a:rPr>
              <a:t>بی‌ </a:t>
            </a:r>
            <a:r>
              <a:rPr lang="fa-IR" sz="2400" dirty="0">
                <a:cs typeface="B Zar" pitchFamily="2" charset="-78"/>
              </a:rPr>
              <a:t>حسی در </a:t>
            </a:r>
            <a:r>
              <a:rPr lang="fa-IR" sz="2400" dirty="0" smtClean="0">
                <a:cs typeface="B Zar" pitchFamily="2" charset="-78"/>
              </a:rPr>
              <a:t>پاها</a:t>
            </a:r>
          </a:p>
          <a:p>
            <a:pPr marL="539496" indent="-457200">
              <a:lnSpc>
                <a:spcPct val="150000"/>
              </a:lnSpc>
              <a:buAutoNum type="arabicPeriod"/>
            </a:pPr>
            <a:r>
              <a:rPr lang="fa-IR" sz="2400" dirty="0" smtClean="0">
                <a:cs typeface="B Zar" pitchFamily="2" charset="-78"/>
              </a:rPr>
              <a:t> </a:t>
            </a:r>
            <a:r>
              <a:rPr lang="fa-IR" sz="2400" dirty="0">
                <a:cs typeface="B Zar" pitchFamily="2" charset="-78"/>
              </a:rPr>
              <a:t>خمیده شدن انگشتان </a:t>
            </a:r>
            <a:r>
              <a:rPr lang="fa-IR" sz="2400" dirty="0" smtClean="0">
                <a:cs typeface="B Zar" pitchFamily="2" charset="-78"/>
              </a:rPr>
              <a:t>پا</a:t>
            </a:r>
          </a:p>
          <a:p>
            <a:pPr marL="539496" indent="-457200">
              <a:lnSpc>
                <a:spcPct val="150000"/>
              </a:lnSpc>
              <a:buAutoNum type="arabicPeriod"/>
            </a:pPr>
            <a:r>
              <a:rPr lang="fa-IR" sz="2400" dirty="0" smtClean="0">
                <a:cs typeface="B Zar" pitchFamily="2" charset="-78"/>
              </a:rPr>
              <a:t> </a:t>
            </a:r>
            <a:r>
              <a:rPr lang="fa-IR" sz="2400" dirty="0">
                <a:cs typeface="B Zar" pitchFamily="2" charset="-78"/>
              </a:rPr>
              <a:t>سفت شدن بخشی از پوست کف </a:t>
            </a:r>
            <a:r>
              <a:rPr lang="fa-IR" sz="2400" dirty="0" smtClean="0">
                <a:cs typeface="B Zar" pitchFamily="2" charset="-78"/>
              </a:rPr>
              <a:t>پا</a:t>
            </a:r>
          </a:p>
          <a:p>
            <a:pPr marL="539496" indent="-457200">
              <a:lnSpc>
                <a:spcPct val="150000"/>
              </a:lnSpc>
              <a:buAutoNum type="arabicPeriod"/>
            </a:pPr>
            <a:r>
              <a:rPr lang="fa-IR" sz="2400" dirty="0" smtClean="0">
                <a:cs typeface="B Zar" pitchFamily="2" charset="-78"/>
              </a:rPr>
              <a:t> </a:t>
            </a:r>
            <a:r>
              <a:rPr lang="fa-IR" sz="2400" dirty="0">
                <a:cs typeface="B Zar" pitchFamily="2" charset="-78"/>
              </a:rPr>
              <a:t>مورمور شدن پاها به‌ویژه هنگام </a:t>
            </a:r>
            <a:r>
              <a:rPr lang="fa-IR" sz="2400" dirty="0" smtClean="0">
                <a:cs typeface="B Zar" pitchFamily="2" charset="-78"/>
              </a:rPr>
              <a:t>شب</a:t>
            </a:r>
          </a:p>
          <a:p>
            <a:pPr marL="539496" indent="-457200">
              <a:lnSpc>
                <a:spcPct val="150000"/>
              </a:lnSpc>
              <a:buAutoNum type="arabicPeriod"/>
            </a:pPr>
            <a:r>
              <a:rPr lang="fa-IR" sz="2400" dirty="0" smtClean="0">
                <a:cs typeface="B Zar" pitchFamily="2" charset="-78"/>
              </a:rPr>
              <a:t> </a:t>
            </a:r>
            <a:r>
              <a:rPr lang="fa-IR" sz="2400" dirty="0">
                <a:cs typeface="B Zar" pitchFamily="2" charset="-78"/>
              </a:rPr>
              <a:t>سرخی، تورم و درد.</a:t>
            </a:r>
          </a:p>
          <a:p>
            <a:pPr>
              <a:lnSpc>
                <a:spcPct val="150000"/>
              </a:lnSpc>
            </a:pPr>
            <a:endParaRPr lang="en-US" sz="2400" dirty="0"/>
          </a:p>
        </p:txBody>
      </p:sp>
    </p:spTree>
    <p:extLst>
      <p:ext uri="{BB962C8B-B14F-4D97-AF65-F5344CB8AC3E}">
        <p14:creationId xmlns:p14="http://schemas.microsoft.com/office/powerpoint/2010/main" val="291874919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7750" y="274638"/>
            <a:ext cx="7885938" cy="639762"/>
          </a:xfrm>
          <a:solidFill>
            <a:schemeClr val="accent6">
              <a:lumMod val="20000"/>
              <a:lumOff val="80000"/>
            </a:schemeClr>
          </a:solidFill>
        </p:spPr>
        <p:style>
          <a:lnRef idx="2">
            <a:schemeClr val="dk1"/>
          </a:lnRef>
          <a:fillRef idx="1">
            <a:schemeClr val="lt1"/>
          </a:fillRef>
          <a:effectRef idx="0">
            <a:schemeClr val="dk1"/>
          </a:effectRef>
          <a:fontRef idx="minor">
            <a:schemeClr val="dk1"/>
          </a:fontRef>
        </p:style>
        <p:txBody>
          <a:bodyPr>
            <a:normAutofit/>
          </a:bodyPr>
          <a:lstStyle/>
          <a:p>
            <a:pPr algn="r"/>
            <a:r>
              <a:rPr lang="fa-IR" sz="2400" dirty="0" smtClean="0">
                <a:solidFill>
                  <a:srgbClr val="C00000"/>
                </a:solidFill>
                <a:cs typeface="B Titr" pitchFamily="2" charset="-78"/>
              </a:rPr>
              <a:t>پوکی استخوان </a:t>
            </a:r>
            <a:endParaRPr lang="en-US" sz="2400" dirty="0">
              <a:solidFill>
                <a:srgbClr val="C00000"/>
              </a:solidFill>
              <a:cs typeface="B Titr" pitchFamily="2" charset="-78"/>
            </a:endParaRPr>
          </a:p>
        </p:txBody>
      </p:sp>
      <p:sp>
        <p:nvSpPr>
          <p:cNvPr id="3" name="Content Placeholder 2"/>
          <p:cNvSpPr>
            <a:spLocks noGrp="1"/>
          </p:cNvSpPr>
          <p:nvPr>
            <p:ph idx="1"/>
          </p:nvPr>
        </p:nvSpPr>
        <p:spPr>
          <a:xfrm>
            <a:off x="1047750" y="914400"/>
            <a:ext cx="7885938" cy="5334000"/>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rmAutofit/>
          </a:bodyPr>
          <a:lstStyle/>
          <a:p>
            <a:pPr marL="82296" indent="0">
              <a:lnSpc>
                <a:spcPct val="150000"/>
              </a:lnSpc>
              <a:buNone/>
            </a:pPr>
            <a:r>
              <a:rPr lang="fa-IR" sz="2400" dirty="0" smtClean="0">
                <a:cs typeface="B Zar" pitchFamily="2" charset="-78"/>
              </a:rPr>
              <a:t>چه کسانی بیشتر مبتلا به پوکی استخوان می شوند؟</a:t>
            </a:r>
          </a:p>
          <a:p>
            <a:pPr>
              <a:lnSpc>
                <a:spcPct val="150000"/>
              </a:lnSpc>
              <a:buFont typeface="Wingdings" pitchFamily="2" charset="2"/>
              <a:buChar char="§"/>
            </a:pPr>
            <a:r>
              <a:rPr lang="fa-IR" sz="2400" dirty="0" smtClean="0">
                <a:cs typeface="B Zar" pitchFamily="2" charset="-78"/>
              </a:rPr>
              <a:t>افراد مسنّ</a:t>
            </a:r>
          </a:p>
          <a:p>
            <a:pPr>
              <a:lnSpc>
                <a:spcPct val="150000"/>
              </a:lnSpc>
              <a:buFont typeface="Wingdings" pitchFamily="2" charset="2"/>
              <a:buChar char="§"/>
            </a:pPr>
            <a:r>
              <a:rPr lang="fa-IR" sz="2400" dirty="0" smtClean="0">
                <a:cs typeface="B Zar" pitchFamily="2" charset="-78"/>
              </a:rPr>
              <a:t>زنان یائسه</a:t>
            </a:r>
          </a:p>
          <a:p>
            <a:pPr>
              <a:lnSpc>
                <a:spcPct val="150000"/>
              </a:lnSpc>
              <a:buFont typeface="Wingdings" pitchFamily="2" charset="2"/>
              <a:buChar char="§"/>
            </a:pPr>
            <a:r>
              <a:rPr lang="fa-IR" sz="2400" dirty="0" smtClean="0">
                <a:cs typeface="B Zar" pitchFamily="2" charset="-78"/>
              </a:rPr>
              <a:t>افرادی که حرکت ندارند و ورزش نمی کنند .</a:t>
            </a:r>
          </a:p>
          <a:p>
            <a:pPr>
              <a:lnSpc>
                <a:spcPct val="150000"/>
              </a:lnSpc>
              <a:buFont typeface="Wingdings" pitchFamily="2" charset="2"/>
              <a:buChar char="§"/>
            </a:pPr>
            <a:r>
              <a:rPr lang="fa-IR" sz="2400" dirty="0" smtClean="0">
                <a:cs typeface="B Zar" pitchFamily="2" charset="-78"/>
              </a:rPr>
              <a:t>افرادی که در غذای روزانه آن ها لبنیات و موادّ غذایی کلسیم دار کم است .</a:t>
            </a:r>
          </a:p>
          <a:p>
            <a:pPr>
              <a:lnSpc>
                <a:spcPct val="150000"/>
              </a:lnSpc>
              <a:buFont typeface="Wingdings" pitchFamily="2" charset="2"/>
              <a:buChar char="§"/>
            </a:pPr>
            <a:r>
              <a:rPr lang="fa-IR" sz="2400" dirty="0" smtClean="0">
                <a:cs typeface="B Zar" pitchFamily="2" charset="-78"/>
              </a:rPr>
              <a:t>افرادی که سیگار و الکل مصرف می کنند.</a:t>
            </a:r>
          </a:p>
          <a:p>
            <a:pPr marL="82296" indent="0">
              <a:lnSpc>
                <a:spcPct val="150000"/>
              </a:lnSpc>
              <a:buNone/>
            </a:pPr>
            <a:endParaRPr lang="en-US" sz="2400" dirty="0">
              <a:cs typeface="B Zar" pitchFamily="2" charset="-78"/>
            </a:endParaRPr>
          </a:p>
        </p:txBody>
      </p:sp>
      <p:pic>
        <p:nvPicPr>
          <p:cNvPr id="3074" name="Picture 2" descr="C:\Users\aali.BEHDASHT\Desktop\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7750" y="885825"/>
            <a:ext cx="3219450" cy="19335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857740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76200"/>
            <a:ext cx="7498080" cy="838200"/>
          </a:xfrm>
          <a:solidFill>
            <a:schemeClr val="accent6">
              <a:lumMod val="20000"/>
              <a:lumOff val="80000"/>
            </a:schemeClr>
          </a:solidFill>
        </p:spPr>
        <p:style>
          <a:lnRef idx="2">
            <a:schemeClr val="dk1"/>
          </a:lnRef>
          <a:fillRef idx="1">
            <a:schemeClr val="lt1"/>
          </a:fillRef>
          <a:effectRef idx="0">
            <a:schemeClr val="dk1"/>
          </a:effectRef>
          <a:fontRef idx="minor">
            <a:schemeClr val="dk1"/>
          </a:fontRef>
        </p:style>
        <p:txBody>
          <a:bodyPr>
            <a:normAutofit/>
          </a:bodyPr>
          <a:lstStyle/>
          <a:p>
            <a:pPr algn="r"/>
            <a:r>
              <a:rPr lang="fa-IR" sz="2800" dirty="0" smtClean="0">
                <a:solidFill>
                  <a:srgbClr val="C00000"/>
                </a:solidFill>
                <a:cs typeface="B Titr" pitchFamily="2" charset="-78"/>
              </a:rPr>
              <a:t>راه های پیشگیری از پوکی استخوان:</a:t>
            </a:r>
            <a:endParaRPr lang="en-US" sz="2800" dirty="0">
              <a:solidFill>
                <a:srgbClr val="C00000"/>
              </a:solidFill>
              <a:cs typeface="B Titr" pitchFamily="2" charset="-78"/>
            </a:endParaRPr>
          </a:p>
        </p:txBody>
      </p:sp>
      <p:sp>
        <p:nvSpPr>
          <p:cNvPr id="3" name="Content Placeholder 2"/>
          <p:cNvSpPr>
            <a:spLocks noGrp="1"/>
          </p:cNvSpPr>
          <p:nvPr>
            <p:ph idx="1"/>
          </p:nvPr>
        </p:nvSpPr>
        <p:spPr>
          <a:xfrm>
            <a:off x="1066800" y="914400"/>
            <a:ext cx="7924800" cy="5334000"/>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rmAutofit/>
          </a:bodyPr>
          <a:lstStyle/>
          <a:p>
            <a:pPr>
              <a:lnSpc>
                <a:spcPct val="150000"/>
              </a:lnSpc>
            </a:pPr>
            <a:r>
              <a:rPr lang="fa-IR" sz="2400" dirty="0" smtClean="0">
                <a:cs typeface="B Zar" pitchFamily="2" charset="-78"/>
              </a:rPr>
              <a:t> تمرینات بدنی منظّم مثل پیاده روی</a:t>
            </a:r>
          </a:p>
          <a:p>
            <a:pPr>
              <a:lnSpc>
                <a:spcPct val="150000"/>
              </a:lnSpc>
            </a:pPr>
            <a:r>
              <a:rPr lang="fa-IR" sz="2400" dirty="0" smtClean="0">
                <a:cs typeface="B Zar" pitchFamily="2" charset="-78"/>
              </a:rPr>
              <a:t>مصرف غذاهای حاوی کلسیم بخصوص لبنیات پاستوریزه کم چرب ( شیر، ماست، پنیر و کشک)</a:t>
            </a:r>
          </a:p>
          <a:p>
            <a:pPr>
              <a:lnSpc>
                <a:spcPct val="150000"/>
              </a:lnSpc>
            </a:pPr>
            <a:r>
              <a:rPr lang="fa-IR" sz="2400" dirty="0" smtClean="0">
                <a:cs typeface="B Zar" pitchFamily="2" charset="-78"/>
              </a:rPr>
              <a:t>عدم مصرف خودسرانه شربت های کاهنده اسید معده</a:t>
            </a:r>
          </a:p>
          <a:p>
            <a:pPr>
              <a:lnSpc>
                <a:spcPct val="150000"/>
              </a:lnSpc>
            </a:pPr>
            <a:r>
              <a:rPr lang="fa-IR" sz="2400" dirty="0">
                <a:cs typeface="B Zar" pitchFamily="2" charset="-78"/>
              </a:rPr>
              <a:t>عدم </a:t>
            </a:r>
            <a:r>
              <a:rPr lang="fa-IR" sz="2400" dirty="0" smtClean="0">
                <a:cs typeface="B Zar" pitchFamily="2" charset="-78"/>
              </a:rPr>
              <a:t>مصرف نوشابه های گازدار</a:t>
            </a:r>
          </a:p>
          <a:p>
            <a:pPr>
              <a:lnSpc>
                <a:spcPct val="150000"/>
              </a:lnSpc>
            </a:pPr>
            <a:r>
              <a:rPr lang="fa-IR" sz="2400" dirty="0">
                <a:cs typeface="B Zar" pitchFamily="2" charset="-78"/>
              </a:rPr>
              <a:t>عدم </a:t>
            </a:r>
            <a:r>
              <a:rPr lang="fa-IR" sz="2400" dirty="0" smtClean="0">
                <a:cs typeface="B Zar" pitchFamily="2" charset="-78"/>
              </a:rPr>
              <a:t>مصرف دخانیات و الکل</a:t>
            </a:r>
          </a:p>
          <a:p>
            <a:pPr>
              <a:lnSpc>
                <a:spcPct val="150000"/>
              </a:lnSpc>
            </a:pPr>
            <a:r>
              <a:rPr lang="fa-IR" sz="2400" dirty="0" smtClean="0">
                <a:cs typeface="B Zar" pitchFamily="2" charset="-78"/>
              </a:rPr>
              <a:t>مصرف مرتّب ویتامین «د» </a:t>
            </a:r>
          </a:p>
          <a:p>
            <a:pPr>
              <a:lnSpc>
                <a:spcPct val="150000"/>
              </a:lnSpc>
            </a:pPr>
            <a:r>
              <a:rPr lang="fa-IR" sz="2400" dirty="0" smtClean="0">
                <a:cs typeface="B Zar" pitchFamily="2" charset="-78"/>
              </a:rPr>
              <a:t>و قرار گرفتن در مقابل نور مستقیم خورشید</a:t>
            </a:r>
            <a:endParaRPr lang="en-US" sz="2400" dirty="0">
              <a:cs typeface="B Zar" pitchFamily="2" charset="-78"/>
            </a:endParaRPr>
          </a:p>
        </p:txBody>
      </p:sp>
      <p:pic>
        <p:nvPicPr>
          <p:cNvPr id="9218" name="Picture 2" descr="C:\Users\ahmadi.BEHDASHT\Desktop\پوکی استخوان.jpg.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185738"/>
            <a:ext cx="2266950" cy="2557462"/>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C:\Users\ahmadi.BEHDASHT\Desktop\پوکی لگن.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3352800"/>
            <a:ext cx="3048000" cy="2667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121406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hmadi.BEHDASHT\Desktop\درمان پوکی استخوان.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600200" y="457200"/>
            <a:ext cx="6496050" cy="5562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03439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rmAutofit/>
          </a:bodyPr>
          <a:lstStyle/>
          <a:p>
            <a:pPr algn="r" rtl="1"/>
            <a:r>
              <a:rPr lang="fa-IR" sz="2800" dirty="0" smtClean="0"/>
              <a:t>مراقبت ماهانه دیابت وپیگیری وارجاع به پزشک 3 ماه یک بار</a:t>
            </a:r>
          </a:p>
          <a:p>
            <a:pPr algn="r" rtl="1"/>
            <a:r>
              <a:rPr lang="fa-IR" sz="2800" dirty="0" smtClean="0"/>
              <a:t>مراقبت 3 ماه یک بار اختلال چربی خون </a:t>
            </a:r>
            <a:r>
              <a:rPr lang="fa-IR" sz="2800" dirty="0">
                <a:cs typeface="B Zar" pitchFamily="2" charset="-78"/>
              </a:rPr>
              <a:t>وپیگیری وارجاع به پزشک </a:t>
            </a:r>
            <a:r>
              <a:rPr lang="fa-IR" sz="2800" dirty="0" smtClean="0">
                <a:cs typeface="B Zar" pitchFamily="2" charset="-78"/>
              </a:rPr>
              <a:t>حداکثر3 </a:t>
            </a:r>
            <a:r>
              <a:rPr lang="fa-IR" sz="2800" dirty="0">
                <a:cs typeface="B Zar" pitchFamily="2" charset="-78"/>
              </a:rPr>
              <a:t>ماه یکبار </a:t>
            </a:r>
            <a:r>
              <a:rPr lang="fa-IR" sz="2800" dirty="0" smtClean="0">
                <a:cs typeface="B Zar" pitchFamily="2" charset="-78"/>
              </a:rPr>
              <a:t>تا کنترل چربی خون- ارجاع به پزشک هر 6 ماه یک بار سپس سالی یک باربعداز تثبیت چربی خون هر 6 ماه یک بار</a:t>
            </a:r>
          </a:p>
          <a:p>
            <a:pPr algn="r" rtl="1"/>
            <a:r>
              <a:rPr lang="fa-IR" sz="2800" dirty="0" smtClean="0">
                <a:cs typeface="B Zar" pitchFamily="2" charset="-78"/>
              </a:rPr>
              <a:t>اقدام درخصوص طبقه بندی خطر 10 ساله 10 الی 19% شامل : آموزش اصلاح </a:t>
            </a:r>
            <a:r>
              <a:rPr lang="fa-IR" sz="2800" dirty="0">
                <a:cs typeface="B Zar" pitchFamily="2" charset="-78"/>
              </a:rPr>
              <a:t>شیوه زندگی ، </a:t>
            </a:r>
            <a:r>
              <a:rPr lang="fa-IR" sz="2800" dirty="0" smtClean="0">
                <a:cs typeface="B Zar" pitchFamily="2" charset="-78"/>
              </a:rPr>
              <a:t>پیگیری وارزیابی خطر هر9 ماه خطر (10ساله 20الی 29 % )آموزش </a:t>
            </a:r>
            <a:r>
              <a:rPr lang="fa-IR" sz="2800" dirty="0">
                <a:cs typeface="B Zar" pitchFamily="2" charset="-78"/>
              </a:rPr>
              <a:t>اصلاح شیوه زندگی ، پیگیری وارزیابی خطر </a:t>
            </a:r>
            <a:r>
              <a:rPr lang="fa-IR" sz="2800" dirty="0" smtClean="0">
                <a:cs typeface="B Zar" pitchFamily="2" charset="-78"/>
              </a:rPr>
              <a:t>هر6ماه </a:t>
            </a:r>
          </a:p>
          <a:p>
            <a:pPr algn="r" rtl="1"/>
            <a:r>
              <a:rPr lang="fa-IR" sz="2800" dirty="0" smtClean="0"/>
              <a:t>اقدام درطبقه </a:t>
            </a:r>
            <a:r>
              <a:rPr lang="fa-IR" sz="2800" dirty="0"/>
              <a:t>بندی مشکوک به بیماری ( ارجاع غیرفوری- پیگیری)</a:t>
            </a:r>
          </a:p>
          <a:p>
            <a:pPr algn="r" rtl="1"/>
            <a:r>
              <a:rPr lang="fa-IR" sz="2800" dirty="0"/>
              <a:t> </a:t>
            </a:r>
            <a:r>
              <a:rPr lang="fa-IR" sz="2800" dirty="0" smtClean="0"/>
              <a:t>اقدام درطبقه بندی احتمال </a:t>
            </a:r>
            <a:r>
              <a:rPr lang="fa-IR" sz="2800" dirty="0"/>
              <a:t>افت فشارخون وضعیّتی، آموزش پیشگیری از افت فشارخون وضعیّتی ، ارجاع غیر فوری به پزشک  </a:t>
            </a:r>
            <a:r>
              <a:rPr lang="fa-IR" sz="2800" dirty="0" smtClean="0"/>
              <a:t>وپیگیری طبق دستور پزشک می باشد.</a:t>
            </a:r>
            <a:endParaRPr lang="fa-IR" sz="2800" dirty="0"/>
          </a:p>
          <a:p>
            <a:pPr algn="r" rtl="1"/>
            <a:endParaRPr lang="fa-IR" sz="2800" dirty="0" smtClean="0">
              <a:cs typeface="B Zar" pitchFamily="2" charset="-78"/>
            </a:endParaRPr>
          </a:p>
        </p:txBody>
      </p:sp>
    </p:spTree>
    <p:extLst>
      <p:ext uri="{BB962C8B-B14F-4D97-AF65-F5344CB8AC3E}">
        <p14:creationId xmlns:p14="http://schemas.microsoft.com/office/powerpoint/2010/main" val="47666299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76200"/>
            <a:ext cx="7879080" cy="1066800"/>
          </a:xfrm>
          <a:solidFill>
            <a:schemeClr val="accent6">
              <a:lumMod val="20000"/>
              <a:lumOff val="80000"/>
            </a:schemeClr>
          </a:solidFill>
        </p:spPr>
        <p:style>
          <a:lnRef idx="2">
            <a:schemeClr val="dk1"/>
          </a:lnRef>
          <a:fillRef idx="1">
            <a:schemeClr val="lt1"/>
          </a:fillRef>
          <a:effectRef idx="0">
            <a:schemeClr val="dk1"/>
          </a:effectRef>
          <a:fontRef idx="minor">
            <a:schemeClr val="dk1"/>
          </a:fontRef>
        </p:style>
        <p:txBody>
          <a:bodyPr anchor="ctr">
            <a:normAutofit/>
          </a:bodyPr>
          <a:lstStyle/>
          <a:p>
            <a:pPr algn="r"/>
            <a:r>
              <a:rPr lang="fa-IR" sz="2800" dirty="0" smtClean="0">
                <a:solidFill>
                  <a:srgbClr val="C00000"/>
                </a:solidFill>
                <a:cs typeface="B Titr" pitchFamily="2" charset="-78"/>
              </a:rPr>
              <a:t> </a:t>
            </a:r>
            <a:r>
              <a:rPr lang="en-US" sz="2800" dirty="0" smtClean="0">
                <a:solidFill>
                  <a:srgbClr val="C00000"/>
                </a:solidFill>
                <a:cs typeface="B Titr" pitchFamily="2" charset="-78"/>
              </a:rPr>
              <a:t/>
            </a:r>
            <a:br>
              <a:rPr lang="en-US" sz="2800" dirty="0" smtClean="0">
                <a:solidFill>
                  <a:srgbClr val="C00000"/>
                </a:solidFill>
                <a:cs typeface="B Titr" pitchFamily="2" charset="-78"/>
              </a:rPr>
            </a:br>
            <a:r>
              <a:rPr lang="fa-IR" sz="2800" dirty="0" smtClean="0">
                <a:solidFill>
                  <a:srgbClr val="C00000"/>
                </a:solidFill>
                <a:cs typeface="B Titr" pitchFamily="2" charset="-78"/>
              </a:rPr>
              <a:t>اهمّیّت رعایت بهداشت </a:t>
            </a:r>
            <a:r>
              <a:rPr lang="fa-IR" sz="2800" dirty="0">
                <a:solidFill>
                  <a:srgbClr val="C00000"/>
                </a:solidFill>
                <a:cs typeface="B Titr" pitchFamily="2" charset="-78"/>
              </a:rPr>
              <a:t>دهان و دندان</a:t>
            </a:r>
            <a:endParaRPr lang="en-US" sz="2800" dirty="0">
              <a:solidFill>
                <a:srgbClr val="C00000"/>
              </a:solidFill>
              <a:cs typeface="B Titr" pitchFamily="2" charset="-78"/>
            </a:endParaRPr>
          </a:p>
        </p:txBody>
      </p:sp>
      <p:sp>
        <p:nvSpPr>
          <p:cNvPr id="3" name="Content Placeholder 2"/>
          <p:cNvSpPr>
            <a:spLocks noGrp="1"/>
          </p:cNvSpPr>
          <p:nvPr>
            <p:ph idx="1"/>
          </p:nvPr>
        </p:nvSpPr>
        <p:spPr>
          <a:xfrm>
            <a:off x="1066800" y="1143000"/>
            <a:ext cx="7866888" cy="5105400"/>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rmAutofit/>
          </a:bodyPr>
          <a:lstStyle/>
          <a:p>
            <a:pPr>
              <a:lnSpc>
                <a:spcPct val="150000"/>
              </a:lnSpc>
            </a:pPr>
            <a:r>
              <a:rPr lang="fa-IR" sz="2400" dirty="0" smtClean="0">
                <a:cs typeface="B Zar" pitchFamily="2" charset="-78"/>
              </a:rPr>
              <a:t>پیشگیری از عفونت های لثه و دندان که این عفونت ممکن است از طریق خون به سایر قسمت های بدن مثل قلب رسیده و باعث آسیب آن ها شود.</a:t>
            </a:r>
          </a:p>
          <a:p>
            <a:pPr>
              <a:lnSpc>
                <a:spcPct val="150000"/>
              </a:lnSpc>
            </a:pPr>
            <a:r>
              <a:rPr lang="fa-IR" sz="2400" dirty="0" smtClean="0">
                <a:cs typeface="B Zar" pitchFamily="2" charset="-78"/>
              </a:rPr>
              <a:t>لذّت بردن از خوردن غذا</a:t>
            </a:r>
          </a:p>
          <a:p>
            <a:pPr>
              <a:lnSpc>
                <a:spcPct val="150000"/>
              </a:lnSpc>
            </a:pPr>
            <a:r>
              <a:rPr lang="fa-IR" sz="2400" dirty="0" smtClean="0">
                <a:cs typeface="B Zar" pitchFamily="2" charset="-78"/>
              </a:rPr>
              <a:t>جویدن بهتر</a:t>
            </a:r>
          </a:p>
          <a:p>
            <a:pPr>
              <a:lnSpc>
                <a:spcPct val="150000"/>
              </a:lnSpc>
            </a:pPr>
            <a:r>
              <a:rPr lang="fa-IR" sz="2400" dirty="0" smtClean="0">
                <a:cs typeface="B Zar" pitchFamily="2" charset="-78"/>
              </a:rPr>
              <a:t>بوی خوب دندان </a:t>
            </a:r>
          </a:p>
          <a:p>
            <a:pPr>
              <a:lnSpc>
                <a:spcPct val="150000"/>
              </a:lnSpc>
            </a:pPr>
            <a:r>
              <a:rPr lang="fa-IR" sz="2400" dirty="0" smtClean="0">
                <a:cs typeface="B Zar" pitchFamily="2" charset="-78"/>
              </a:rPr>
              <a:t>ظاهر خوب</a:t>
            </a:r>
            <a:endParaRPr lang="en-US" sz="2400" dirty="0">
              <a:cs typeface="B Zar" pitchFamily="2" charset="-78"/>
            </a:endParaRPr>
          </a:p>
        </p:txBody>
      </p:sp>
    </p:spTree>
    <p:extLst>
      <p:ext uri="{BB962C8B-B14F-4D97-AF65-F5344CB8AC3E}">
        <p14:creationId xmlns:p14="http://schemas.microsoft.com/office/powerpoint/2010/main" val="318452900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8324088" cy="563562"/>
          </a:xfrm>
          <a:solidFill>
            <a:schemeClr val="accent6">
              <a:lumMod val="20000"/>
              <a:lumOff val="80000"/>
            </a:schemeClr>
          </a:solidFill>
        </p:spPr>
        <p:style>
          <a:lnRef idx="2">
            <a:schemeClr val="dk1"/>
          </a:lnRef>
          <a:fillRef idx="1">
            <a:schemeClr val="lt1"/>
          </a:fillRef>
          <a:effectRef idx="0">
            <a:schemeClr val="dk1"/>
          </a:effectRef>
          <a:fontRef idx="minor">
            <a:schemeClr val="dk1"/>
          </a:fontRef>
        </p:style>
        <p:txBody>
          <a:bodyPr>
            <a:normAutofit/>
          </a:bodyPr>
          <a:lstStyle/>
          <a:p>
            <a:pPr algn="r"/>
            <a:r>
              <a:rPr lang="fa-IR" sz="2800" dirty="0" smtClean="0">
                <a:solidFill>
                  <a:srgbClr val="C00000"/>
                </a:solidFill>
                <a:cs typeface="B Titr" pitchFamily="2" charset="-78"/>
              </a:rPr>
              <a:t>مراقبت از دندان مصنوعی</a:t>
            </a:r>
            <a:endParaRPr lang="en-US" sz="2800" dirty="0">
              <a:solidFill>
                <a:srgbClr val="C00000"/>
              </a:solidFill>
              <a:cs typeface="B Titr" pitchFamily="2" charset="-78"/>
            </a:endParaRPr>
          </a:p>
        </p:txBody>
      </p:sp>
      <p:sp>
        <p:nvSpPr>
          <p:cNvPr id="3" name="Content Placeholder 2"/>
          <p:cNvSpPr>
            <a:spLocks noGrp="1"/>
          </p:cNvSpPr>
          <p:nvPr>
            <p:ph idx="1"/>
          </p:nvPr>
        </p:nvSpPr>
        <p:spPr>
          <a:xfrm>
            <a:off x="609600" y="838200"/>
            <a:ext cx="8324088" cy="5867400"/>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rmAutofit/>
          </a:bodyPr>
          <a:lstStyle/>
          <a:p>
            <a:pPr>
              <a:lnSpc>
                <a:spcPct val="150000"/>
              </a:lnSpc>
            </a:pPr>
            <a:r>
              <a:rPr lang="fa-IR" sz="2400" dirty="0" smtClean="0">
                <a:cs typeface="B Zar" pitchFamily="2" charset="-78"/>
              </a:rPr>
              <a:t>اگر دندان مصنوعی تمیز نشود ممکن است باعث ایجاد عفونت های مختلف مانند برفک دهان شود.</a:t>
            </a:r>
          </a:p>
          <a:p>
            <a:pPr>
              <a:lnSpc>
                <a:spcPct val="150000"/>
              </a:lnSpc>
            </a:pPr>
            <a:r>
              <a:rPr lang="fa-IR" sz="2400" dirty="0" smtClean="0">
                <a:solidFill>
                  <a:srgbClr val="0070C0"/>
                </a:solidFill>
                <a:effectLst>
                  <a:outerShdw blurRad="38100" dist="38100" dir="2700000" algn="tl">
                    <a:srgbClr val="000000">
                      <a:alpha val="43137"/>
                    </a:srgbClr>
                  </a:outerShdw>
                </a:effectLst>
                <a:cs typeface="B Zar" pitchFamily="2" charset="-78"/>
              </a:rPr>
              <a:t>برای شستن دندان مصنوعی متحرّک رعایت نکات زیر توصیه می شود:</a:t>
            </a:r>
          </a:p>
          <a:p>
            <a:pPr marL="539496" indent="-457200">
              <a:lnSpc>
                <a:spcPct val="150000"/>
              </a:lnSpc>
              <a:buAutoNum type="arabicPeriod"/>
            </a:pPr>
            <a:r>
              <a:rPr lang="fa-IR" sz="2400" dirty="0" smtClean="0">
                <a:cs typeface="B Zar" pitchFamily="2" charset="-78"/>
              </a:rPr>
              <a:t>شستشوی دندان های مصنوعی </a:t>
            </a:r>
            <a:r>
              <a:rPr lang="fa-IR" sz="2400" dirty="0">
                <a:cs typeface="B Zar" pitchFamily="2" charset="-78"/>
              </a:rPr>
              <a:t>با مسواک نرم </a:t>
            </a:r>
            <a:r>
              <a:rPr lang="fa-IR" sz="2400" dirty="0" smtClean="0">
                <a:cs typeface="B Zar" pitchFamily="2" charset="-78"/>
              </a:rPr>
              <a:t>حدّاقلّ یک بار در روز</a:t>
            </a:r>
          </a:p>
          <a:p>
            <a:pPr marL="539496" indent="-457200">
              <a:lnSpc>
                <a:spcPct val="150000"/>
              </a:lnSpc>
              <a:buAutoNum type="arabicPeriod"/>
            </a:pPr>
            <a:r>
              <a:rPr lang="fa-IR" sz="2400" dirty="0" smtClean="0">
                <a:cs typeface="B Zar" pitchFamily="2" charset="-78"/>
              </a:rPr>
              <a:t>استفاده از مایع ظرفشویی به جای خمیر دندان و آبکشی کامل </a:t>
            </a:r>
          </a:p>
          <a:p>
            <a:pPr marL="539496" indent="-457200">
              <a:lnSpc>
                <a:spcPct val="150000"/>
              </a:lnSpc>
              <a:buAutoNum type="arabicPeriod"/>
            </a:pPr>
            <a:r>
              <a:rPr lang="fa-IR" sz="2400" dirty="0" smtClean="0">
                <a:cs typeface="B Zar" pitchFamily="2" charset="-78"/>
              </a:rPr>
              <a:t>مسواک کردن لثه و زبان با مسواک نرم بعد از خارج کردن دندان مصنوعی از دهان و سپس ماساژ لثه ها با انگشت</a:t>
            </a:r>
          </a:p>
          <a:p>
            <a:pPr marL="539496" indent="-457200">
              <a:lnSpc>
                <a:spcPct val="150000"/>
              </a:lnSpc>
              <a:buAutoNum type="arabicPeriod"/>
            </a:pPr>
            <a:r>
              <a:rPr lang="fa-IR" sz="2400" dirty="0" smtClean="0">
                <a:cs typeface="B Zar" pitchFamily="2" charset="-78"/>
              </a:rPr>
              <a:t>قرار دادن دندان مصنوعی هنگام شب در یک ظرف آب یا آب نمک تمیز</a:t>
            </a:r>
            <a:endParaRPr lang="en-US" sz="2400" dirty="0">
              <a:cs typeface="B Zar" pitchFamily="2" charset="-78"/>
            </a:endParaRPr>
          </a:p>
        </p:txBody>
      </p:sp>
    </p:spTree>
    <p:extLst>
      <p:ext uri="{BB962C8B-B14F-4D97-AF65-F5344CB8AC3E}">
        <p14:creationId xmlns:p14="http://schemas.microsoft.com/office/powerpoint/2010/main" val="241397734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8305800" cy="762000"/>
          </a:xfrm>
          <a:solidFill>
            <a:schemeClr val="accent6">
              <a:lumMod val="20000"/>
              <a:lumOff val="80000"/>
            </a:schemeClr>
          </a:solidFill>
        </p:spPr>
        <p:style>
          <a:lnRef idx="2">
            <a:schemeClr val="dk1"/>
          </a:lnRef>
          <a:fillRef idx="1">
            <a:schemeClr val="lt1"/>
          </a:fillRef>
          <a:effectRef idx="0">
            <a:schemeClr val="dk1"/>
          </a:effectRef>
          <a:fontRef idx="minor">
            <a:schemeClr val="dk1"/>
          </a:fontRef>
        </p:style>
        <p:txBody>
          <a:bodyPr anchor="ctr">
            <a:normAutofit/>
          </a:bodyPr>
          <a:lstStyle/>
          <a:p>
            <a:pPr algn="r"/>
            <a:r>
              <a:rPr lang="fa-IR" sz="2800" dirty="0">
                <a:solidFill>
                  <a:srgbClr val="C00000"/>
                </a:solidFill>
                <a:cs typeface="B Titr" pitchFamily="2" charset="-78"/>
              </a:rPr>
              <a:t>راه های برطرف شدن خشکی دهان</a:t>
            </a:r>
            <a:endParaRPr lang="en-US" sz="2800" dirty="0">
              <a:solidFill>
                <a:srgbClr val="C00000"/>
              </a:solidFill>
              <a:cs typeface="B Titr" pitchFamily="2" charset="-78"/>
            </a:endParaRPr>
          </a:p>
        </p:txBody>
      </p:sp>
      <p:sp>
        <p:nvSpPr>
          <p:cNvPr id="3" name="Content Placeholder 2"/>
          <p:cNvSpPr>
            <a:spLocks noGrp="1"/>
          </p:cNvSpPr>
          <p:nvPr>
            <p:ph idx="1"/>
          </p:nvPr>
        </p:nvSpPr>
        <p:spPr>
          <a:xfrm>
            <a:off x="609600" y="762000"/>
            <a:ext cx="8324088" cy="5486400"/>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rmAutofit/>
          </a:bodyPr>
          <a:lstStyle/>
          <a:p>
            <a:pPr>
              <a:lnSpc>
                <a:spcPct val="150000"/>
              </a:lnSpc>
            </a:pPr>
            <a:r>
              <a:rPr lang="fa-IR" sz="2400" dirty="0" smtClean="0">
                <a:cs typeface="B Zar" pitchFamily="2" charset="-78"/>
              </a:rPr>
              <a:t>شستشوی مرتّب دهان در طول روز با آب نمک رقیق</a:t>
            </a:r>
          </a:p>
          <a:p>
            <a:pPr>
              <a:lnSpc>
                <a:spcPct val="150000"/>
              </a:lnSpc>
            </a:pPr>
            <a:r>
              <a:rPr lang="fa-IR" sz="2400" dirty="0" smtClean="0">
                <a:cs typeface="B Zar" pitchFamily="2" charset="-78"/>
              </a:rPr>
              <a:t>خوردن حدّاقلّ 6-8 لیون آب در طول روز</a:t>
            </a:r>
          </a:p>
          <a:p>
            <a:pPr>
              <a:lnSpc>
                <a:spcPct val="150000"/>
              </a:lnSpc>
            </a:pPr>
            <a:r>
              <a:rPr lang="fa-IR" sz="2400" dirty="0" smtClean="0">
                <a:cs typeface="B Zar" pitchFamily="2" charset="-78"/>
              </a:rPr>
              <a:t>مرطوب نگهداشتن دهان در طول روز با نوشیدن جرعه جرعه آب</a:t>
            </a:r>
          </a:p>
          <a:p>
            <a:pPr>
              <a:lnSpc>
                <a:spcPct val="150000"/>
              </a:lnSpc>
            </a:pPr>
            <a:r>
              <a:rPr lang="fa-IR" sz="2400" dirty="0" smtClean="0">
                <a:cs typeface="B Zar" pitchFamily="2" charset="-78"/>
              </a:rPr>
              <a:t>شستن دهان قبل از خوردن غذا</a:t>
            </a:r>
          </a:p>
          <a:p>
            <a:pPr>
              <a:lnSpc>
                <a:spcPct val="150000"/>
              </a:lnSpc>
            </a:pPr>
            <a:r>
              <a:rPr lang="fa-IR" sz="2400" dirty="0" smtClean="0">
                <a:cs typeface="B Zar" pitchFamily="2" charset="-78"/>
              </a:rPr>
              <a:t>عدم مصرف خودسرانه دارو</a:t>
            </a:r>
          </a:p>
          <a:p>
            <a:pPr>
              <a:lnSpc>
                <a:spcPct val="150000"/>
              </a:lnSpc>
            </a:pPr>
            <a:r>
              <a:rPr lang="fa-IR" sz="2400" dirty="0" smtClean="0">
                <a:cs typeface="B Zar" pitchFamily="2" charset="-78"/>
              </a:rPr>
              <a:t>پیشگیری از کشیدن سیگار یا سایر دخانیات</a:t>
            </a:r>
          </a:p>
          <a:p>
            <a:pPr>
              <a:lnSpc>
                <a:spcPct val="150000"/>
              </a:lnSpc>
            </a:pPr>
            <a:r>
              <a:rPr lang="fa-IR" sz="2400" dirty="0" smtClean="0">
                <a:cs typeface="B Zar" pitchFamily="2" charset="-78"/>
              </a:rPr>
              <a:t>مصرف میوه و سبزی های تازه</a:t>
            </a:r>
          </a:p>
          <a:p>
            <a:pPr>
              <a:lnSpc>
                <a:spcPct val="150000"/>
              </a:lnSpc>
            </a:pPr>
            <a:r>
              <a:rPr lang="fa-IR" sz="2400" dirty="0" smtClean="0">
                <a:cs typeface="B Zar" pitchFamily="2" charset="-78"/>
              </a:rPr>
              <a:t>مراجعه به پزشک</a:t>
            </a:r>
            <a:endParaRPr lang="en-US" sz="2400" dirty="0">
              <a:cs typeface="B Zar" pitchFamily="2" charset="-78"/>
            </a:endParaRPr>
          </a:p>
        </p:txBody>
      </p:sp>
      <p:pic>
        <p:nvPicPr>
          <p:cNvPr id="4" name="Picture 2" descr="C:\Users\ahmadi.BEHDASHT\Desktop\خشکی دهان ناشی از دارو.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2971800"/>
            <a:ext cx="3429000" cy="3200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087699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274638"/>
            <a:ext cx="7714488" cy="868362"/>
          </a:xfrm>
          <a:solidFill>
            <a:schemeClr val="accent6">
              <a:lumMod val="20000"/>
              <a:lumOff val="80000"/>
            </a:schemeClr>
          </a:solidFill>
        </p:spPr>
        <p:style>
          <a:lnRef idx="2">
            <a:schemeClr val="dk1"/>
          </a:lnRef>
          <a:fillRef idx="1">
            <a:schemeClr val="lt1"/>
          </a:fillRef>
          <a:effectRef idx="0">
            <a:schemeClr val="dk1"/>
          </a:effectRef>
          <a:fontRef idx="minor">
            <a:schemeClr val="dk1"/>
          </a:fontRef>
        </p:style>
        <p:txBody>
          <a:bodyPr>
            <a:normAutofit/>
          </a:bodyPr>
          <a:lstStyle/>
          <a:p>
            <a:pPr marL="457200" lvl="0" indent="-283464" algn="r">
              <a:lnSpc>
                <a:spcPct val="107000"/>
              </a:lnSpc>
              <a:spcBef>
                <a:spcPts val="600"/>
              </a:spcBef>
              <a:spcAft>
                <a:spcPts val="800"/>
              </a:spcAft>
            </a:pPr>
            <a:r>
              <a:rPr lang="fa-IR" sz="3200" dirty="0">
                <a:solidFill>
                  <a:schemeClr val="accent6">
                    <a:lumMod val="75000"/>
                  </a:schemeClr>
                </a:solidFill>
                <a:effectLst/>
                <a:latin typeface="Calibri"/>
                <a:ea typeface="Times New Roman"/>
                <a:cs typeface="B Titr" pitchFamily="2" charset="-78"/>
              </a:rPr>
              <a:t>تغییرات بدن در دوران سالمندی:</a:t>
            </a:r>
            <a:endParaRPr lang="en-US" sz="3200" dirty="0">
              <a:solidFill>
                <a:schemeClr val="accent6">
                  <a:lumMod val="75000"/>
                </a:schemeClr>
              </a:solidFill>
              <a:effectLst/>
              <a:latin typeface="Calibri"/>
              <a:ea typeface="Times New Roman"/>
              <a:cs typeface="B Titr" pitchFamily="2" charset="-78"/>
            </a:endParaRPr>
          </a:p>
        </p:txBody>
      </p:sp>
      <p:sp>
        <p:nvSpPr>
          <p:cNvPr id="3" name="Content Placeholder 2"/>
          <p:cNvSpPr>
            <a:spLocks noGrp="1"/>
          </p:cNvSpPr>
          <p:nvPr>
            <p:ph idx="1"/>
          </p:nvPr>
        </p:nvSpPr>
        <p:spPr>
          <a:xfrm>
            <a:off x="1219200" y="1143000"/>
            <a:ext cx="7714488" cy="5105400"/>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rmAutofit/>
          </a:bodyPr>
          <a:lstStyle/>
          <a:p>
            <a:pPr marL="173736" marR="0" indent="-457200">
              <a:lnSpc>
                <a:spcPct val="150000"/>
              </a:lnSpc>
              <a:spcBef>
                <a:spcPts val="0"/>
              </a:spcBef>
              <a:spcAft>
                <a:spcPts val="0"/>
              </a:spcAft>
              <a:buFont typeface="Wingdings" pitchFamily="2" charset="2"/>
              <a:buChar char="q"/>
            </a:pPr>
            <a:r>
              <a:rPr lang="fa-IR" sz="2400" dirty="0">
                <a:latin typeface="Times New Roman"/>
                <a:ea typeface="Times New Roman"/>
                <a:cs typeface="B Zar" pitchFamily="2" charset="-78"/>
              </a:rPr>
              <a:t>با شروع سالمندی تغییراتی در عملکرد ارگان های بدن آغاز می شود که این تغییرات از </a:t>
            </a:r>
            <a:r>
              <a:rPr lang="fa-IR" sz="2400" dirty="0" smtClean="0">
                <a:latin typeface="Times New Roman"/>
                <a:ea typeface="Times New Roman"/>
                <a:cs typeface="B Zar" pitchFamily="2" charset="-78"/>
              </a:rPr>
              <a:t>سلّول </a:t>
            </a:r>
            <a:r>
              <a:rPr lang="fa-IR" sz="2400" dirty="0">
                <a:latin typeface="Times New Roman"/>
                <a:ea typeface="Times New Roman"/>
                <a:cs typeface="B Zar" pitchFamily="2" charset="-78"/>
              </a:rPr>
              <a:t>ها شروع شده و در نهایت منجر به تغییرات </a:t>
            </a:r>
            <a:r>
              <a:rPr lang="fa-IR" sz="2400" dirty="0" smtClean="0">
                <a:latin typeface="Times New Roman"/>
                <a:ea typeface="Times New Roman"/>
                <a:cs typeface="B Zar" pitchFamily="2" charset="-78"/>
              </a:rPr>
              <a:t>عملکردی فرد </a:t>
            </a:r>
            <a:r>
              <a:rPr lang="fa-IR" sz="2400" dirty="0">
                <a:latin typeface="Times New Roman"/>
                <a:ea typeface="Times New Roman"/>
                <a:cs typeface="B Zar" pitchFamily="2" charset="-78"/>
              </a:rPr>
              <a:t>می </a:t>
            </a:r>
            <a:r>
              <a:rPr lang="fa-IR" sz="2400" dirty="0" smtClean="0">
                <a:latin typeface="Times New Roman"/>
                <a:ea typeface="Times New Roman"/>
                <a:cs typeface="B Zar" pitchFamily="2" charset="-78"/>
              </a:rPr>
              <a:t>شود.</a:t>
            </a:r>
          </a:p>
          <a:p>
            <a:pPr marL="0" marR="0" indent="0">
              <a:lnSpc>
                <a:spcPct val="150000"/>
              </a:lnSpc>
              <a:spcBef>
                <a:spcPts val="0"/>
              </a:spcBef>
              <a:spcAft>
                <a:spcPts val="0"/>
              </a:spcAft>
              <a:buNone/>
            </a:pPr>
            <a:r>
              <a:rPr lang="fa-IR" sz="2400" dirty="0" smtClean="0">
                <a:latin typeface="Times New Roman"/>
                <a:ea typeface="Times New Roman"/>
                <a:cs typeface="B Zar" pitchFamily="2" charset="-78"/>
                <a:sym typeface="Wingdings 2"/>
              </a:rPr>
              <a:t> </a:t>
            </a:r>
            <a:r>
              <a:rPr lang="fa-IR" sz="2400" b="1" dirty="0" smtClean="0">
                <a:solidFill>
                  <a:srgbClr val="00B050"/>
                </a:solidFill>
                <a:effectLst>
                  <a:outerShdw blurRad="38100" dist="38100" dir="2700000" algn="tl">
                    <a:srgbClr val="000000">
                      <a:alpha val="43137"/>
                    </a:srgbClr>
                  </a:outerShdw>
                </a:effectLst>
                <a:latin typeface="Times New Roman"/>
                <a:ea typeface="Times New Roman"/>
                <a:cs typeface="B Zar" pitchFamily="2" charset="-78"/>
                <a:sym typeface="Wingdings 2"/>
              </a:rPr>
              <a:t>تغییرات در ارگان ها: </a:t>
            </a:r>
            <a:endParaRPr lang="fa-IR" sz="2400" b="1" dirty="0" smtClean="0">
              <a:solidFill>
                <a:srgbClr val="00B050"/>
              </a:solidFill>
              <a:effectLst>
                <a:outerShdw blurRad="38100" dist="38100" dir="2700000" algn="tl">
                  <a:srgbClr val="000000">
                    <a:alpha val="43137"/>
                  </a:srgbClr>
                </a:outerShdw>
              </a:effectLst>
              <a:latin typeface="Times New Roman"/>
              <a:ea typeface="Times New Roman"/>
              <a:cs typeface="B Zar" pitchFamily="2" charset="-78"/>
            </a:endParaRPr>
          </a:p>
          <a:p>
            <a:pPr>
              <a:lnSpc>
                <a:spcPct val="150000"/>
              </a:lnSpc>
              <a:buFont typeface="Wingdings" pitchFamily="2" charset="2"/>
              <a:buChar char="q"/>
            </a:pPr>
            <a:r>
              <a:rPr lang="fa-IR" sz="2400" dirty="0" smtClean="0">
                <a:latin typeface="Times New Roman"/>
                <a:ea typeface="Times New Roman"/>
                <a:cs typeface="B Nazanin" pitchFamily="2" charset="-78"/>
              </a:rPr>
              <a:t> در بخشی </a:t>
            </a:r>
            <a:r>
              <a:rPr lang="fa-IR" sz="2400" dirty="0">
                <a:latin typeface="Times New Roman"/>
                <a:ea typeface="Times New Roman"/>
                <a:cs typeface="B Nazanin" pitchFamily="2" charset="-78"/>
              </a:rPr>
              <a:t>از ارگان های ما مثل قلب ، توانایی های ذخیره ای قلب(رزرو) کاهش می </a:t>
            </a:r>
            <a:r>
              <a:rPr lang="fa-IR" sz="2400" dirty="0" smtClean="0">
                <a:latin typeface="Times New Roman"/>
                <a:ea typeface="Times New Roman"/>
                <a:cs typeface="B Nazanin" pitchFamily="2" charset="-78"/>
              </a:rPr>
              <a:t>یابد. </a:t>
            </a:r>
            <a:endParaRPr lang="fa-IR" sz="2400" dirty="0">
              <a:latin typeface="Times New Roman"/>
              <a:ea typeface="Times New Roman"/>
              <a:cs typeface="B Nazanin" pitchFamily="2" charset="-78"/>
            </a:endParaRPr>
          </a:p>
          <a:p>
            <a:pPr>
              <a:lnSpc>
                <a:spcPct val="150000"/>
              </a:lnSpc>
              <a:buFont typeface="Wingdings" pitchFamily="2" charset="2"/>
              <a:buChar char="q"/>
            </a:pPr>
            <a:r>
              <a:rPr lang="fa-IR" sz="2400" dirty="0" smtClean="0">
                <a:latin typeface="Times New Roman"/>
                <a:ea typeface="Times New Roman"/>
                <a:cs typeface="B Nazanin" pitchFamily="2" charset="-78"/>
              </a:rPr>
              <a:t>بعضی </a:t>
            </a:r>
            <a:r>
              <a:rPr lang="fa-IR" sz="2400" dirty="0">
                <a:latin typeface="Times New Roman"/>
                <a:ea typeface="Times New Roman"/>
                <a:cs typeface="B Nazanin" pitchFamily="2" charset="-78"/>
              </a:rPr>
              <a:t>از ارگان های دیگر مثل </a:t>
            </a:r>
            <a:r>
              <a:rPr lang="fa-IR" sz="2400" dirty="0" smtClean="0">
                <a:latin typeface="Times New Roman"/>
                <a:ea typeface="Times New Roman"/>
                <a:cs typeface="B Nazanin" pitchFamily="2" charset="-78"/>
              </a:rPr>
              <a:t>کلیه و ریه، سیستم </a:t>
            </a:r>
            <a:r>
              <a:rPr lang="fa-IR" sz="2400" dirty="0">
                <a:latin typeface="Times New Roman"/>
                <a:ea typeface="Times New Roman"/>
                <a:cs typeface="B Nazanin" pitchFamily="2" charset="-78"/>
              </a:rPr>
              <a:t>ایمنی عملکرد پایه </a:t>
            </a:r>
            <a:r>
              <a:rPr lang="fa-IR" sz="2400" dirty="0" smtClean="0">
                <a:latin typeface="Times New Roman"/>
                <a:ea typeface="Times New Roman"/>
                <a:cs typeface="B Nazanin" pitchFamily="2" charset="-78"/>
              </a:rPr>
              <a:t>فیزیولوژیکی آن ها کم </a:t>
            </a:r>
            <a:r>
              <a:rPr lang="fa-IR" sz="2400" dirty="0">
                <a:latin typeface="Times New Roman"/>
                <a:ea typeface="Times New Roman"/>
                <a:cs typeface="B Nazanin" pitchFamily="2" charset="-78"/>
              </a:rPr>
              <a:t>می </a:t>
            </a:r>
            <a:r>
              <a:rPr lang="fa-IR" sz="2400" dirty="0" smtClean="0">
                <a:latin typeface="Times New Roman"/>
                <a:ea typeface="Times New Roman"/>
                <a:cs typeface="B Nazanin" pitchFamily="2" charset="-78"/>
              </a:rPr>
              <a:t>شود.</a:t>
            </a:r>
            <a:endParaRPr lang="fa-IR" sz="2400" dirty="0">
              <a:latin typeface="Times New Roman"/>
              <a:ea typeface="Times New Roman"/>
              <a:cs typeface="B Nazanin" pitchFamily="2" charset="-78"/>
            </a:endParaRPr>
          </a:p>
          <a:p>
            <a:pPr marL="173736" marR="0" indent="-457200">
              <a:lnSpc>
                <a:spcPct val="150000"/>
              </a:lnSpc>
              <a:spcBef>
                <a:spcPts val="0"/>
              </a:spcBef>
              <a:spcAft>
                <a:spcPts val="0"/>
              </a:spcAft>
              <a:buFont typeface="Wingdings" pitchFamily="2" charset="2"/>
              <a:buChar char="q"/>
            </a:pPr>
            <a:endParaRPr lang="en-US" sz="2400" b="1" dirty="0">
              <a:latin typeface="B Traffic"/>
              <a:ea typeface="Calibri"/>
              <a:cs typeface="B Zar" pitchFamily="2" charset="-78"/>
            </a:endParaRPr>
          </a:p>
        </p:txBody>
      </p:sp>
    </p:spTree>
    <p:extLst>
      <p:ext uri="{BB962C8B-B14F-4D97-AF65-F5344CB8AC3E}">
        <p14:creationId xmlns:p14="http://schemas.microsoft.com/office/powerpoint/2010/main" val="420726603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5859"/>
            <a:ext cx="7848600" cy="954741"/>
          </a:xfrm>
          <a:solidFill>
            <a:schemeClr val="accent6">
              <a:lumMod val="20000"/>
              <a:lumOff val="80000"/>
            </a:schemeClr>
          </a:solidFill>
        </p:spPr>
        <p:style>
          <a:lnRef idx="2">
            <a:schemeClr val="dk1"/>
          </a:lnRef>
          <a:fillRef idx="1">
            <a:schemeClr val="lt1"/>
          </a:fillRef>
          <a:effectRef idx="0">
            <a:schemeClr val="dk1"/>
          </a:effectRef>
          <a:fontRef idx="minor">
            <a:schemeClr val="dk1"/>
          </a:fontRef>
        </p:style>
        <p:txBody>
          <a:bodyPr>
            <a:normAutofit/>
          </a:bodyPr>
          <a:lstStyle/>
          <a:p>
            <a:pPr algn="r"/>
            <a:r>
              <a:rPr lang="fa-IR" sz="2400" b="1" dirty="0" smtClean="0">
                <a:solidFill>
                  <a:prstClr val="black"/>
                </a:solidFill>
                <a:effectLst>
                  <a:outerShdw blurRad="38100" dist="38100" dir="2700000" algn="tl">
                    <a:srgbClr val="000000">
                      <a:alpha val="43137"/>
                    </a:srgbClr>
                  </a:outerShdw>
                </a:effectLst>
                <a:latin typeface="Calibri"/>
                <a:ea typeface="Times New Roman"/>
                <a:cs typeface="B Zar" pitchFamily="2" charset="-78"/>
                <a:sym typeface="Wingdings 2"/>
              </a:rPr>
              <a:t></a:t>
            </a:r>
            <a:r>
              <a:rPr lang="fa-IR" sz="2400" b="1" dirty="0" smtClean="0">
                <a:solidFill>
                  <a:srgbClr val="00B050"/>
                </a:solidFill>
                <a:effectLst>
                  <a:outerShdw blurRad="38100" dist="38100" dir="2700000" algn="tl">
                    <a:srgbClr val="000000">
                      <a:alpha val="43137"/>
                    </a:srgbClr>
                  </a:outerShdw>
                </a:effectLst>
                <a:latin typeface="Calibri"/>
                <a:ea typeface="Times New Roman"/>
                <a:cs typeface="B Zar" pitchFamily="2" charset="-78"/>
              </a:rPr>
              <a:t>تغییرات </a:t>
            </a:r>
            <a:r>
              <a:rPr lang="fa-IR" sz="2400" b="1" dirty="0">
                <a:solidFill>
                  <a:srgbClr val="00B050"/>
                </a:solidFill>
                <a:effectLst>
                  <a:outerShdw blurRad="38100" dist="38100" dir="2700000" algn="tl" rotWithShape="0">
                    <a:srgbClr val="000000">
                      <a:alpha val="43137"/>
                    </a:srgbClr>
                  </a:outerShdw>
                </a:effectLst>
                <a:latin typeface="Times New Roman"/>
                <a:ea typeface="Times New Roman"/>
                <a:cs typeface="B Zar" pitchFamily="2" charset="-78"/>
              </a:rPr>
              <a:t>در </a:t>
            </a:r>
            <a:r>
              <a:rPr lang="fa-IR" sz="2400" b="1" dirty="0" smtClean="0">
                <a:solidFill>
                  <a:srgbClr val="00B050"/>
                </a:solidFill>
                <a:effectLst>
                  <a:outerShdw blurRad="38100" dist="38100" dir="2700000" algn="tl" rotWithShape="0">
                    <a:srgbClr val="000000">
                      <a:alpha val="43137"/>
                    </a:srgbClr>
                  </a:outerShdw>
                </a:effectLst>
                <a:latin typeface="Times New Roman"/>
                <a:ea typeface="Times New Roman"/>
                <a:cs typeface="B Zar" pitchFamily="2" charset="-78"/>
              </a:rPr>
              <a:t>کلّ </a:t>
            </a:r>
            <a:r>
              <a:rPr lang="fa-IR" sz="2400" b="1" dirty="0">
                <a:solidFill>
                  <a:srgbClr val="00B050"/>
                </a:solidFill>
                <a:effectLst>
                  <a:outerShdw blurRad="38100" dist="38100" dir="2700000" algn="tl" rotWithShape="0">
                    <a:srgbClr val="000000">
                      <a:alpha val="43137"/>
                    </a:srgbClr>
                  </a:outerShdw>
                </a:effectLst>
                <a:latin typeface="Times New Roman"/>
                <a:ea typeface="Times New Roman"/>
                <a:cs typeface="B Zar" pitchFamily="2" charset="-78"/>
              </a:rPr>
              <a:t>بافت ها و بدن </a:t>
            </a:r>
            <a:endParaRPr lang="fa-IR" sz="2400" b="1" dirty="0">
              <a:solidFill>
                <a:srgbClr val="00B050"/>
              </a:solidFill>
              <a:effectLst>
                <a:outerShdw blurRad="38100" dist="38100" dir="2700000" algn="tl" rotWithShape="0">
                  <a:srgbClr val="000000">
                    <a:alpha val="43137"/>
                  </a:srgbClr>
                </a:outerShdw>
              </a:effectLst>
              <a:cs typeface="B Zar" pitchFamily="2" charset="-78"/>
            </a:endParaRPr>
          </a:p>
        </p:txBody>
      </p:sp>
      <p:sp>
        <p:nvSpPr>
          <p:cNvPr id="3" name="Content Placeholder 2"/>
          <p:cNvSpPr>
            <a:spLocks noGrp="1"/>
          </p:cNvSpPr>
          <p:nvPr>
            <p:ph idx="1"/>
          </p:nvPr>
        </p:nvSpPr>
        <p:spPr>
          <a:xfrm>
            <a:off x="1066800" y="990600"/>
            <a:ext cx="7866888" cy="5867400"/>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rmAutofit/>
          </a:bodyPr>
          <a:lstStyle/>
          <a:p>
            <a:pPr>
              <a:lnSpc>
                <a:spcPct val="150000"/>
              </a:lnSpc>
              <a:buFont typeface="Wingdings" panose="05000000000000000000" pitchFamily="2" charset="2"/>
              <a:buChar char="§"/>
            </a:pPr>
            <a:r>
              <a:rPr lang="fa-IR" sz="2400" dirty="0" smtClean="0">
                <a:latin typeface="Times New Roman"/>
                <a:ea typeface="Times New Roman"/>
                <a:cs typeface="B Zar" pitchFamily="2" charset="-78"/>
              </a:rPr>
              <a:t>افزایش </a:t>
            </a:r>
            <a:r>
              <a:rPr lang="fa-IR" sz="2400" dirty="0">
                <a:latin typeface="Times New Roman"/>
                <a:ea typeface="Times New Roman"/>
                <a:cs typeface="B Zar" pitchFamily="2" charset="-78"/>
              </a:rPr>
              <a:t>چربی بافت </a:t>
            </a:r>
            <a:r>
              <a:rPr lang="fa-IR" sz="2400" dirty="0" smtClean="0">
                <a:latin typeface="Times New Roman"/>
                <a:ea typeface="Times New Roman"/>
                <a:cs typeface="B Zar" pitchFamily="2" charset="-78"/>
              </a:rPr>
              <a:t>ها</a:t>
            </a:r>
          </a:p>
          <a:p>
            <a:pPr>
              <a:lnSpc>
                <a:spcPct val="150000"/>
              </a:lnSpc>
              <a:buFont typeface="Wingdings" panose="05000000000000000000" pitchFamily="2" charset="2"/>
              <a:buChar char="§"/>
            </a:pPr>
            <a:r>
              <a:rPr lang="fa-IR" sz="2400" dirty="0" smtClean="0">
                <a:latin typeface="Times New Roman"/>
                <a:ea typeface="Times New Roman"/>
                <a:cs typeface="B Zar" pitchFamily="2" charset="-78"/>
              </a:rPr>
              <a:t>کاهش آب </a:t>
            </a:r>
            <a:r>
              <a:rPr lang="fa-IR" sz="2400" dirty="0">
                <a:latin typeface="Times New Roman"/>
                <a:ea typeface="Times New Roman"/>
                <a:cs typeface="B Zar" pitchFamily="2" charset="-78"/>
              </a:rPr>
              <a:t>بدن </a:t>
            </a:r>
            <a:endParaRPr lang="fa-IR" sz="2400" dirty="0" smtClean="0">
              <a:latin typeface="Times New Roman"/>
              <a:ea typeface="Times New Roman"/>
              <a:cs typeface="B Zar" pitchFamily="2" charset="-78"/>
            </a:endParaRPr>
          </a:p>
          <a:p>
            <a:pPr>
              <a:lnSpc>
                <a:spcPct val="150000"/>
              </a:lnSpc>
              <a:buFont typeface="Wingdings" panose="05000000000000000000" pitchFamily="2" charset="2"/>
              <a:buChar char="§"/>
            </a:pPr>
            <a:r>
              <a:rPr lang="fa-IR" sz="2400" dirty="0" smtClean="0">
                <a:latin typeface="Times New Roman"/>
                <a:ea typeface="Times New Roman"/>
                <a:cs typeface="B Zar" pitchFamily="2" charset="-78"/>
              </a:rPr>
              <a:t>اختلال </a:t>
            </a:r>
            <a:r>
              <a:rPr lang="fa-IR" sz="2400" dirty="0">
                <a:latin typeface="Times New Roman"/>
                <a:ea typeface="Times New Roman"/>
                <a:cs typeface="B Zar" pitchFamily="2" charset="-78"/>
              </a:rPr>
              <a:t>متابولیسم </a:t>
            </a:r>
            <a:r>
              <a:rPr lang="fa-IR" sz="2400" dirty="0" smtClean="0">
                <a:latin typeface="Times New Roman"/>
                <a:ea typeface="Times New Roman"/>
                <a:cs typeface="B Zar" pitchFamily="2" charset="-78"/>
              </a:rPr>
              <a:t>گلوکز</a:t>
            </a:r>
          </a:p>
          <a:p>
            <a:pPr>
              <a:lnSpc>
                <a:spcPct val="150000"/>
              </a:lnSpc>
              <a:buFont typeface="Wingdings" panose="05000000000000000000" pitchFamily="2" charset="2"/>
              <a:buChar char="§"/>
            </a:pPr>
            <a:r>
              <a:rPr lang="fa-IR" sz="2400" dirty="0" smtClean="0">
                <a:latin typeface="Times New Roman"/>
                <a:ea typeface="Times New Roman"/>
                <a:cs typeface="B Zar" pitchFamily="2" charset="-78"/>
              </a:rPr>
              <a:t> تولید کم هورمون تیروئید در نتیجه شیوع بیشتر کم </a:t>
            </a:r>
            <a:r>
              <a:rPr lang="fa-IR" sz="2400" dirty="0">
                <a:latin typeface="Times New Roman"/>
                <a:ea typeface="Times New Roman"/>
                <a:cs typeface="B Zar" pitchFamily="2" charset="-78"/>
              </a:rPr>
              <a:t>کاری </a:t>
            </a:r>
            <a:r>
              <a:rPr lang="fa-IR" sz="2400" dirty="0" smtClean="0">
                <a:latin typeface="Times New Roman"/>
                <a:ea typeface="Times New Roman"/>
                <a:cs typeface="B Zar" pitchFamily="2" charset="-78"/>
              </a:rPr>
              <a:t>تیروئید </a:t>
            </a:r>
            <a:r>
              <a:rPr lang="fa-IR" sz="2400" dirty="0">
                <a:latin typeface="Times New Roman"/>
                <a:ea typeface="Times New Roman"/>
                <a:cs typeface="B Zar" pitchFamily="2" charset="-78"/>
              </a:rPr>
              <a:t>در </a:t>
            </a:r>
            <a:r>
              <a:rPr lang="fa-IR" sz="2400" dirty="0" smtClean="0">
                <a:latin typeface="Times New Roman"/>
                <a:ea typeface="Times New Roman"/>
                <a:cs typeface="B Zar" pitchFamily="2" charset="-78"/>
              </a:rPr>
              <a:t>سالمندان</a:t>
            </a:r>
          </a:p>
          <a:p>
            <a:pPr>
              <a:lnSpc>
                <a:spcPct val="150000"/>
              </a:lnSpc>
              <a:buFont typeface="Wingdings" panose="05000000000000000000" pitchFamily="2" charset="2"/>
              <a:buChar char="§"/>
            </a:pPr>
            <a:r>
              <a:rPr lang="fa-IR" sz="2400" dirty="0">
                <a:latin typeface="Times New Roman"/>
                <a:ea typeface="Times New Roman"/>
                <a:cs typeface="B Zar" pitchFamily="2" charset="-78"/>
              </a:rPr>
              <a:t> کاهش بافت الاستین در ریه ( </a:t>
            </a:r>
            <a:r>
              <a:rPr lang="fa-IR" sz="2400" b="1" dirty="0">
                <a:solidFill>
                  <a:schemeClr val="accent3">
                    <a:lumMod val="75000"/>
                  </a:schemeClr>
                </a:solidFill>
                <a:latin typeface="Arial" panose="020B0604020202020204" pitchFamily="34" charset="0"/>
                <a:ea typeface="Times New Roman"/>
                <a:cs typeface="B Zar" pitchFamily="2" charset="-78"/>
              </a:rPr>
              <a:t>ریه سفت شده  و حالت تنگی نفس</a:t>
            </a:r>
            <a:r>
              <a:rPr lang="fa-IR" sz="2400" dirty="0">
                <a:latin typeface="Times New Roman"/>
                <a:ea typeface="Times New Roman"/>
                <a:cs typeface="B Zar" pitchFamily="2" charset="-78"/>
              </a:rPr>
              <a:t> )</a:t>
            </a:r>
          </a:p>
          <a:p>
            <a:pPr>
              <a:lnSpc>
                <a:spcPct val="150000"/>
              </a:lnSpc>
              <a:buFont typeface="Wingdings" panose="05000000000000000000" pitchFamily="2" charset="2"/>
              <a:buChar char="§"/>
            </a:pPr>
            <a:r>
              <a:rPr lang="fa-IR" sz="2400" dirty="0">
                <a:latin typeface="Times New Roman"/>
                <a:ea typeface="Times New Roman"/>
                <a:cs typeface="B Zar" pitchFamily="2" charset="-78"/>
              </a:rPr>
              <a:t> سفتی مفاصل در قفسه سینه ( </a:t>
            </a:r>
            <a:r>
              <a:rPr lang="fa-IR" sz="2400" b="1" dirty="0">
                <a:solidFill>
                  <a:schemeClr val="accent3">
                    <a:lumMod val="75000"/>
                  </a:schemeClr>
                </a:solidFill>
                <a:latin typeface="Arial" panose="020B0604020202020204" pitchFamily="34" charset="0"/>
                <a:ea typeface="Times New Roman"/>
                <a:cs typeface="B Zar" pitchFamily="2" charset="-78"/>
              </a:rPr>
              <a:t>راحتی دم و بازدم به آسانی صورت نگیرد</a:t>
            </a:r>
            <a:r>
              <a:rPr lang="fa-IR" sz="2400" dirty="0" smtClean="0">
                <a:latin typeface="Times New Roman"/>
                <a:ea typeface="Times New Roman"/>
                <a:cs typeface="B Zar" pitchFamily="2" charset="-78"/>
              </a:rPr>
              <a:t>)</a:t>
            </a:r>
          </a:p>
          <a:p>
            <a:pPr>
              <a:lnSpc>
                <a:spcPct val="150000"/>
              </a:lnSpc>
              <a:buFont typeface="Wingdings" panose="05000000000000000000" pitchFamily="2" charset="2"/>
              <a:buChar char="§"/>
            </a:pPr>
            <a:r>
              <a:rPr lang="fa-IR" sz="2400" dirty="0">
                <a:latin typeface="Times New Roman"/>
                <a:ea typeface="Times New Roman"/>
                <a:cs typeface="B Zar" pitchFamily="2" charset="-78"/>
              </a:rPr>
              <a:t> سیستم عصبی: (</a:t>
            </a:r>
            <a:r>
              <a:rPr lang="fa-IR" sz="2400" b="1" dirty="0">
                <a:solidFill>
                  <a:schemeClr val="accent3">
                    <a:lumMod val="75000"/>
                  </a:schemeClr>
                </a:solidFill>
                <a:latin typeface="Arial" panose="020B0604020202020204" pitchFamily="34" charset="0"/>
                <a:ea typeface="Times New Roman"/>
                <a:cs typeface="B Zar" pitchFamily="2" charset="-78"/>
              </a:rPr>
              <a:t>آتروفی مغزو افزایش مایع مغزی- نخاعی و..</a:t>
            </a:r>
            <a:r>
              <a:rPr lang="fa-IR" sz="2400" b="1" dirty="0">
                <a:latin typeface="Arial" panose="020B0604020202020204" pitchFamily="34" charset="0"/>
                <a:ea typeface="Times New Roman"/>
                <a:cs typeface="B Zar" pitchFamily="2" charset="-78"/>
              </a:rPr>
              <a:t>)</a:t>
            </a:r>
          </a:p>
          <a:p>
            <a:pPr>
              <a:lnSpc>
                <a:spcPct val="150000"/>
              </a:lnSpc>
              <a:buFont typeface="Wingdings" panose="05000000000000000000" pitchFamily="2" charset="2"/>
              <a:buChar char="§"/>
            </a:pPr>
            <a:endParaRPr lang="fa-IR" sz="2400" dirty="0">
              <a:latin typeface="Times New Roman"/>
              <a:ea typeface="Times New Roman"/>
              <a:cs typeface="B Zar" pitchFamily="2" charset="-78"/>
            </a:endParaRPr>
          </a:p>
          <a:p>
            <a:pPr>
              <a:lnSpc>
                <a:spcPct val="150000"/>
              </a:lnSpc>
              <a:buFont typeface="Wingdings" panose="05000000000000000000" pitchFamily="2" charset="2"/>
              <a:buChar char="§"/>
            </a:pPr>
            <a:endParaRPr lang="fa-IR" sz="2400" dirty="0" smtClean="0">
              <a:latin typeface="Times New Roman"/>
              <a:ea typeface="Times New Roman"/>
              <a:cs typeface="B Zar" pitchFamily="2" charset="-78"/>
            </a:endParaRPr>
          </a:p>
        </p:txBody>
      </p:sp>
    </p:spTree>
    <p:extLst>
      <p:ext uri="{BB962C8B-B14F-4D97-AF65-F5344CB8AC3E}">
        <p14:creationId xmlns:p14="http://schemas.microsoft.com/office/powerpoint/2010/main" val="323733348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3000" y="152400"/>
            <a:ext cx="7790688" cy="6553200"/>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rmAutofit/>
          </a:bodyPr>
          <a:lstStyle/>
          <a:p>
            <a:pPr>
              <a:lnSpc>
                <a:spcPct val="150000"/>
              </a:lnSpc>
              <a:buFont typeface="Wingdings" panose="05000000000000000000" pitchFamily="2" charset="2"/>
              <a:buChar char="§"/>
            </a:pPr>
            <a:r>
              <a:rPr lang="fa-IR" sz="2400" dirty="0" smtClean="0">
                <a:latin typeface="Times New Roman"/>
                <a:ea typeface="Times New Roman"/>
                <a:cs typeface="B Zar" pitchFamily="2" charset="-78"/>
              </a:rPr>
              <a:t>محدود شدن ظرفیّت </a:t>
            </a:r>
            <a:r>
              <a:rPr lang="fa-IR" sz="2400" dirty="0">
                <a:latin typeface="Times New Roman"/>
                <a:ea typeface="Times New Roman"/>
                <a:cs typeface="B Zar" pitchFamily="2" charset="-78"/>
              </a:rPr>
              <a:t>داخل </a:t>
            </a:r>
            <a:r>
              <a:rPr lang="fa-IR" sz="2400" dirty="0" smtClean="0">
                <a:latin typeface="Times New Roman"/>
                <a:ea typeface="Times New Roman"/>
                <a:cs typeface="B Zar" pitchFamily="2" charset="-78"/>
              </a:rPr>
              <a:t>عروقی ( </a:t>
            </a:r>
            <a:r>
              <a:rPr lang="fa-IR" sz="2000" b="1" dirty="0" smtClean="0">
                <a:solidFill>
                  <a:schemeClr val="accent3">
                    <a:lumMod val="75000"/>
                  </a:schemeClr>
                </a:solidFill>
                <a:latin typeface="Arial" panose="020B0604020202020204" pitchFamily="34" charset="0"/>
                <a:ea typeface="Times New Roman"/>
                <a:cs typeface="B Zar" pitchFamily="2" charset="-78"/>
              </a:rPr>
              <a:t>تصلّب </a:t>
            </a:r>
            <a:r>
              <a:rPr lang="fa-IR" sz="2000" b="1" dirty="0">
                <a:solidFill>
                  <a:schemeClr val="accent3">
                    <a:lumMod val="75000"/>
                  </a:schemeClr>
                </a:solidFill>
                <a:latin typeface="Arial" panose="020B0604020202020204" pitchFamily="34" charset="0"/>
                <a:ea typeface="Times New Roman"/>
                <a:cs typeface="B Zar" pitchFamily="2" charset="-78"/>
              </a:rPr>
              <a:t>شرایین یا سفت شدن عروق به </a:t>
            </a:r>
            <a:r>
              <a:rPr lang="fa-IR" sz="2000" b="1" dirty="0" smtClean="0">
                <a:solidFill>
                  <a:schemeClr val="accent3">
                    <a:lumMod val="75000"/>
                  </a:schemeClr>
                </a:solidFill>
                <a:latin typeface="Arial" panose="020B0604020202020204" pitchFamily="34" charset="0"/>
                <a:ea typeface="Times New Roman"/>
                <a:cs typeface="B Zar" pitchFamily="2" charset="-78"/>
              </a:rPr>
              <a:t>علّت </a:t>
            </a:r>
            <a:r>
              <a:rPr lang="fa-IR" sz="2000" b="1" dirty="0">
                <a:solidFill>
                  <a:schemeClr val="accent3">
                    <a:lumMod val="75000"/>
                  </a:schemeClr>
                </a:solidFill>
                <a:latin typeface="Arial" panose="020B0604020202020204" pitchFamily="34" charset="0"/>
                <a:ea typeface="Times New Roman"/>
                <a:cs typeface="B Zar" pitchFamily="2" charset="-78"/>
              </a:rPr>
              <a:t>رسوب چربی و کلسیم و تغییرات سلولی در مجموع باعث می شود جدار عروق حالت انقباض و انبساط خود را به مرور از دست بدهد و سفت شود</a:t>
            </a:r>
            <a:r>
              <a:rPr lang="fa-IR" sz="2400" dirty="0" smtClean="0">
                <a:latin typeface="Times New Roman"/>
                <a:ea typeface="Times New Roman"/>
                <a:cs typeface="B Zar" pitchFamily="2" charset="-78"/>
              </a:rPr>
              <a:t>. )</a:t>
            </a:r>
          </a:p>
          <a:p>
            <a:pPr>
              <a:lnSpc>
                <a:spcPct val="150000"/>
              </a:lnSpc>
              <a:buFont typeface="Wingdings" panose="05000000000000000000" pitchFamily="2" charset="2"/>
              <a:buChar char="§"/>
            </a:pPr>
            <a:r>
              <a:rPr lang="fa-IR" sz="2400" dirty="0">
                <a:latin typeface="Times New Roman"/>
                <a:ea typeface="Times New Roman"/>
                <a:cs typeface="B Zar" pitchFamily="2" charset="-78"/>
              </a:rPr>
              <a:t> کاهش حرکات روده به ویژه در </a:t>
            </a:r>
            <a:r>
              <a:rPr lang="fa-IR" sz="2400" dirty="0" smtClean="0">
                <a:latin typeface="Times New Roman"/>
                <a:ea typeface="Times New Roman"/>
                <a:cs typeface="B Zar" pitchFamily="2" charset="-78"/>
              </a:rPr>
              <a:t>قسمت کولون (</a:t>
            </a:r>
            <a:r>
              <a:rPr lang="fa-IR" sz="2000" b="1" dirty="0" smtClean="0">
                <a:solidFill>
                  <a:schemeClr val="accent3">
                    <a:lumMod val="75000"/>
                  </a:schemeClr>
                </a:solidFill>
                <a:latin typeface="Arial" panose="020B0604020202020204" pitchFamily="34" charset="0"/>
                <a:ea typeface="Times New Roman"/>
                <a:cs typeface="B Zar" pitchFamily="2" charset="-78"/>
              </a:rPr>
              <a:t>افزایش </a:t>
            </a:r>
            <a:r>
              <a:rPr lang="fa-IR" sz="2000" b="1" dirty="0">
                <a:solidFill>
                  <a:schemeClr val="accent3">
                    <a:lumMod val="75000"/>
                  </a:schemeClr>
                </a:solidFill>
                <a:latin typeface="Arial" panose="020B0604020202020204" pitchFamily="34" charset="0"/>
                <a:ea typeface="Times New Roman"/>
                <a:cs typeface="B Zar" pitchFamily="2" charset="-78"/>
              </a:rPr>
              <a:t>یبوست</a:t>
            </a:r>
            <a:r>
              <a:rPr lang="fa-IR" sz="2400" dirty="0" smtClean="0">
                <a:latin typeface="Times New Roman"/>
                <a:ea typeface="Times New Roman"/>
                <a:cs typeface="B Zar" pitchFamily="2" charset="-78"/>
              </a:rPr>
              <a:t>)</a:t>
            </a:r>
          </a:p>
          <a:p>
            <a:pPr>
              <a:lnSpc>
                <a:spcPct val="150000"/>
              </a:lnSpc>
              <a:buFont typeface="Wingdings" panose="05000000000000000000" pitchFamily="2" charset="2"/>
              <a:buChar char="§"/>
            </a:pPr>
            <a:r>
              <a:rPr lang="fa-IR" sz="2400" dirty="0">
                <a:latin typeface="Times New Roman"/>
                <a:ea typeface="Times New Roman"/>
                <a:cs typeface="B Zar" pitchFamily="2" charset="-78"/>
              </a:rPr>
              <a:t> </a:t>
            </a:r>
            <a:r>
              <a:rPr lang="fa-IR" sz="2400" dirty="0" smtClean="0">
                <a:latin typeface="Times New Roman"/>
                <a:ea typeface="Times New Roman"/>
                <a:cs typeface="B Zar" pitchFamily="2" charset="-78"/>
              </a:rPr>
              <a:t>ضعف عضلات انارکتال(</a:t>
            </a:r>
            <a:r>
              <a:rPr lang="fa-IR" sz="2000" b="1" dirty="0" smtClean="0">
                <a:solidFill>
                  <a:schemeClr val="accent3">
                    <a:lumMod val="75000"/>
                  </a:schemeClr>
                </a:solidFill>
                <a:latin typeface="Arial" panose="020B0604020202020204" pitchFamily="34" charset="0"/>
                <a:ea typeface="Times New Roman"/>
                <a:cs typeface="B Zar" pitchFamily="2" charset="-78"/>
              </a:rPr>
              <a:t> </a:t>
            </a:r>
            <a:r>
              <a:rPr lang="fa-IR" sz="2000" b="1" dirty="0">
                <a:solidFill>
                  <a:schemeClr val="accent3">
                    <a:lumMod val="75000"/>
                  </a:schemeClr>
                </a:solidFill>
                <a:latin typeface="Arial" panose="020B0604020202020204" pitchFamily="34" charset="0"/>
                <a:ea typeface="Times New Roman"/>
                <a:cs typeface="B Zar" pitchFamily="2" charset="-78"/>
              </a:rPr>
              <a:t>بی اختیاری مدفوع </a:t>
            </a:r>
            <a:r>
              <a:rPr lang="fa-IR" sz="2000" b="1" dirty="0" smtClean="0">
                <a:latin typeface="Arial" panose="020B0604020202020204" pitchFamily="34" charset="0"/>
                <a:ea typeface="Times New Roman"/>
                <a:cs typeface="B Zar" pitchFamily="2" charset="-78"/>
              </a:rPr>
              <a:t>)</a:t>
            </a:r>
          </a:p>
          <a:p>
            <a:pPr>
              <a:lnSpc>
                <a:spcPct val="150000"/>
              </a:lnSpc>
              <a:buFont typeface="Wingdings" panose="05000000000000000000" pitchFamily="2" charset="2"/>
              <a:buChar char="§"/>
            </a:pPr>
            <a:r>
              <a:rPr lang="fa-IR" sz="2000" b="1" dirty="0">
                <a:latin typeface="Arial" panose="020B0604020202020204" pitchFamily="34" charset="0"/>
                <a:ea typeface="Times New Roman"/>
                <a:cs typeface="B Zar" pitchFamily="2" charset="-78"/>
              </a:rPr>
              <a:t> </a:t>
            </a:r>
            <a:r>
              <a:rPr lang="fa-IR" sz="2400" dirty="0">
                <a:latin typeface="Times New Roman"/>
                <a:ea typeface="Times New Roman"/>
                <a:cs typeface="B Zar" pitchFamily="2" charset="-78"/>
              </a:rPr>
              <a:t>تغییرات سیستم ادراری-تناسلی </a:t>
            </a:r>
          </a:p>
          <a:p>
            <a:pPr>
              <a:lnSpc>
                <a:spcPct val="150000"/>
              </a:lnSpc>
              <a:buFont typeface="Wingdings" panose="05000000000000000000" pitchFamily="2" charset="2"/>
              <a:buChar char="§"/>
            </a:pPr>
            <a:r>
              <a:rPr lang="fa-IR" sz="2400" dirty="0">
                <a:latin typeface="Times New Roman"/>
                <a:ea typeface="Times New Roman"/>
                <a:cs typeface="B Zar" pitchFamily="2" charset="-78"/>
              </a:rPr>
              <a:t>تغییرات  </a:t>
            </a:r>
            <a:r>
              <a:rPr lang="fa-IR" sz="2400" dirty="0" smtClean="0">
                <a:latin typeface="Times New Roman"/>
                <a:ea typeface="Times New Roman"/>
                <a:cs typeface="B Zar" pitchFamily="2" charset="-78"/>
              </a:rPr>
              <a:t>سیستم </a:t>
            </a:r>
            <a:r>
              <a:rPr lang="fa-IR" sz="2400" dirty="0">
                <a:latin typeface="Times New Roman"/>
                <a:ea typeface="Times New Roman"/>
                <a:cs typeface="B Zar" pitchFamily="2" charset="-78"/>
              </a:rPr>
              <a:t>اسکلتی-عضلانی ( </a:t>
            </a:r>
            <a:r>
              <a:rPr lang="fa-IR" sz="2000" b="1" dirty="0">
                <a:solidFill>
                  <a:schemeClr val="accent3">
                    <a:lumMod val="75000"/>
                  </a:schemeClr>
                </a:solidFill>
                <a:latin typeface="Arial" panose="020B0604020202020204" pitchFamily="34" charset="0"/>
                <a:ea typeface="Times New Roman"/>
                <a:cs typeface="B Zar" pitchFamily="2" charset="-78"/>
              </a:rPr>
              <a:t>کاهش توده </a:t>
            </a:r>
            <a:r>
              <a:rPr lang="fa-IR" sz="2000" b="1" dirty="0" smtClean="0">
                <a:solidFill>
                  <a:schemeClr val="accent3">
                    <a:lumMod val="75000"/>
                  </a:schemeClr>
                </a:solidFill>
                <a:latin typeface="Arial" panose="020B0604020202020204" pitchFamily="34" charset="0"/>
                <a:ea typeface="Times New Roman"/>
                <a:cs typeface="B Zar" pitchFamily="2" charset="-78"/>
              </a:rPr>
              <a:t>عضلانی و استخوانی، </a:t>
            </a:r>
            <a:r>
              <a:rPr lang="fa-IR" sz="2000" b="1" dirty="0">
                <a:solidFill>
                  <a:schemeClr val="accent3">
                    <a:lumMod val="75000"/>
                  </a:schemeClr>
                </a:solidFill>
                <a:latin typeface="Arial" panose="020B0604020202020204" pitchFamily="34" charset="0"/>
                <a:ea typeface="Times New Roman"/>
                <a:cs typeface="B Zar" pitchFamily="2" charset="-78"/>
              </a:rPr>
              <a:t>افزایش بافت </a:t>
            </a:r>
            <a:r>
              <a:rPr lang="fa-IR" sz="2000" b="1" dirty="0" smtClean="0">
                <a:solidFill>
                  <a:schemeClr val="accent3">
                    <a:lumMod val="75000"/>
                  </a:schemeClr>
                </a:solidFill>
                <a:latin typeface="Arial" panose="020B0604020202020204" pitchFamily="34" charset="0"/>
                <a:ea typeface="Times New Roman"/>
                <a:cs typeface="B Zar" pitchFamily="2" charset="-78"/>
              </a:rPr>
              <a:t>چربی </a:t>
            </a:r>
            <a:r>
              <a:rPr lang="fa-IR" sz="2000" b="1" dirty="0" smtClean="0">
                <a:latin typeface="Arial" panose="020B0604020202020204" pitchFamily="34" charset="0"/>
                <a:ea typeface="Times New Roman"/>
                <a:cs typeface="B Zar" pitchFamily="2" charset="-78"/>
              </a:rPr>
              <a:t>)</a:t>
            </a:r>
          </a:p>
          <a:p>
            <a:pPr marL="82296" indent="0" algn="just">
              <a:buNone/>
            </a:pPr>
            <a:r>
              <a:rPr lang="fa-IR" sz="2200" dirty="0" smtClean="0">
                <a:solidFill>
                  <a:srgbClr val="00B050"/>
                </a:solidFill>
                <a:latin typeface="Times New Roman"/>
                <a:ea typeface="Times New Roman"/>
                <a:cs typeface="B Traffic" pitchFamily="2" charset="-78"/>
              </a:rPr>
              <a:t>نکته</a:t>
            </a:r>
            <a:r>
              <a:rPr lang="fa-IR" sz="2200" dirty="0">
                <a:solidFill>
                  <a:srgbClr val="00B050"/>
                </a:solidFill>
                <a:latin typeface="Times New Roman"/>
                <a:ea typeface="Times New Roman"/>
                <a:cs typeface="B Traffic" pitchFamily="2" charset="-78"/>
              </a:rPr>
              <a:t>: </a:t>
            </a:r>
            <a:r>
              <a:rPr lang="fa-IR" sz="2200" dirty="0" smtClean="0">
                <a:solidFill>
                  <a:srgbClr val="00B050"/>
                </a:solidFill>
                <a:latin typeface="Times New Roman"/>
                <a:ea typeface="Times New Roman"/>
                <a:cs typeface="B Traffic" pitchFamily="2" charset="-78"/>
              </a:rPr>
              <a:t>کاهش </a:t>
            </a:r>
            <a:r>
              <a:rPr lang="fa-IR" sz="2200" dirty="0">
                <a:solidFill>
                  <a:srgbClr val="00B050"/>
                </a:solidFill>
                <a:latin typeface="Times New Roman"/>
                <a:ea typeface="Times New Roman"/>
                <a:cs typeface="B Traffic" pitchFamily="2" charset="-78"/>
              </a:rPr>
              <a:t>توده استخوانی و استئوپروز از یک طرف و سقوط دوران سالمندی به </a:t>
            </a:r>
            <a:r>
              <a:rPr lang="fa-IR" sz="2200" dirty="0" smtClean="0">
                <a:solidFill>
                  <a:srgbClr val="00B050"/>
                </a:solidFill>
                <a:latin typeface="Times New Roman"/>
                <a:ea typeface="Times New Roman"/>
                <a:cs typeface="B Traffic" pitchFamily="2" charset="-78"/>
              </a:rPr>
              <a:t>علّت </a:t>
            </a:r>
            <a:r>
              <a:rPr lang="fa-IR" sz="2200" dirty="0">
                <a:solidFill>
                  <a:srgbClr val="00B050"/>
                </a:solidFill>
                <a:latin typeface="Times New Roman"/>
                <a:ea typeface="Times New Roman"/>
                <a:cs typeface="B Traffic" pitchFamily="2" charset="-78"/>
              </a:rPr>
              <a:t>افت فشار خون از طرف دیگر همان افتادن و شکستگی لگن را به دنبال دارد به همین دلیل </a:t>
            </a:r>
            <a:r>
              <a:rPr lang="fa-IR" sz="2200" dirty="0" smtClean="0">
                <a:solidFill>
                  <a:srgbClr val="C00000"/>
                </a:solidFill>
                <a:latin typeface="Times New Roman"/>
                <a:ea typeface="Times New Roman"/>
                <a:cs typeface="B Traffic" pitchFamily="2" charset="-78"/>
              </a:rPr>
              <a:t>انجام حرکات ورزشی </a:t>
            </a:r>
            <a:r>
              <a:rPr lang="fa-IR" sz="2200" dirty="0">
                <a:solidFill>
                  <a:srgbClr val="00B050"/>
                </a:solidFill>
                <a:latin typeface="Times New Roman"/>
                <a:ea typeface="Times New Roman"/>
                <a:cs typeface="B Traffic" pitchFamily="2" charset="-78"/>
              </a:rPr>
              <a:t>و </a:t>
            </a:r>
            <a:r>
              <a:rPr lang="fa-IR" sz="2200" dirty="0" smtClean="0">
                <a:solidFill>
                  <a:srgbClr val="00B050"/>
                </a:solidFill>
                <a:latin typeface="Times New Roman"/>
                <a:ea typeface="Times New Roman"/>
                <a:cs typeface="B Traffic" pitchFamily="2" charset="-78"/>
              </a:rPr>
              <a:t> </a:t>
            </a:r>
            <a:r>
              <a:rPr lang="fa-IR" sz="2200" dirty="0" smtClean="0">
                <a:solidFill>
                  <a:srgbClr val="C00000"/>
                </a:solidFill>
                <a:latin typeface="Times New Roman"/>
                <a:ea typeface="Times New Roman"/>
                <a:cs typeface="B Traffic" pitchFamily="2" charset="-78"/>
              </a:rPr>
              <a:t>مصرف</a:t>
            </a:r>
            <a:r>
              <a:rPr lang="fa-IR" sz="2200" dirty="0" smtClean="0">
                <a:solidFill>
                  <a:srgbClr val="00B050"/>
                </a:solidFill>
                <a:latin typeface="Times New Roman"/>
                <a:ea typeface="Times New Roman"/>
                <a:cs typeface="B Traffic" pitchFamily="2" charset="-78"/>
              </a:rPr>
              <a:t> </a:t>
            </a:r>
            <a:r>
              <a:rPr lang="fa-IR" sz="2200" dirty="0" smtClean="0">
                <a:solidFill>
                  <a:srgbClr val="C00000"/>
                </a:solidFill>
                <a:latin typeface="Times New Roman"/>
                <a:ea typeface="Times New Roman"/>
                <a:cs typeface="B Traffic" pitchFamily="2" charset="-78"/>
              </a:rPr>
              <a:t>ویتامین </a:t>
            </a:r>
            <a:r>
              <a:rPr lang="fa-IR" sz="2200" dirty="0">
                <a:solidFill>
                  <a:srgbClr val="C00000"/>
                </a:solidFill>
                <a:latin typeface="Times New Roman"/>
                <a:ea typeface="Times New Roman"/>
                <a:cs typeface="B Traffic" pitchFamily="2" charset="-78"/>
              </a:rPr>
              <a:t>دی </a:t>
            </a:r>
            <a:r>
              <a:rPr lang="fa-IR" sz="2200" dirty="0" smtClean="0">
                <a:solidFill>
                  <a:srgbClr val="00B050"/>
                </a:solidFill>
                <a:latin typeface="Times New Roman"/>
                <a:ea typeface="Times New Roman"/>
                <a:cs typeface="B Traffic" pitchFamily="2" charset="-78"/>
              </a:rPr>
              <a:t>ضروری می باشد.</a:t>
            </a:r>
            <a:endParaRPr lang="fa-IR" sz="2200" b="1" dirty="0">
              <a:solidFill>
                <a:srgbClr val="00B050"/>
              </a:solidFill>
              <a:latin typeface="Arial" panose="020B0604020202020204" pitchFamily="34" charset="0"/>
              <a:ea typeface="Times New Roman"/>
              <a:cs typeface="B Traffic" pitchFamily="2" charset="-78"/>
            </a:endParaRPr>
          </a:p>
          <a:p>
            <a:pPr>
              <a:lnSpc>
                <a:spcPct val="150000"/>
              </a:lnSpc>
              <a:buFont typeface="Wingdings" panose="05000000000000000000" pitchFamily="2" charset="2"/>
              <a:buChar char="§"/>
            </a:pPr>
            <a:endParaRPr lang="fa-IR" sz="2800" dirty="0">
              <a:latin typeface="Times New Roman"/>
              <a:ea typeface="Times New Roman"/>
              <a:cs typeface="B Zar" pitchFamily="2" charset="-78"/>
            </a:endParaRPr>
          </a:p>
          <a:p>
            <a:pPr>
              <a:lnSpc>
                <a:spcPct val="150000"/>
              </a:lnSpc>
              <a:buFont typeface="Wingdings" panose="05000000000000000000" pitchFamily="2" charset="2"/>
              <a:buChar char="§"/>
            </a:pPr>
            <a:endParaRPr lang="fa-IR" sz="2400" dirty="0" smtClean="0">
              <a:cs typeface="B Zar" pitchFamily="2" charset="-78"/>
            </a:endParaRPr>
          </a:p>
          <a:p>
            <a:pPr>
              <a:lnSpc>
                <a:spcPct val="150000"/>
              </a:lnSpc>
            </a:pPr>
            <a:endParaRPr lang="fa-IR" sz="2400" dirty="0" smtClean="0">
              <a:latin typeface="Times New Roman"/>
              <a:ea typeface="Times New Roman"/>
              <a:cs typeface="B Zar" pitchFamily="2" charset="-78"/>
            </a:endParaRPr>
          </a:p>
        </p:txBody>
      </p:sp>
    </p:spTree>
    <p:extLst>
      <p:ext uri="{BB962C8B-B14F-4D97-AF65-F5344CB8AC3E}">
        <p14:creationId xmlns:p14="http://schemas.microsoft.com/office/powerpoint/2010/main" val="93379248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95400" y="381000"/>
            <a:ext cx="7650480" cy="6400800"/>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Autofit/>
          </a:bodyPr>
          <a:lstStyle/>
          <a:p>
            <a:pPr marL="82296" indent="0">
              <a:buNone/>
            </a:pPr>
            <a:r>
              <a:rPr lang="fa-IR" sz="2400" b="1" dirty="0" smtClean="0">
                <a:solidFill>
                  <a:srgbClr val="C00000"/>
                </a:solidFill>
                <a:latin typeface="Arial" panose="020B0604020202020204" pitchFamily="34" charset="0"/>
                <a:ea typeface="Times New Roman"/>
                <a:cs typeface="B Zar" pitchFamily="2" charset="-78"/>
              </a:rPr>
              <a:t>ریسک فاکتور های آلزایمر:</a:t>
            </a:r>
          </a:p>
          <a:p>
            <a:pPr marL="82296" indent="0">
              <a:buNone/>
            </a:pPr>
            <a:endParaRPr lang="fa-IR" sz="2400" b="1" dirty="0" smtClean="0">
              <a:solidFill>
                <a:schemeClr val="accent3">
                  <a:lumMod val="75000"/>
                </a:schemeClr>
              </a:solidFill>
              <a:latin typeface="Arial" panose="020B0604020202020204" pitchFamily="34" charset="0"/>
              <a:ea typeface="Times New Roman"/>
              <a:cs typeface="B Zar" pitchFamily="2" charset="-78"/>
            </a:endParaRPr>
          </a:p>
          <a:p>
            <a:pPr marL="457200" indent="-457200" algn="just">
              <a:lnSpc>
                <a:spcPct val="115000"/>
              </a:lnSpc>
              <a:spcBef>
                <a:spcPts val="0"/>
              </a:spcBef>
              <a:buFont typeface="Wingdings" panose="05000000000000000000" pitchFamily="2" charset="2"/>
              <a:buChar char="q"/>
            </a:pPr>
            <a:r>
              <a:rPr lang="fa-IR" sz="2400" dirty="0" smtClean="0">
                <a:latin typeface="Calibri"/>
                <a:ea typeface="Times New Roman"/>
                <a:cs typeface="B Zar" pitchFamily="2" charset="-78"/>
              </a:rPr>
              <a:t>غیرازسنّ  </a:t>
            </a:r>
            <a:r>
              <a:rPr lang="fa-IR" sz="2400" dirty="0">
                <a:latin typeface="Calibri"/>
                <a:ea typeface="Times New Roman"/>
                <a:cs typeface="B Zar" pitchFamily="2" charset="-78"/>
              </a:rPr>
              <a:t>که سردسته ریسک فاکتورهاست</a:t>
            </a:r>
          </a:p>
          <a:p>
            <a:pPr marL="457200" indent="-457200" algn="just">
              <a:lnSpc>
                <a:spcPct val="115000"/>
              </a:lnSpc>
              <a:spcBef>
                <a:spcPts val="0"/>
              </a:spcBef>
              <a:buFont typeface="Wingdings" panose="05000000000000000000" pitchFamily="2" charset="2"/>
              <a:buChar char="q"/>
            </a:pPr>
            <a:r>
              <a:rPr lang="fa-IR" sz="2400" dirty="0" smtClean="0">
                <a:latin typeface="Calibri"/>
                <a:ea typeface="Times New Roman"/>
                <a:cs typeface="B Zar" pitchFamily="2" charset="-78"/>
              </a:rPr>
              <a:t> </a:t>
            </a:r>
            <a:r>
              <a:rPr lang="fa-IR" sz="2400" dirty="0">
                <a:latin typeface="Calibri"/>
                <a:ea typeface="Times New Roman"/>
                <a:cs typeface="B Zar" pitchFamily="2" charset="-78"/>
              </a:rPr>
              <a:t>ژنتیک</a:t>
            </a:r>
          </a:p>
          <a:p>
            <a:pPr marL="457200" indent="-457200" algn="just">
              <a:lnSpc>
                <a:spcPct val="115000"/>
              </a:lnSpc>
              <a:spcBef>
                <a:spcPts val="0"/>
              </a:spcBef>
              <a:buFont typeface="Wingdings" panose="05000000000000000000" pitchFamily="2" charset="2"/>
              <a:buChar char="q"/>
            </a:pPr>
            <a:r>
              <a:rPr lang="fa-IR" sz="2400" dirty="0">
                <a:latin typeface="Calibri"/>
                <a:ea typeface="Times New Roman"/>
                <a:cs typeface="B Zar" pitchFamily="2" charset="-78"/>
              </a:rPr>
              <a:t> </a:t>
            </a:r>
            <a:r>
              <a:rPr lang="fa-IR" sz="2400" dirty="0" smtClean="0">
                <a:latin typeface="Calibri"/>
                <a:ea typeface="Times New Roman"/>
                <a:cs typeface="B Zar" pitchFamily="2" charset="-78"/>
              </a:rPr>
              <a:t>بیماری های </a:t>
            </a:r>
            <a:r>
              <a:rPr lang="fa-IR" sz="2400" dirty="0">
                <a:latin typeface="Calibri"/>
                <a:ea typeface="Times New Roman"/>
                <a:cs typeface="B Zar" pitchFamily="2" charset="-78"/>
              </a:rPr>
              <a:t>عروقی مغز</a:t>
            </a:r>
          </a:p>
          <a:p>
            <a:pPr marL="457200" indent="-457200" algn="just">
              <a:lnSpc>
                <a:spcPct val="115000"/>
              </a:lnSpc>
              <a:spcBef>
                <a:spcPts val="0"/>
              </a:spcBef>
              <a:buFont typeface="Wingdings" panose="05000000000000000000" pitchFamily="2" charset="2"/>
              <a:buChar char="q"/>
            </a:pPr>
            <a:r>
              <a:rPr lang="fa-IR" sz="2400" dirty="0">
                <a:latin typeface="Calibri"/>
                <a:ea typeface="Times New Roman"/>
                <a:cs typeface="B Zar" pitchFamily="2" charset="-78"/>
              </a:rPr>
              <a:t> دیابت</a:t>
            </a:r>
          </a:p>
          <a:p>
            <a:pPr marL="457200" indent="-457200" algn="just">
              <a:lnSpc>
                <a:spcPct val="115000"/>
              </a:lnSpc>
              <a:spcBef>
                <a:spcPts val="0"/>
              </a:spcBef>
              <a:buFont typeface="Wingdings" panose="05000000000000000000" pitchFamily="2" charset="2"/>
              <a:buChar char="q"/>
            </a:pPr>
            <a:r>
              <a:rPr lang="fa-IR" sz="2400" dirty="0">
                <a:latin typeface="Calibri"/>
                <a:ea typeface="Times New Roman"/>
                <a:cs typeface="B Zar" pitchFamily="2" charset="-78"/>
              </a:rPr>
              <a:t> فشارخون </a:t>
            </a:r>
          </a:p>
          <a:p>
            <a:pPr marL="457200" indent="-457200" algn="just">
              <a:lnSpc>
                <a:spcPct val="115000"/>
              </a:lnSpc>
              <a:spcBef>
                <a:spcPts val="0"/>
              </a:spcBef>
              <a:buFont typeface="Wingdings" panose="05000000000000000000" pitchFamily="2" charset="2"/>
              <a:buChar char="q"/>
            </a:pPr>
            <a:r>
              <a:rPr lang="fa-IR" sz="2400" dirty="0">
                <a:latin typeface="Calibri"/>
                <a:ea typeface="Times New Roman"/>
                <a:cs typeface="B Zar" pitchFamily="2" charset="-78"/>
              </a:rPr>
              <a:t> وزن بالا </a:t>
            </a:r>
          </a:p>
          <a:p>
            <a:pPr marL="457200" indent="-457200" algn="just">
              <a:lnSpc>
                <a:spcPct val="115000"/>
              </a:lnSpc>
              <a:spcBef>
                <a:spcPts val="0"/>
              </a:spcBef>
              <a:buFont typeface="Wingdings" panose="05000000000000000000" pitchFamily="2" charset="2"/>
              <a:buChar char="q"/>
            </a:pPr>
            <a:r>
              <a:rPr lang="fa-IR" sz="2400" dirty="0">
                <a:latin typeface="Calibri"/>
                <a:ea typeface="Times New Roman"/>
                <a:cs typeface="B Zar" pitchFamily="2" charset="-78"/>
              </a:rPr>
              <a:t>سبک زندگی </a:t>
            </a:r>
            <a:endParaRPr lang="fa-IR" sz="2400" dirty="0" smtClean="0">
              <a:latin typeface="Calibri"/>
              <a:ea typeface="Times New Roman"/>
              <a:cs typeface="B Zar" pitchFamily="2" charset="-78"/>
            </a:endParaRPr>
          </a:p>
          <a:p>
            <a:pPr marL="457200" indent="-457200" algn="just">
              <a:lnSpc>
                <a:spcPct val="115000"/>
              </a:lnSpc>
              <a:spcBef>
                <a:spcPts val="0"/>
              </a:spcBef>
              <a:buFont typeface="Wingdings" panose="05000000000000000000" pitchFamily="2" charset="2"/>
              <a:buChar char="q"/>
            </a:pPr>
            <a:r>
              <a:rPr lang="fa-IR" sz="2400" dirty="0" smtClean="0">
                <a:latin typeface="Calibri"/>
                <a:ea typeface="Times New Roman"/>
                <a:cs typeface="B Zar" pitchFamily="2" charset="-78"/>
              </a:rPr>
              <a:t>میزان فعّالیّت </a:t>
            </a:r>
            <a:r>
              <a:rPr lang="fa-IR" sz="2400" dirty="0">
                <a:latin typeface="Calibri"/>
                <a:ea typeface="Times New Roman"/>
                <a:cs typeface="B Zar" pitchFamily="2" charset="-78"/>
              </a:rPr>
              <a:t>بدنی</a:t>
            </a:r>
          </a:p>
          <a:p>
            <a:pPr marL="457200" indent="-457200" algn="just">
              <a:lnSpc>
                <a:spcPct val="115000"/>
              </a:lnSpc>
              <a:spcBef>
                <a:spcPts val="0"/>
              </a:spcBef>
              <a:buFont typeface="Wingdings" panose="05000000000000000000" pitchFamily="2" charset="2"/>
              <a:buChar char="q"/>
            </a:pPr>
            <a:r>
              <a:rPr lang="fa-IR" sz="2400" dirty="0">
                <a:latin typeface="Calibri"/>
                <a:ea typeface="Times New Roman"/>
                <a:cs typeface="B Zar" pitchFamily="2" charset="-78"/>
              </a:rPr>
              <a:t>  مصرف </a:t>
            </a:r>
            <a:r>
              <a:rPr lang="fa-IR" sz="2400" dirty="0" smtClean="0">
                <a:latin typeface="Calibri"/>
                <a:ea typeface="Times New Roman"/>
                <a:cs typeface="B Zar" pitchFamily="2" charset="-78"/>
              </a:rPr>
              <a:t>دخانیات و الکل </a:t>
            </a:r>
            <a:endParaRPr lang="fa-IR" sz="2400" dirty="0">
              <a:latin typeface="Calibri"/>
              <a:ea typeface="Times New Roman"/>
              <a:cs typeface="B Zar" pitchFamily="2" charset="-78"/>
            </a:endParaRPr>
          </a:p>
          <a:p>
            <a:pPr marL="457200" indent="-457200" algn="just">
              <a:lnSpc>
                <a:spcPct val="115000"/>
              </a:lnSpc>
              <a:spcBef>
                <a:spcPts val="0"/>
              </a:spcBef>
              <a:buFont typeface="Wingdings" panose="05000000000000000000" pitchFamily="2" charset="2"/>
              <a:buChar char="q"/>
            </a:pPr>
            <a:r>
              <a:rPr lang="fa-IR" sz="2400" dirty="0">
                <a:latin typeface="Calibri"/>
                <a:ea typeface="Times New Roman"/>
                <a:cs typeface="B Zar" pitchFamily="2" charset="-78"/>
              </a:rPr>
              <a:t> </a:t>
            </a:r>
            <a:r>
              <a:rPr lang="fa-IR" sz="2400" dirty="0" smtClean="0">
                <a:solidFill>
                  <a:srgbClr val="C00000"/>
                </a:solidFill>
                <a:latin typeface="Calibri"/>
                <a:ea typeface="Times New Roman"/>
                <a:cs typeface="B Zar" pitchFamily="2" charset="-78"/>
              </a:rPr>
              <a:t>افسردگی </a:t>
            </a:r>
          </a:p>
          <a:p>
            <a:pPr marL="457200" indent="-457200" algn="just">
              <a:lnSpc>
                <a:spcPct val="115000"/>
              </a:lnSpc>
              <a:spcBef>
                <a:spcPts val="0"/>
              </a:spcBef>
              <a:buFont typeface="Wingdings" panose="05000000000000000000" pitchFamily="2" charset="2"/>
              <a:buChar char="q"/>
            </a:pPr>
            <a:r>
              <a:rPr lang="fa-IR" sz="2400" dirty="0" smtClean="0">
                <a:solidFill>
                  <a:srgbClr val="C00000"/>
                </a:solidFill>
                <a:latin typeface="Calibri"/>
                <a:ea typeface="Times New Roman"/>
                <a:cs typeface="B Zar" pitchFamily="2" charset="-78"/>
              </a:rPr>
              <a:t>تماس </a:t>
            </a:r>
            <a:r>
              <a:rPr lang="fa-IR" sz="2400" dirty="0">
                <a:solidFill>
                  <a:srgbClr val="C00000"/>
                </a:solidFill>
                <a:latin typeface="Calibri"/>
                <a:ea typeface="Times New Roman"/>
                <a:cs typeface="B Zar" pitchFamily="2" charset="-78"/>
              </a:rPr>
              <a:t>با سموم و ....</a:t>
            </a:r>
            <a:endParaRPr lang="en-US" sz="2400" dirty="0">
              <a:solidFill>
                <a:srgbClr val="C00000"/>
              </a:solidFill>
              <a:latin typeface="Calibri"/>
              <a:ea typeface="Times New Roman"/>
              <a:cs typeface="B Zar" pitchFamily="2" charset="-78"/>
            </a:endParaRPr>
          </a:p>
          <a:p>
            <a:pPr>
              <a:buFont typeface="Wingdings" pitchFamily="2" charset="2"/>
              <a:buChar char="§"/>
            </a:pPr>
            <a:endParaRPr lang="fa-IR" sz="2400" b="1" dirty="0">
              <a:solidFill>
                <a:srgbClr val="C00000"/>
              </a:solidFill>
              <a:latin typeface="Arial" panose="020B0604020202020204" pitchFamily="34" charset="0"/>
              <a:ea typeface="Times New Roman"/>
              <a:cs typeface="B Zar" pitchFamily="2" charset="-78"/>
            </a:endParaRPr>
          </a:p>
        </p:txBody>
      </p:sp>
      <p:pic>
        <p:nvPicPr>
          <p:cNvPr id="1026" name="Picture 2" descr="C:\Users\ahmadi.BEHDASHT\Desktop\آلزایمر.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2286000"/>
            <a:ext cx="3181350" cy="22002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823852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705088" cy="639762"/>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rmAutofit/>
          </a:bodyPr>
          <a:lstStyle/>
          <a:p>
            <a:pPr algn="r"/>
            <a:r>
              <a:rPr lang="fa-IR" sz="2800" dirty="0" smtClean="0">
                <a:solidFill>
                  <a:srgbClr val="C00000"/>
                </a:solidFill>
                <a:cs typeface="B Titr" pitchFamily="2" charset="-78"/>
              </a:rPr>
              <a:t>راه های تقویّت حافظه </a:t>
            </a:r>
            <a:endParaRPr lang="en-US" sz="2800" dirty="0">
              <a:solidFill>
                <a:srgbClr val="C00000"/>
              </a:solidFill>
              <a:cs typeface="B Titr" pitchFamily="2" charset="-78"/>
            </a:endParaRPr>
          </a:p>
        </p:txBody>
      </p:sp>
      <p:sp>
        <p:nvSpPr>
          <p:cNvPr id="3" name="Content Placeholder 2"/>
          <p:cNvSpPr>
            <a:spLocks noGrp="1"/>
          </p:cNvSpPr>
          <p:nvPr>
            <p:ph idx="1"/>
          </p:nvPr>
        </p:nvSpPr>
        <p:spPr>
          <a:xfrm>
            <a:off x="228600" y="914400"/>
            <a:ext cx="8705088" cy="5334000"/>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rmAutofit lnSpcReduction="10000"/>
          </a:bodyPr>
          <a:lstStyle/>
          <a:p>
            <a:pPr>
              <a:lnSpc>
                <a:spcPct val="150000"/>
              </a:lnSpc>
            </a:pPr>
            <a:r>
              <a:rPr lang="fa-IR" sz="2400" dirty="0" smtClean="0">
                <a:cs typeface="B Zar" pitchFamily="2" charset="-78"/>
              </a:rPr>
              <a:t>قرار دادن وسایل مصرفی مثل عینک یا کلید در یک جای مشخّص</a:t>
            </a:r>
          </a:p>
          <a:p>
            <a:pPr>
              <a:lnSpc>
                <a:spcPct val="150000"/>
              </a:lnSpc>
            </a:pPr>
            <a:r>
              <a:rPr lang="fa-IR" sz="2400" dirty="0" smtClean="0">
                <a:cs typeface="B Zar" pitchFamily="2" charset="-78"/>
              </a:rPr>
              <a:t>تماشای تلویزیون و گوش دادن به رادیو و باز گو کردن</a:t>
            </a:r>
          </a:p>
          <a:p>
            <a:pPr marL="82296" indent="0">
              <a:lnSpc>
                <a:spcPct val="150000"/>
              </a:lnSpc>
              <a:buNone/>
            </a:pPr>
            <a:r>
              <a:rPr lang="fa-IR" sz="2400" dirty="0" smtClean="0">
                <a:cs typeface="B Zar" pitchFamily="2" charset="-78"/>
              </a:rPr>
              <a:t> اخبار مهمّ به دیگران</a:t>
            </a:r>
          </a:p>
          <a:p>
            <a:pPr>
              <a:lnSpc>
                <a:spcPct val="150000"/>
              </a:lnSpc>
            </a:pPr>
            <a:r>
              <a:rPr lang="fa-IR" sz="2400" dirty="0" smtClean="0">
                <a:cs typeface="B Zar" pitchFamily="2" charset="-78"/>
              </a:rPr>
              <a:t>یادگیری روزانه یک مطلب جدید</a:t>
            </a:r>
          </a:p>
          <a:p>
            <a:pPr>
              <a:lnSpc>
                <a:spcPct val="150000"/>
              </a:lnSpc>
            </a:pPr>
            <a:r>
              <a:rPr lang="fa-IR" sz="2400" dirty="0" smtClean="0">
                <a:cs typeface="B Zar" pitchFamily="2" charset="-78"/>
              </a:rPr>
              <a:t>مطالعه کتاب یا روزنامه</a:t>
            </a:r>
          </a:p>
          <a:p>
            <a:pPr>
              <a:lnSpc>
                <a:spcPct val="150000"/>
              </a:lnSpc>
            </a:pPr>
            <a:r>
              <a:rPr lang="fa-IR" sz="2400" dirty="0" smtClean="0">
                <a:cs typeface="B Zar" pitchFamily="2" charset="-78"/>
              </a:rPr>
              <a:t>تعریف کردن خاطرات گذشته در جمع دوستان یا خانواده</a:t>
            </a:r>
          </a:p>
          <a:p>
            <a:pPr>
              <a:lnSpc>
                <a:spcPct val="150000"/>
              </a:lnSpc>
            </a:pPr>
            <a:r>
              <a:rPr lang="fa-IR" sz="2400" dirty="0" smtClean="0">
                <a:cs typeface="B Zar" pitchFamily="2" charset="-78"/>
              </a:rPr>
              <a:t>نوشتن خاطرات خود و بازگو کردن آن به دیگران</a:t>
            </a:r>
          </a:p>
          <a:p>
            <a:pPr>
              <a:lnSpc>
                <a:spcPct val="150000"/>
              </a:lnSpc>
            </a:pPr>
            <a:r>
              <a:rPr lang="fa-IR" sz="2400" dirty="0" smtClean="0">
                <a:cs typeface="B Zar" pitchFamily="2" charset="-78"/>
              </a:rPr>
              <a:t>انجام بازی های فکری مثل شطرنج، قصه گفتن، مشاعره، </a:t>
            </a:r>
          </a:p>
          <a:p>
            <a:pPr marL="82296" indent="0">
              <a:lnSpc>
                <a:spcPct val="150000"/>
              </a:lnSpc>
              <a:buNone/>
            </a:pPr>
            <a:r>
              <a:rPr lang="fa-IR" sz="2400" dirty="0" smtClean="0">
                <a:cs typeface="B Zar" pitchFamily="2" charset="-78"/>
              </a:rPr>
              <a:t>حلّ جدول، یادداشت کردن وقایع مهمّ ( روز تولّد و...) در یک دفتر جیبی</a:t>
            </a:r>
          </a:p>
          <a:p>
            <a:pPr>
              <a:lnSpc>
                <a:spcPct val="150000"/>
              </a:lnSpc>
            </a:pPr>
            <a:endParaRPr lang="en-US" sz="2400" dirty="0">
              <a:cs typeface="B Zar" pitchFamily="2" charset="-78"/>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2438400"/>
            <a:ext cx="2826936" cy="259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1902471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800" y="228600"/>
            <a:ext cx="7866888" cy="5791200"/>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rmAutofit/>
          </a:bodyPr>
          <a:lstStyle/>
          <a:p>
            <a:pPr marL="82296" indent="0">
              <a:lnSpc>
                <a:spcPct val="150000"/>
              </a:lnSpc>
              <a:buNone/>
            </a:pPr>
            <a:r>
              <a:rPr lang="fa-IR" sz="2400" b="1" dirty="0" smtClean="0">
                <a:solidFill>
                  <a:srgbClr val="C00000"/>
                </a:solidFill>
                <a:effectLst>
                  <a:outerShdw blurRad="38100" dist="38100" dir="2700000" algn="tl">
                    <a:srgbClr val="000000">
                      <a:alpha val="43137"/>
                    </a:srgbClr>
                  </a:outerShdw>
                </a:effectLst>
                <a:latin typeface="Times New Roman"/>
                <a:ea typeface="Times New Roman"/>
                <a:cs typeface="B Zar" pitchFamily="2" charset="-78"/>
              </a:rPr>
              <a:t>خواب:</a:t>
            </a:r>
          </a:p>
          <a:p>
            <a:pPr>
              <a:lnSpc>
                <a:spcPct val="150000"/>
              </a:lnSpc>
              <a:buFont typeface="Wingdings" panose="05000000000000000000" pitchFamily="2" charset="2"/>
              <a:buChar char="§"/>
            </a:pPr>
            <a:r>
              <a:rPr lang="fa-IR" sz="2400" dirty="0" smtClean="0">
                <a:latin typeface="Times New Roman"/>
                <a:ea typeface="Times New Roman"/>
                <a:cs typeface="B Zar" pitchFamily="2" charset="-78"/>
              </a:rPr>
              <a:t> </a:t>
            </a:r>
            <a:r>
              <a:rPr lang="fa-IR" sz="2400" dirty="0">
                <a:latin typeface="Times New Roman"/>
                <a:ea typeface="Times New Roman"/>
                <a:cs typeface="B Zar" pitchFamily="2" charset="-78"/>
              </a:rPr>
              <a:t>مرحله چهارم خواب در دوران سالمندی کاهش </a:t>
            </a:r>
            <a:r>
              <a:rPr lang="fa-IR" sz="2400" dirty="0" smtClean="0">
                <a:latin typeface="Times New Roman"/>
                <a:ea typeface="Times New Roman"/>
                <a:cs typeface="B Zar" pitchFamily="2" charset="-78"/>
              </a:rPr>
              <a:t>پیدا میکند.</a:t>
            </a:r>
          </a:p>
          <a:p>
            <a:pPr>
              <a:lnSpc>
                <a:spcPct val="150000"/>
              </a:lnSpc>
              <a:buFont typeface="Arial" panose="020B0604020202020204" pitchFamily="34" charset="0"/>
              <a:buChar char="•"/>
            </a:pPr>
            <a:r>
              <a:rPr lang="fa-IR" sz="2400" dirty="0" smtClean="0">
                <a:latin typeface="Times New Roman"/>
                <a:ea typeface="Times New Roman"/>
                <a:cs typeface="B Zar" pitchFamily="2" charset="-78"/>
              </a:rPr>
              <a:t> </a:t>
            </a:r>
            <a:r>
              <a:rPr lang="fa-IR" sz="2400" dirty="0">
                <a:latin typeface="Times New Roman"/>
                <a:ea typeface="Times New Roman"/>
                <a:cs typeface="B Zar" pitchFamily="2" charset="-78"/>
              </a:rPr>
              <a:t>به همین خاطر </a:t>
            </a:r>
            <a:r>
              <a:rPr lang="fa-IR" sz="2400" dirty="0" smtClean="0">
                <a:latin typeface="Times New Roman"/>
                <a:ea typeface="Times New Roman"/>
                <a:cs typeface="B Zar" pitchFamily="2" charset="-78"/>
              </a:rPr>
              <a:t>کسالت در </a:t>
            </a:r>
            <a:r>
              <a:rPr lang="fa-IR" sz="2400" dirty="0">
                <a:latin typeface="Times New Roman"/>
                <a:ea typeface="Times New Roman"/>
                <a:cs typeface="B Zar" pitchFamily="2" charset="-78"/>
              </a:rPr>
              <a:t>طول روز </a:t>
            </a:r>
            <a:r>
              <a:rPr lang="fa-IR" sz="2400" dirty="0" smtClean="0">
                <a:latin typeface="Times New Roman"/>
                <a:ea typeface="Times New Roman"/>
                <a:cs typeface="B Zar" pitchFamily="2" charset="-78"/>
              </a:rPr>
              <a:t>و حتّی </a:t>
            </a:r>
            <a:r>
              <a:rPr lang="fa-IR" sz="2400" dirty="0">
                <a:latin typeface="Times New Roman"/>
                <a:ea typeface="Times New Roman"/>
                <a:cs typeface="B Zar" pitchFamily="2" charset="-78"/>
              </a:rPr>
              <a:t>ممکن است درد های مفصلی و تاندونی در </a:t>
            </a:r>
            <a:r>
              <a:rPr lang="fa-IR" sz="2400" dirty="0" smtClean="0">
                <a:latin typeface="Times New Roman"/>
                <a:ea typeface="Times New Roman"/>
                <a:cs typeface="B Zar" pitchFamily="2" charset="-78"/>
              </a:rPr>
              <a:t>سالمند احساس شود.</a:t>
            </a:r>
          </a:p>
          <a:p>
            <a:pPr>
              <a:lnSpc>
                <a:spcPct val="150000"/>
              </a:lnSpc>
              <a:buFont typeface="Arial" panose="020B0604020202020204" pitchFamily="34" charset="0"/>
              <a:buChar char="•"/>
            </a:pPr>
            <a:r>
              <a:rPr lang="fa-IR" sz="2400" dirty="0" smtClean="0">
                <a:latin typeface="Times New Roman"/>
                <a:ea typeface="Times New Roman"/>
                <a:cs typeface="B Zar" pitchFamily="2" charset="-78"/>
              </a:rPr>
              <a:t> </a:t>
            </a:r>
            <a:r>
              <a:rPr lang="fa-IR" sz="2400" dirty="0">
                <a:latin typeface="Times New Roman"/>
                <a:ea typeface="Times New Roman"/>
                <a:cs typeface="B Zar" pitchFamily="2" charset="-78"/>
              </a:rPr>
              <a:t>بیماری خیلی معروفی به نام فیبرومیالژی وجود دارد که فرد شکایت هایی شبیه رماتیسم </a:t>
            </a:r>
            <a:r>
              <a:rPr lang="fa-IR" sz="2400" dirty="0" smtClean="0">
                <a:latin typeface="Times New Roman"/>
                <a:ea typeface="Times New Roman"/>
                <a:cs typeface="B Zar" pitchFamily="2" charset="-78"/>
              </a:rPr>
              <a:t>دارد </a:t>
            </a:r>
            <a:r>
              <a:rPr lang="fa-IR" sz="2400" dirty="0">
                <a:latin typeface="Times New Roman"/>
                <a:ea typeface="Times New Roman"/>
                <a:cs typeface="B Zar" pitchFamily="2" charset="-78"/>
              </a:rPr>
              <a:t>و از محل </a:t>
            </a:r>
            <a:r>
              <a:rPr lang="fa-IR" sz="2400" dirty="0" smtClean="0">
                <a:latin typeface="Times New Roman"/>
                <a:ea typeface="Times New Roman"/>
                <a:cs typeface="B Zar" pitchFamily="2" charset="-78"/>
              </a:rPr>
              <a:t>اتّصال </a:t>
            </a:r>
            <a:r>
              <a:rPr lang="fa-IR" sz="2400" dirty="0">
                <a:latin typeface="Times New Roman"/>
                <a:ea typeface="Times New Roman"/>
                <a:cs typeface="B Zar" pitchFamily="2" charset="-78"/>
              </a:rPr>
              <a:t>تاندون ها به استخوان و درد های استخوانی شکایت </a:t>
            </a:r>
            <a:r>
              <a:rPr lang="fa-IR" sz="2400" dirty="0" smtClean="0">
                <a:latin typeface="Times New Roman"/>
                <a:ea typeface="Times New Roman"/>
                <a:cs typeface="B Zar" pitchFamily="2" charset="-78"/>
              </a:rPr>
              <a:t>دارد.که </a:t>
            </a:r>
            <a:r>
              <a:rPr lang="fa-IR" sz="2400" dirty="0">
                <a:latin typeface="Times New Roman"/>
                <a:ea typeface="Times New Roman"/>
                <a:cs typeface="B Zar" pitchFamily="2" charset="-78"/>
              </a:rPr>
              <a:t>ثابت شده این بیماری نیز به </a:t>
            </a:r>
            <a:r>
              <a:rPr lang="fa-IR" sz="2400" dirty="0" smtClean="0">
                <a:latin typeface="Times New Roman"/>
                <a:ea typeface="Times New Roman"/>
                <a:cs typeface="B Zar" pitchFamily="2" charset="-78"/>
              </a:rPr>
              <a:t>علّت </a:t>
            </a:r>
            <a:r>
              <a:rPr lang="fa-IR" sz="2400" dirty="0">
                <a:latin typeface="Times New Roman"/>
                <a:ea typeface="Times New Roman"/>
                <a:cs typeface="B Zar" pitchFamily="2" charset="-78"/>
              </a:rPr>
              <a:t>اختلال در مرحله چهار خواب می </a:t>
            </a:r>
            <a:r>
              <a:rPr lang="fa-IR" sz="2400" dirty="0" smtClean="0">
                <a:latin typeface="Times New Roman"/>
                <a:ea typeface="Times New Roman"/>
                <a:cs typeface="B Zar" pitchFamily="2" charset="-78"/>
              </a:rPr>
              <a:t>باشد.</a:t>
            </a:r>
            <a:endParaRPr lang="fa-IR" sz="2400" dirty="0">
              <a:cs typeface="B Zar" pitchFamily="2" charset="-78"/>
            </a:endParaRPr>
          </a:p>
        </p:txBody>
      </p:sp>
    </p:spTree>
    <p:extLst>
      <p:ext uri="{BB962C8B-B14F-4D97-AF65-F5344CB8AC3E}">
        <p14:creationId xmlns:p14="http://schemas.microsoft.com/office/powerpoint/2010/main" val="426306051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0600" y="762000"/>
            <a:ext cx="8019288" cy="6096000"/>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Autofit/>
          </a:bodyPr>
          <a:lstStyle/>
          <a:p>
            <a:pPr algn="just">
              <a:lnSpc>
                <a:spcPct val="150000"/>
              </a:lnSpc>
              <a:spcAft>
                <a:spcPts val="800"/>
              </a:spcAft>
              <a:buFont typeface="Wingdings" pitchFamily="2" charset="2"/>
              <a:buChar char="q"/>
            </a:pPr>
            <a:r>
              <a:rPr lang="fa-IR" sz="2000" b="1" dirty="0" smtClean="0">
                <a:solidFill>
                  <a:srgbClr val="00B0F0"/>
                </a:solidFill>
                <a:effectLst>
                  <a:outerShdw blurRad="38100" dist="38100" dir="2700000" algn="tl">
                    <a:srgbClr val="000000">
                      <a:alpha val="43137"/>
                    </a:srgbClr>
                  </a:outerShdw>
                </a:effectLst>
                <a:latin typeface="Arial"/>
                <a:ea typeface="Times New Roman"/>
                <a:cs typeface="B Zar" pitchFamily="2" charset="-78"/>
              </a:rPr>
              <a:t>به </a:t>
            </a:r>
            <a:r>
              <a:rPr lang="fa-IR" sz="2000" b="1" dirty="0">
                <a:solidFill>
                  <a:srgbClr val="00B0F0"/>
                </a:solidFill>
                <a:effectLst>
                  <a:outerShdw blurRad="38100" dist="38100" dir="2700000" algn="tl">
                    <a:srgbClr val="000000">
                      <a:alpha val="43137"/>
                    </a:srgbClr>
                  </a:outerShdw>
                </a:effectLst>
                <a:latin typeface="Arial"/>
                <a:ea typeface="Times New Roman"/>
                <a:cs typeface="B Zar" pitchFamily="2" charset="-78"/>
              </a:rPr>
              <a:t>طور </a:t>
            </a:r>
            <a:r>
              <a:rPr lang="fa-IR" sz="2000" b="1" dirty="0" smtClean="0">
                <a:solidFill>
                  <a:srgbClr val="00B0F0"/>
                </a:solidFill>
                <a:effectLst>
                  <a:outerShdw blurRad="38100" dist="38100" dir="2700000" algn="tl">
                    <a:srgbClr val="000000">
                      <a:alpha val="43137"/>
                    </a:srgbClr>
                  </a:outerShdw>
                </a:effectLst>
                <a:latin typeface="Arial"/>
                <a:ea typeface="Times New Roman"/>
                <a:cs typeface="B Zar" pitchFamily="2" charset="-78"/>
              </a:rPr>
              <a:t>کلّی </a:t>
            </a:r>
            <a:r>
              <a:rPr lang="fa-IR" sz="2000" b="1" dirty="0">
                <a:solidFill>
                  <a:srgbClr val="00B0F0"/>
                </a:solidFill>
                <a:effectLst>
                  <a:outerShdw blurRad="38100" dist="38100" dir="2700000" algn="tl">
                    <a:srgbClr val="000000">
                      <a:alpha val="43137"/>
                    </a:srgbClr>
                  </a:outerShdw>
                </a:effectLst>
                <a:latin typeface="Arial"/>
                <a:ea typeface="Times New Roman"/>
                <a:cs typeface="B Zar" pitchFamily="2" charset="-78"/>
              </a:rPr>
              <a:t>اصول </a:t>
            </a:r>
            <a:r>
              <a:rPr lang="fa-IR" sz="2000" b="1" dirty="0" smtClean="0">
                <a:solidFill>
                  <a:srgbClr val="00B0F0"/>
                </a:solidFill>
                <a:effectLst>
                  <a:outerShdw blurRad="38100" dist="38100" dir="2700000" algn="tl">
                    <a:srgbClr val="000000">
                      <a:alpha val="43137"/>
                    </a:srgbClr>
                  </a:outerShdw>
                </a:effectLst>
                <a:latin typeface="Arial"/>
                <a:ea typeface="Times New Roman"/>
                <a:cs typeface="B Zar" pitchFamily="2" charset="-78"/>
              </a:rPr>
              <a:t>دارو درمانی در سالمندان </a:t>
            </a:r>
            <a:r>
              <a:rPr lang="fa-IR" sz="2000" b="1" dirty="0">
                <a:solidFill>
                  <a:srgbClr val="00B0F0"/>
                </a:solidFill>
                <a:effectLst>
                  <a:outerShdw blurRad="38100" dist="38100" dir="2700000" algn="tl">
                    <a:srgbClr val="000000">
                      <a:alpha val="43137"/>
                    </a:srgbClr>
                  </a:outerShdw>
                </a:effectLst>
                <a:latin typeface="Arial"/>
                <a:ea typeface="Times New Roman"/>
                <a:cs typeface="B Zar" pitchFamily="2" charset="-78"/>
              </a:rPr>
              <a:t>شامل </a:t>
            </a:r>
            <a:r>
              <a:rPr lang="fa-IR" sz="2000" b="1" dirty="0" smtClean="0">
                <a:solidFill>
                  <a:srgbClr val="00B0F0"/>
                </a:solidFill>
                <a:effectLst>
                  <a:outerShdw blurRad="38100" dist="38100" dir="2700000" algn="tl">
                    <a:srgbClr val="000000">
                      <a:alpha val="43137"/>
                    </a:srgbClr>
                  </a:outerShdw>
                </a:effectLst>
                <a:latin typeface="Arial"/>
                <a:ea typeface="Times New Roman"/>
                <a:cs typeface="B Zar" pitchFamily="2" charset="-78"/>
              </a:rPr>
              <a:t>:</a:t>
            </a:r>
          </a:p>
          <a:p>
            <a:pPr marL="82296" indent="0" algn="just">
              <a:lnSpc>
                <a:spcPct val="150000"/>
              </a:lnSpc>
              <a:spcAft>
                <a:spcPts val="800"/>
              </a:spcAft>
              <a:buNone/>
            </a:pPr>
            <a:r>
              <a:rPr lang="fa-IR" sz="2000" dirty="0" smtClean="0">
                <a:latin typeface="Arial"/>
                <a:ea typeface="Times New Roman"/>
                <a:cs typeface="B Zar" pitchFamily="2" charset="-78"/>
              </a:rPr>
              <a:t>1. بعضی </a:t>
            </a:r>
            <a:r>
              <a:rPr lang="fa-IR" sz="2000" dirty="0">
                <a:latin typeface="Arial"/>
                <a:ea typeface="Times New Roman"/>
                <a:cs typeface="B Zar" pitchFamily="2" charset="-78"/>
              </a:rPr>
              <a:t>از داروها به منظور درمان قطعی یک بیماری </a:t>
            </a:r>
            <a:r>
              <a:rPr lang="fa-IR" sz="2000" dirty="0" smtClean="0">
                <a:latin typeface="Arial"/>
                <a:ea typeface="Times New Roman"/>
                <a:cs typeface="B Zar" pitchFamily="2" charset="-78"/>
              </a:rPr>
              <a:t>مصرف می شود. مثل </a:t>
            </a:r>
            <a:r>
              <a:rPr lang="fa-IR" sz="2000" dirty="0">
                <a:latin typeface="Arial"/>
                <a:ea typeface="Times New Roman"/>
                <a:cs typeface="B Zar" pitchFamily="2" charset="-78"/>
              </a:rPr>
              <a:t>: </a:t>
            </a:r>
            <a:r>
              <a:rPr lang="fa-IR" sz="2000" dirty="0" smtClean="0">
                <a:latin typeface="Arial"/>
                <a:ea typeface="Times New Roman"/>
                <a:cs typeface="B Zar" pitchFamily="2" charset="-78"/>
              </a:rPr>
              <a:t>بیماری های </a:t>
            </a:r>
            <a:r>
              <a:rPr lang="fa-IR" sz="2000" dirty="0">
                <a:latin typeface="Arial"/>
                <a:ea typeface="Times New Roman"/>
                <a:cs typeface="B Zar" pitchFamily="2" charset="-78"/>
              </a:rPr>
              <a:t>عفونی که با تجویز آنتی بیوتیک اثری از بیماری باقی نمی ماند .</a:t>
            </a:r>
            <a:endParaRPr lang="en-US" sz="2000" dirty="0">
              <a:latin typeface="Calibri"/>
              <a:ea typeface="Times New Roman"/>
              <a:cs typeface="B Zar" pitchFamily="2" charset="-78"/>
            </a:endParaRPr>
          </a:p>
          <a:p>
            <a:pPr marL="82296" indent="0" algn="just">
              <a:lnSpc>
                <a:spcPct val="150000"/>
              </a:lnSpc>
              <a:spcAft>
                <a:spcPts val="800"/>
              </a:spcAft>
              <a:buNone/>
            </a:pPr>
            <a:r>
              <a:rPr lang="fa-IR" sz="2000" dirty="0" smtClean="0">
                <a:latin typeface="Arial"/>
                <a:ea typeface="Times New Roman"/>
                <a:cs typeface="B Zar" pitchFamily="2" charset="-78"/>
              </a:rPr>
              <a:t>2. داروهایی </a:t>
            </a:r>
            <a:r>
              <a:rPr lang="fa-IR" sz="2000" dirty="0">
                <a:latin typeface="Arial"/>
                <a:ea typeface="Times New Roman"/>
                <a:cs typeface="B Zar" pitchFamily="2" charset="-78"/>
              </a:rPr>
              <a:t>که به منظور </a:t>
            </a:r>
            <a:r>
              <a:rPr lang="fa-IR" sz="2000" dirty="0" smtClean="0">
                <a:latin typeface="Arial"/>
                <a:ea typeface="Times New Roman"/>
                <a:cs typeface="B Zar" pitchFamily="2" charset="-78"/>
              </a:rPr>
              <a:t>مدیریّت </a:t>
            </a:r>
            <a:r>
              <a:rPr lang="fa-IR" sz="2000" dirty="0">
                <a:latin typeface="Arial"/>
                <a:ea typeface="Times New Roman"/>
                <a:cs typeface="B Zar" pitchFamily="2" charset="-78"/>
              </a:rPr>
              <a:t>بیماری یا تعدیل بیماری مصرف </a:t>
            </a:r>
            <a:r>
              <a:rPr lang="fa-IR" sz="2000" dirty="0" smtClean="0">
                <a:latin typeface="Arial"/>
                <a:ea typeface="Times New Roman"/>
                <a:cs typeface="B Zar" pitchFamily="2" charset="-78"/>
              </a:rPr>
              <a:t>می شود. بیماری هایی </a:t>
            </a:r>
            <a:r>
              <a:rPr lang="fa-IR" sz="2000" dirty="0">
                <a:latin typeface="Arial"/>
                <a:ea typeface="Times New Roman"/>
                <a:cs typeface="B Zar" pitchFamily="2" charset="-78"/>
              </a:rPr>
              <a:t>مثل فشار خون بالا ودیابت که هدف برطرف شدن کامل </a:t>
            </a:r>
            <a:r>
              <a:rPr lang="fa-IR" sz="2000" dirty="0" smtClean="0">
                <a:latin typeface="Arial"/>
                <a:ea typeface="Times New Roman"/>
                <a:cs typeface="B Zar" pitchFamily="2" charset="-78"/>
              </a:rPr>
              <a:t>بیماری نمی </a:t>
            </a:r>
            <a:r>
              <a:rPr lang="fa-IR" sz="2000" dirty="0">
                <a:latin typeface="Arial"/>
                <a:ea typeface="Times New Roman"/>
                <a:cs typeface="B Zar" pitchFamily="2" charset="-78"/>
              </a:rPr>
              <a:t>باشد .</a:t>
            </a:r>
            <a:endParaRPr lang="en-US" sz="2000" dirty="0">
              <a:latin typeface="Calibri"/>
              <a:ea typeface="Times New Roman"/>
              <a:cs typeface="B Zar" pitchFamily="2" charset="-78"/>
            </a:endParaRPr>
          </a:p>
          <a:p>
            <a:pPr marL="82296" indent="0" algn="just">
              <a:lnSpc>
                <a:spcPct val="150000"/>
              </a:lnSpc>
              <a:spcAft>
                <a:spcPts val="800"/>
              </a:spcAft>
              <a:buNone/>
            </a:pPr>
            <a:r>
              <a:rPr lang="fa-IR" sz="2000" dirty="0" smtClean="0">
                <a:latin typeface="Arial"/>
                <a:ea typeface="Times New Roman"/>
                <a:cs typeface="B Zar" pitchFamily="2" charset="-78"/>
              </a:rPr>
              <a:t>3. دارو هایی که به منظر درمان </a:t>
            </a:r>
            <a:r>
              <a:rPr lang="fa-IR" sz="2000" dirty="0">
                <a:latin typeface="Arial"/>
                <a:ea typeface="Times New Roman"/>
                <a:cs typeface="B Zar" pitchFamily="2" charset="-78"/>
              </a:rPr>
              <a:t>علامتی </a:t>
            </a:r>
            <a:r>
              <a:rPr lang="fa-IR" sz="2000" dirty="0" smtClean="0">
                <a:latin typeface="Arial"/>
                <a:ea typeface="Times New Roman"/>
                <a:cs typeface="B Zar" pitchFamily="2" charset="-78"/>
              </a:rPr>
              <a:t>مصرف می شود.  </a:t>
            </a:r>
            <a:r>
              <a:rPr lang="fa-IR" sz="2000" dirty="0">
                <a:latin typeface="Arial"/>
                <a:ea typeface="Times New Roman"/>
                <a:cs typeface="B Zar" pitchFamily="2" charset="-78"/>
              </a:rPr>
              <a:t>به طور مثال فرد دچار کمر درد شده به منظور کاهش درد مسکن داده </a:t>
            </a:r>
            <a:r>
              <a:rPr lang="fa-IR" sz="2000" dirty="0" smtClean="0">
                <a:latin typeface="Arial"/>
                <a:ea typeface="Times New Roman"/>
                <a:cs typeface="B Zar" pitchFamily="2" charset="-78"/>
              </a:rPr>
              <a:t>می شود.</a:t>
            </a:r>
            <a:endParaRPr lang="en-US" sz="2000" dirty="0">
              <a:latin typeface="Calibri"/>
              <a:ea typeface="Times New Roman"/>
              <a:cs typeface="B Zar" pitchFamily="2" charset="-78"/>
            </a:endParaRPr>
          </a:p>
          <a:p>
            <a:pPr marL="82296" indent="0" algn="just">
              <a:lnSpc>
                <a:spcPct val="150000"/>
              </a:lnSpc>
              <a:spcAft>
                <a:spcPts val="800"/>
              </a:spcAft>
              <a:buNone/>
            </a:pPr>
            <a:r>
              <a:rPr lang="fa-IR" sz="2000" dirty="0" smtClean="0">
                <a:latin typeface="Arial"/>
                <a:ea typeface="Times New Roman"/>
                <a:cs typeface="B Zar" pitchFamily="2" charset="-78"/>
              </a:rPr>
              <a:t>4. دارو </a:t>
            </a:r>
            <a:r>
              <a:rPr lang="fa-IR" sz="2000" dirty="0">
                <a:latin typeface="Arial"/>
                <a:ea typeface="Times New Roman"/>
                <a:cs typeface="B Zar" pitchFamily="2" charset="-78"/>
              </a:rPr>
              <a:t>به منظورافزایش وضعیت عملکرد وبهبود </a:t>
            </a:r>
            <a:r>
              <a:rPr lang="fa-IR" sz="2000" dirty="0" smtClean="0">
                <a:latin typeface="Arial"/>
                <a:ea typeface="Times New Roman"/>
                <a:cs typeface="B Zar" pitchFamily="2" charset="-78"/>
              </a:rPr>
              <a:t>کیفیّت </a:t>
            </a:r>
            <a:r>
              <a:rPr lang="fa-IR" sz="2000" dirty="0">
                <a:latin typeface="Arial"/>
                <a:ea typeface="Times New Roman"/>
                <a:cs typeface="B Zar" pitchFamily="2" charset="-78"/>
              </a:rPr>
              <a:t>زندگی فرد داده </a:t>
            </a:r>
            <a:r>
              <a:rPr lang="fa-IR" sz="2000" dirty="0" smtClean="0">
                <a:latin typeface="Arial"/>
                <a:ea typeface="Times New Roman"/>
                <a:cs typeface="B Zar" pitchFamily="2" charset="-78"/>
              </a:rPr>
              <a:t>میشود. </a:t>
            </a:r>
          </a:p>
          <a:p>
            <a:pPr marL="82296" indent="0" algn="just">
              <a:lnSpc>
                <a:spcPct val="150000"/>
              </a:lnSpc>
              <a:spcAft>
                <a:spcPts val="800"/>
              </a:spcAft>
              <a:buNone/>
            </a:pPr>
            <a:r>
              <a:rPr lang="fa-IR" sz="2000" dirty="0" smtClean="0">
                <a:latin typeface="Arial"/>
                <a:ea typeface="Times New Roman"/>
                <a:cs typeface="B Zar" pitchFamily="2" charset="-78"/>
              </a:rPr>
              <a:t>5. گاهی </a:t>
            </a:r>
            <a:r>
              <a:rPr lang="fa-IR" sz="2000" dirty="0">
                <a:latin typeface="Arial"/>
                <a:ea typeface="Times New Roman"/>
                <a:cs typeface="B Zar" pitchFamily="2" charset="-78"/>
              </a:rPr>
              <a:t>داروها </a:t>
            </a:r>
            <a:r>
              <a:rPr lang="fa-IR" sz="2000" dirty="0" smtClean="0">
                <a:latin typeface="Arial"/>
                <a:ea typeface="Times New Roman"/>
                <a:cs typeface="B Zar" pitchFamily="2" charset="-78"/>
              </a:rPr>
              <a:t>خاصیّت </a:t>
            </a:r>
            <a:r>
              <a:rPr lang="fa-IR" sz="2000" dirty="0">
                <a:latin typeface="Arial"/>
                <a:ea typeface="Times New Roman"/>
                <a:cs typeface="B Zar" pitchFamily="2" charset="-78"/>
              </a:rPr>
              <a:t>افزایش دهنده عمر </a:t>
            </a:r>
            <a:r>
              <a:rPr lang="fa-IR" sz="2000" dirty="0" smtClean="0">
                <a:latin typeface="Arial"/>
                <a:ea typeface="Times New Roman"/>
                <a:cs typeface="B Zar" pitchFamily="2" charset="-78"/>
              </a:rPr>
              <a:t>دارند. مثل </a:t>
            </a:r>
            <a:r>
              <a:rPr lang="fa-IR" sz="2000" dirty="0">
                <a:latin typeface="Arial"/>
                <a:ea typeface="Times New Roman"/>
                <a:cs typeface="B Zar" pitchFamily="2" charset="-78"/>
              </a:rPr>
              <a:t>آسپرین که از عوارضی مانند سکته قلبی وعارضه های قلبی پیشگیری می کند.</a:t>
            </a:r>
            <a:endParaRPr lang="en-US" sz="2000" dirty="0">
              <a:latin typeface="Calibri"/>
              <a:ea typeface="Times New Roman"/>
              <a:cs typeface="B Zar" pitchFamily="2" charset="-78"/>
            </a:endParaRPr>
          </a:p>
          <a:p>
            <a:pPr marL="82296" indent="0" algn="just">
              <a:lnSpc>
                <a:spcPct val="150000"/>
              </a:lnSpc>
              <a:spcAft>
                <a:spcPts val="800"/>
              </a:spcAft>
              <a:buNone/>
            </a:pPr>
            <a:endParaRPr lang="en-US" sz="2000" dirty="0">
              <a:effectLst/>
              <a:latin typeface="Calibri"/>
              <a:ea typeface="Times New Roman"/>
              <a:cs typeface="B Zar" pitchFamily="2" charset="-78"/>
            </a:endParaRPr>
          </a:p>
        </p:txBody>
      </p:sp>
      <p:sp>
        <p:nvSpPr>
          <p:cNvPr id="4" name="Title 3"/>
          <p:cNvSpPr>
            <a:spLocks noGrp="1"/>
          </p:cNvSpPr>
          <p:nvPr>
            <p:ph type="title"/>
          </p:nvPr>
        </p:nvSpPr>
        <p:spPr>
          <a:xfrm>
            <a:off x="990600" y="274638"/>
            <a:ext cx="8077200" cy="639762"/>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rmAutofit fontScale="90000"/>
          </a:bodyPr>
          <a:lstStyle/>
          <a:p>
            <a:pPr algn="r"/>
            <a:r>
              <a:rPr lang="en-US" sz="2400" dirty="0" err="1" smtClean="0">
                <a:solidFill>
                  <a:srgbClr val="C00000"/>
                </a:solidFill>
                <a:latin typeface="Aharoni" pitchFamily="2" charset="-79"/>
                <a:ea typeface="Times New Roman"/>
                <a:cs typeface="Aharoni" pitchFamily="2" charset="-79"/>
              </a:rPr>
              <a:t>Polypharmacy</a:t>
            </a:r>
            <a:r>
              <a:rPr lang="fa-IR" sz="2400" dirty="0" smtClean="0">
                <a:solidFill>
                  <a:srgbClr val="C00000"/>
                </a:solidFill>
                <a:latin typeface="Aharoni" pitchFamily="2" charset="-79"/>
                <a:ea typeface="Times New Roman"/>
                <a:cs typeface="Aharoni" pitchFamily="2" charset="-79"/>
              </a:rPr>
              <a:t>  : </a:t>
            </a:r>
            <a:r>
              <a:rPr lang="fa-IR" sz="1800" b="1" dirty="0" smtClean="0">
                <a:latin typeface="Arial"/>
                <a:ea typeface="Times New Roman"/>
                <a:cs typeface="B Zar" pitchFamily="2" charset="-78"/>
              </a:rPr>
              <a:t>از </a:t>
            </a:r>
            <a:r>
              <a:rPr lang="fa-IR" sz="1800" b="1" dirty="0">
                <a:latin typeface="Arial"/>
                <a:ea typeface="Times New Roman"/>
                <a:cs typeface="B Zar" pitchFamily="2" charset="-78"/>
              </a:rPr>
              <a:t>جمله مشکلات دیگر که در سالمندان دیده میشود  مسئله </a:t>
            </a:r>
            <a:r>
              <a:rPr lang="fa-IR" sz="1800" b="1" dirty="0">
                <a:solidFill>
                  <a:srgbClr val="C00000"/>
                </a:solidFill>
                <a:effectLst>
                  <a:outerShdw blurRad="38100" dist="38100" dir="2700000" algn="tl">
                    <a:srgbClr val="000000">
                      <a:alpha val="43137"/>
                    </a:srgbClr>
                  </a:outerShdw>
                </a:effectLst>
                <a:latin typeface="Arial"/>
                <a:ea typeface="Times New Roman"/>
                <a:cs typeface="B Zar" pitchFamily="2" charset="-78"/>
              </a:rPr>
              <a:t>( چند دارویی) </a:t>
            </a:r>
            <a:r>
              <a:rPr lang="fa-IR" sz="1800" b="1" dirty="0">
                <a:latin typeface="Arial"/>
                <a:ea typeface="Times New Roman"/>
                <a:cs typeface="B Zar" pitchFamily="2" charset="-78"/>
              </a:rPr>
              <a:t>است</a:t>
            </a:r>
            <a:r>
              <a:rPr lang="en-US" sz="2400" dirty="0">
                <a:latin typeface="Calibri"/>
                <a:ea typeface="Times New Roman"/>
                <a:cs typeface="B Zar" pitchFamily="2" charset="-78"/>
              </a:rPr>
              <a:t/>
            </a:r>
            <a:br>
              <a:rPr lang="en-US" sz="2400" dirty="0">
                <a:latin typeface="Calibri"/>
                <a:ea typeface="Times New Roman"/>
                <a:cs typeface="B Zar" pitchFamily="2" charset="-78"/>
              </a:rPr>
            </a:br>
            <a:endParaRPr lang="en-US" sz="2400" dirty="0">
              <a:solidFill>
                <a:srgbClr val="C00000"/>
              </a:solidFill>
              <a:latin typeface="Aharoni" pitchFamily="2" charset="-79"/>
              <a:cs typeface="Aharoni" pitchFamily="2" charset="-79"/>
            </a:endParaRPr>
          </a:p>
        </p:txBody>
      </p:sp>
    </p:spTree>
    <p:extLst>
      <p:ext uri="{BB962C8B-B14F-4D97-AF65-F5344CB8AC3E}">
        <p14:creationId xmlns:p14="http://schemas.microsoft.com/office/powerpoint/2010/main" val="33749371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16563"/>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rmAutofit/>
          </a:bodyPr>
          <a:lstStyle/>
          <a:p>
            <a:pPr marL="0" indent="0" algn="r" rtl="1">
              <a:buNone/>
            </a:pPr>
            <a:r>
              <a:rPr lang="fa-IR" sz="2800" b="1" u="sng" dirty="0" smtClean="0">
                <a:solidFill>
                  <a:srgbClr val="FF0000"/>
                </a:solidFill>
                <a:effectLst>
                  <a:outerShdw blurRad="38100" dist="38100" dir="2700000" algn="tl">
                    <a:srgbClr val="000000">
                      <a:alpha val="43137"/>
                    </a:srgbClr>
                  </a:outerShdw>
                </a:effectLst>
                <a:cs typeface="B Zar" pitchFamily="2" charset="-78"/>
              </a:rPr>
              <a:t>نحوه ارزیابی صحیح اختلالات فشارخون سالمند :</a:t>
            </a:r>
          </a:p>
          <a:p>
            <a:pPr marL="0" indent="0" algn="r" rtl="1">
              <a:buNone/>
            </a:pPr>
            <a:r>
              <a:rPr lang="ar-SA" sz="2800" dirty="0">
                <a:cs typeface="B Zar" pitchFamily="2" charset="-78"/>
              </a:rPr>
              <a:t>- فشارخون سالمند را در وضعيت نشسته پس از 5 دقيقه استراحت در دست راست اندازه گیری کنید چنانچه اندازه فشارخون </a:t>
            </a:r>
            <a:r>
              <a:rPr lang="fa-IR" sz="2800" dirty="0" smtClean="0">
                <a:cs typeface="B Zar" pitchFamily="2" charset="-78"/>
              </a:rPr>
              <a:t>مساوی</a:t>
            </a:r>
            <a:r>
              <a:rPr lang="ar-SA" sz="2800" dirty="0" smtClean="0">
                <a:cs typeface="B Zar" pitchFamily="2" charset="-78"/>
              </a:rPr>
              <a:t> </a:t>
            </a:r>
            <a:r>
              <a:rPr lang="ar-SA" sz="2800" dirty="0">
                <a:cs typeface="B Zar" pitchFamily="2" charset="-78"/>
              </a:rPr>
              <a:t>یا </a:t>
            </a:r>
            <a:r>
              <a:rPr lang="ar-SA" sz="2800" dirty="0" smtClean="0">
                <a:cs typeface="B Zar" pitchFamily="2" charset="-78"/>
              </a:rPr>
              <a:t>بیشتر</a:t>
            </a:r>
            <a:r>
              <a:rPr lang="fa-IR" sz="2800" dirty="0" smtClean="0">
                <a:cs typeface="B Zar" pitchFamily="2" charset="-78"/>
              </a:rPr>
              <a:t>از 140/90</a:t>
            </a:r>
            <a:r>
              <a:rPr lang="ar-SA" sz="2800" dirty="0" smtClean="0">
                <a:cs typeface="B Zar" pitchFamily="2" charset="-78"/>
              </a:rPr>
              <a:t> </a:t>
            </a:r>
            <a:r>
              <a:rPr lang="ar-SA" sz="2800" dirty="0">
                <a:cs typeface="B Zar" pitchFamily="2" charset="-78"/>
              </a:rPr>
              <a:t>باشد  پس از 5  دقیقه مجددازدست راست اندازه گیری </a:t>
            </a:r>
            <a:r>
              <a:rPr lang="ar-SA" sz="2800" dirty="0" smtClean="0">
                <a:cs typeface="B Zar" pitchFamily="2" charset="-78"/>
              </a:rPr>
              <a:t>کنید</a:t>
            </a:r>
            <a:r>
              <a:rPr lang="fa-IR" sz="2800" dirty="0" smtClean="0">
                <a:cs typeface="B Zar" pitchFamily="2" charset="-78"/>
              </a:rPr>
              <a:t>.</a:t>
            </a:r>
            <a:r>
              <a:rPr lang="ar-SA" sz="2800" dirty="0" smtClean="0">
                <a:cs typeface="B Zar" pitchFamily="2" charset="-78"/>
              </a:rPr>
              <a:t> </a:t>
            </a:r>
            <a:r>
              <a:rPr lang="ar-SA" sz="2800" dirty="0">
                <a:cs typeface="B Zar" pitchFamily="2" charset="-78"/>
              </a:rPr>
              <a:t>میانگین این دو فشار به عنوان فشارخون سالمند درنظر گرفته می </a:t>
            </a:r>
            <a:r>
              <a:rPr lang="ar-SA" sz="2800" dirty="0" smtClean="0">
                <a:cs typeface="B Zar" pitchFamily="2" charset="-78"/>
              </a:rPr>
              <a:t>شود</a:t>
            </a:r>
            <a:r>
              <a:rPr lang="fa-IR" sz="2800" dirty="0">
                <a:cs typeface="B Zar" pitchFamily="2" charset="-78"/>
              </a:rPr>
              <a:t> </a:t>
            </a:r>
            <a:r>
              <a:rPr lang="fa-IR" sz="2800" dirty="0" smtClean="0">
                <a:cs typeface="B Zar" pitchFamily="2" charset="-78"/>
              </a:rPr>
              <a:t>،کاف فشارسنج را باز نکنید </a:t>
            </a:r>
            <a:r>
              <a:rPr lang="ar-SA" sz="2800" dirty="0" smtClean="0">
                <a:cs typeface="B Zar" pitchFamily="2" charset="-78"/>
              </a:rPr>
              <a:t> </a:t>
            </a:r>
            <a:r>
              <a:rPr lang="ar-SA" sz="2800" dirty="0">
                <a:cs typeface="B Zar" pitchFamily="2" charset="-78"/>
              </a:rPr>
              <a:t>برای بررسی افت فشارخون وضعیتی فشارخون سالمند را پس از </a:t>
            </a:r>
            <a:r>
              <a:rPr lang="fa-IR" sz="2800" dirty="0" smtClean="0">
                <a:cs typeface="B Zar" pitchFamily="2" charset="-78"/>
              </a:rPr>
              <a:t>5-</a:t>
            </a:r>
            <a:r>
              <a:rPr lang="ar-SA" sz="2800" dirty="0" smtClean="0">
                <a:cs typeface="B Zar" pitchFamily="2" charset="-78"/>
              </a:rPr>
              <a:t>2 </a:t>
            </a:r>
            <a:r>
              <a:rPr lang="ar-SA" sz="2800" dirty="0">
                <a:cs typeface="B Zar" pitchFamily="2" charset="-78"/>
              </a:rPr>
              <a:t>دقیقه ایستادن مجدد اندازه </a:t>
            </a:r>
            <a:r>
              <a:rPr lang="ar-SA" sz="2800" dirty="0" smtClean="0">
                <a:cs typeface="B Zar" pitchFamily="2" charset="-78"/>
              </a:rPr>
              <a:t>گ</a:t>
            </a:r>
            <a:r>
              <a:rPr lang="fa-IR" sz="2800" dirty="0" smtClean="0">
                <a:cs typeface="B Zar" pitchFamily="2" charset="-78"/>
              </a:rPr>
              <a:t>ی</a:t>
            </a:r>
            <a:r>
              <a:rPr lang="ar-SA" sz="2800" dirty="0" smtClean="0">
                <a:cs typeface="B Zar" pitchFamily="2" charset="-78"/>
              </a:rPr>
              <a:t>ری </a:t>
            </a:r>
            <a:r>
              <a:rPr lang="ar-SA" sz="2800" dirty="0">
                <a:cs typeface="B Zar" pitchFamily="2" charset="-78"/>
              </a:rPr>
              <a:t>کنید چنانچه فشارخون ماكزيمم دروضعيت ايستاده نسبت به وضعيت نشسته </a:t>
            </a:r>
            <a:r>
              <a:rPr lang="fa-IR" sz="2800" dirty="0" smtClean="0">
                <a:cs typeface="B Zar" pitchFamily="2" charset="-78"/>
              </a:rPr>
              <a:t>کمتر</a:t>
            </a:r>
            <a:r>
              <a:rPr lang="ar-SA" sz="2800" dirty="0" smtClean="0">
                <a:cs typeface="B Zar" pitchFamily="2" charset="-78"/>
              </a:rPr>
              <a:t>از </a:t>
            </a:r>
            <a:r>
              <a:rPr lang="ar-SA" sz="2800" dirty="0">
                <a:cs typeface="B Zar" pitchFamily="2" charset="-78"/>
              </a:rPr>
              <a:t>20 ميليمتر جيوه باشد احتمال افت فشارخون وضعيتي تلقي می شود</a:t>
            </a:r>
            <a:r>
              <a:rPr lang="ar-SA" sz="2800" dirty="0" smtClean="0">
                <a:cs typeface="B Zar" pitchFamily="2" charset="-78"/>
              </a:rPr>
              <a:t>.</a:t>
            </a:r>
            <a:r>
              <a:rPr lang="fa-IR" sz="2800" dirty="0" smtClean="0">
                <a:cs typeface="B Zar" pitchFamily="2" charset="-78"/>
              </a:rPr>
              <a:t>( رعایت توصیه ها ی لازم در زمان اندازه گیری فشارخون طبق دستورعمل الزامی می باشد)</a:t>
            </a:r>
          </a:p>
          <a:p>
            <a:pPr algn="r" rtl="1"/>
            <a:endParaRPr lang="en-US" dirty="0">
              <a:cs typeface="B Zar" pitchFamily="2" charset="-78"/>
            </a:endParaRPr>
          </a:p>
        </p:txBody>
      </p:sp>
    </p:spTree>
    <p:extLst>
      <p:ext uri="{BB962C8B-B14F-4D97-AF65-F5344CB8AC3E}">
        <p14:creationId xmlns:p14="http://schemas.microsoft.com/office/powerpoint/2010/main" val="113349696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685800"/>
            <a:ext cx="7421880" cy="900056"/>
          </a:xfrm>
          <a:solidFill>
            <a:schemeClr val="accent6">
              <a:lumMod val="20000"/>
              <a:lumOff val="80000"/>
            </a:schemeClr>
          </a:solidFill>
        </p:spPr>
        <p:style>
          <a:lnRef idx="2">
            <a:schemeClr val="dk1"/>
          </a:lnRef>
          <a:fillRef idx="1">
            <a:schemeClr val="lt1"/>
          </a:fillRef>
          <a:effectRef idx="0">
            <a:schemeClr val="dk1"/>
          </a:effectRef>
          <a:fontRef idx="minor">
            <a:schemeClr val="dk1"/>
          </a:fontRef>
        </p:style>
        <p:txBody>
          <a:bodyPr>
            <a:normAutofit/>
          </a:bodyPr>
          <a:lstStyle/>
          <a:p>
            <a:pPr algn="r"/>
            <a:r>
              <a:rPr lang="fa-IR" sz="2800" dirty="0">
                <a:solidFill>
                  <a:srgbClr val="C00000"/>
                </a:solidFill>
                <a:effectLst/>
                <a:latin typeface="Arial" panose="020B0604020202020204" pitchFamily="34" charset="0"/>
                <a:ea typeface="Times New Roman"/>
                <a:cs typeface="B Titr" pitchFamily="2" charset="-78"/>
              </a:rPr>
              <a:t>تعریف </a:t>
            </a:r>
            <a:r>
              <a:rPr lang="en-US" sz="2800" dirty="0">
                <a:solidFill>
                  <a:srgbClr val="C00000"/>
                </a:solidFill>
                <a:effectLst/>
                <a:latin typeface="Arial" panose="020B0604020202020204" pitchFamily="34" charset="0"/>
                <a:ea typeface="Times New Roman"/>
                <a:cs typeface="B Titr" pitchFamily="2" charset="-78"/>
              </a:rPr>
              <a:t>WHO</a:t>
            </a:r>
            <a:r>
              <a:rPr lang="fa-IR" sz="2800" dirty="0">
                <a:solidFill>
                  <a:srgbClr val="C00000"/>
                </a:solidFill>
                <a:effectLst/>
                <a:latin typeface="Arial" panose="020B0604020202020204" pitchFamily="34" charset="0"/>
                <a:ea typeface="Times New Roman"/>
                <a:cs typeface="B Titr" pitchFamily="2" charset="-78"/>
              </a:rPr>
              <a:t> از سالمندآزاری:</a:t>
            </a:r>
            <a:endParaRPr lang="fa-IR" sz="2800" dirty="0">
              <a:solidFill>
                <a:srgbClr val="C00000"/>
              </a:solidFill>
              <a:cs typeface="B Titr" pitchFamily="2" charset="-78"/>
            </a:endParaRPr>
          </a:p>
        </p:txBody>
      </p:sp>
      <p:sp>
        <p:nvSpPr>
          <p:cNvPr id="3" name="Content Placeholder 2"/>
          <p:cNvSpPr>
            <a:spLocks noGrp="1"/>
          </p:cNvSpPr>
          <p:nvPr>
            <p:ph idx="1"/>
          </p:nvPr>
        </p:nvSpPr>
        <p:spPr>
          <a:xfrm>
            <a:off x="1447800" y="1600200"/>
            <a:ext cx="7391400" cy="4191000"/>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rmAutofit/>
          </a:bodyPr>
          <a:lstStyle/>
          <a:p>
            <a:pPr marL="240411" indent="-342900" algn="justLow">
              <a:lnSpc>
                <a:spcPct val="150000"/>
              </a:lnSpc>
              <a:spcBef>
                <a:spcPts val="0"/>
              </a:spcBef>
              <a:spcAft>
                <a:spcPts val="800"/>
              </a:spcAft>
              <a:buFont typeface="Wingdings" pitchFamily="2" charset="2"/>
              <a:buChar char="q"/>
            </a:pPr>
            <a:r>
              <a:rPr lang="fa-IR" sz="2400" dirty="0" smtClean="0">
                <a:latin typeface="Arial" panose="020B0604020202020204" pitchFamily="34" charset="0"/>
                <a:ea typeface="Times New Roman"/>
                <a:cs typeface="B Zar" pitchFamily="2" charset="-78"/>
              </a:rPr>
              <a:t>مسائلی </a:t>
            </a:r>
            <a:r>
              <a:rPr lang="fa-IR" sz="2400" dirty="0">
                <a:latin typeface="Arial" panose="020B0604020202020204" pitchFamily="34" charset="0"/>
                <a:ea typeface="Times New Roman"/>
                <a:cs typeface="B Zar" pitchFamily="2" charset="-78"/>
              </a:rPr>
              <a:t>که می تواند خطرات ومشکلاتی را در افراد ایجاد کند که ناشی از مسائل فیزیکی</a:t>
            </a:r>
            <a:r>
              <a:rPr lang="fa-IR" sz="2400" dirty="0" smtClean="0">
                <a:latin typeface="Arial" panose="020B0604020202020204" pitchFamily="34" charset="0"/>
                <a:ea typeface="Times New Roman"/>
                <a:cs typeface="B Zar" pitchFamily="2" charset="-78"/>
              </a:rPr>
              <a:t>، جنسی</a:t>
            </a:r>
            <a:r>
              <a:rPr lang="fa-IR" sz="2400" dirty="0">
                <a:latin typeface="Arial" panose="020B0604020202020204" pitchFamily="34" charset="0"/>
                <a:ea typeface="Times New Roman"/>
                <a:cs typeface="B Zar" pitchFamily="2" charset="-78"/>
              </a:rPr>
              <a:t>، </a:t>
            </a:r>
            <a:r>
              <a:rPr lang="fa-IR" sz="2400" dirty="0" smtClean="0">
                <a:latin typeface="Arial" panose="020B0604020202020204" pitchFamily="34" charset="0"/>
                <a:ea typeface="Times New Roman"/>
                <a:cs typeface="B Zar" pitchFamily="2" charset="-78"/>
              </a:rPr>
              <a:t> بحث </a:t>
            </a:r>
            <a:r>
              <a:rPr lang="fa-IR" sz="2400" dirty="0">
                <a:latin typeface="Arial" panose="020B0604020202020204" pitchFamily="34" charset="0"/>
                <a:ea typeface="Times New Roman"/>
                <a:cs typeface="B Zar" pitchFamily="2" charset="-78"/>
              </a:rPr>
              <a:t>روانشناسی(</a:t>
            </a:r>
            <a:r>
              <a:rPr lang="en-US" sz="2400" dirty="0">
                <a:latin typeface="Arial" panose="020B0604020202020204" pitchFamily="34" charset="0"/>
                <a:ea typeface="Times New Roman"/>
                <a:cs typeface="B Zar" pitchFamily="2" charset="-78"/>
              </a:rPr>
              <a:t>psychological</a:t>
            </a:r>
            <a:r>
              <a:rPr lang="fa-IR" sz="2400" dirty="0">
                <a:latin typeface="Arial" panose="020B0604020202020204" pitchFamily="34" charset="0"/>
                <a:ea typeface="Times New Roman"/>
                <a:cs typeface="B Zar" pitchFamily="2" charset="-78"/>
              </a:rPr>
              <a:t> )، احساسی(</a:t>
            </a:r>
            <a:r>
              <a:rPr lang="en-US" sz="2400" dirty="0">
                <a:latin typeface="Arial" panose="020B0604020202020204" pitchFamily="34" charset="0"/>
                <a:ea typeface="Times New Roman"/>
                <a:cs typeface="B Zar" pitchFamily="2" charset="-78"/>
              </a:rPr>
              <a:t>emotional</a:t>
            </a:r>
            <a:r>
              <a:rPr lang="fa-IR" sz="2400" dirty="0">
                <a:latin typeface="Arial" panose="020B0604020202020204" pitchFamily="34" charset="0"/>
                <a:ea typeface="Times New Roman"/>
                <a:cs typeface="B Zar" pitchFamily="2" charset="-78"/>
              </a:rPr>
              <a:t>)،  سوء استفاده های مالی</a:t>
            </a:r>
            <a:r>
              <a:rPr lang="fa-IR" sz="2400" dirty="0" smtClean="0">
                <a:latin typeface="Arial" panose="020B0604020202020204" pitchFamily="34" charset="0"/>
                <a:ea typeface="Times New Roman"/>
                <a:cs typeface="B Zar" pitchFamily="2" charset="-78"/>
              </a:rPr>
              <a:t>، نادیده </a:t>
            </a:r>
            <a:r>
              <a:rPr lang="fa-IR" sz="2400" dirty="0">
                <a:latin typeface="Arial" panose="020B0604020202020204" pitchFamily="34" charset="0"/>
                <a:ea typeface="Times New Roman"/>
                <a:cs typeface="B Zar" pitchFamily="2" charset="-78"/>
              </a:rPr>
              <a:t>انگاشتن، رها کردن</a:t>
            </a:r>
            <a:r>
              <a:rPr lang="fa-IR" sz="2400" dirty="0" smtClean="0">
                <a:latin typeface="Arial" panose="020B0604020202020204" pitchFamily="34" charset="0"/>
                <a:ea typeface="Times New Roman"/>
                <a:cs typeface="B Zar" pitchFamily="2" charset="-78"/>
              </a:rPr>
              <a:t>، انکار </a:t>
            </a:r>
            <a:r>
              <a:rPr lang="fa-IR" sz="2400" dirty="0">
                <a:latin typeface="Arial" panose="020B0604020202020204" pitchFamily="34" charset="0"/>
                <a:ea typeface="Times New Roman"/>
                <a:cs typeface="B Zar" pitchFamily="2" charset="-78"/>
              </a:rPr>
              <a:t>وبی ارزش قلمداد کردن باشد که به منزلت افراد سالمند آسیب می </a:t>
            </a:r>
            <a:r>
              <a:rPr lang="fa-IR" sz="2400" dirty="0" smtClean="0">
                <a:latin typeface="Arial" panose="020B0604020202020204" pitchFamily="34" charset="0"/>
                <a:ea typeface="Times New Roman"/>
                <a:cs typeface="B Zar" pitchFamily="2" charset="-78"/>
              </a:rPr>
              <a:t>رساند</a:t>
            </a:r>
            <a:endParaRPr lang="en-US" sz="2400" dirty="0">
              <a:effectLst/>
              <a:latin typeface="Arial" panose="020B0604020202020204" pitchFamily="34" charset="0"/>
              <a:ea typeface="Times New Roman"/>
              <a:cs typeface="B Zar" pitchFamily="2" charset="-78"/>
            </a:endParaRPr>
          </a:p>
        </p:txBody>
      </p:sp>
    </p:spTree>
    <p:extLst>
      <p:ext uri="{BB962C8B-B14F-4D97-AF65-F5344CB8AC3E}">
        <p14:creationId xmlns:p14="http://schemas.microsoft.com/office/powerpoint/2010/main" val="58264904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792162"/>
          </a:xfrm>
          <a:solidFill>
            <a:schemeClr val="accent6">
              <a:lumMod val="20000"/>
              <a:lumOff val="80000"/>
            </a:schemeClr>
          </a:solidFill>
        </p:spPr>
        <p:style>
          <a:lnRef idx="2">
            <a:schemeClr val="dk1"/>
          </a:lnRef>
          <a:fillRef idx="1">
            <a:schemeClr val="lt1"/>
          </a:fillRef>
          <a:effectRef idx="0">
            <a:schemeClr val="dk1"/>
          </a:effectRef>
          <a:fontRef idx="minor">
            <a:schemeClr val="dk1"/>
          </a:fontRef>
        </p:style>
        <p:txBody>
          <a:bodyPr/>
          <a:lstStyle/>
          <a:p>
            <a:pPr marL="180975" lvl="0" indent="-283464" algn="r">
              <a:lnSpc>
                <a:spcPct val="115000"/>
              </a:lnSpc>
              <a:spcBef>
                <a:spcPts val="0"/>
              </a:spcBef>
              <a:spcAft>
                <a:spcPts val="800"/>
              </a:spcAft>
            </a:pPr>
            <a:r>
              <a:rPr lang="fa-IR" sz="2700" dirty="0">
                <a:solidFill>
                  <a:srgbClr val="00B050"/>
                </a:solidFill>
                <a:effectLst/>
                <a:latin typeface="Arial" panose="020B0604020202020204" pitchFamily="34" charset="0"/>
                <a:ea typeface="Times New Roman"/>
                <a:cs typeface="B Titr" pitchFamily="2" charset="-78"/>
              </a:rPr>
              <a:t>عواملی که باعث شیوع </a:t>
            </a:r>
            <a:r>
              <a:rPr lang="fa-IR" sz="2700" dirty="0" smtClean="0">
                <a:solidFill>
                  <a:srgbClr val="00B050"/>
                </a:solidFill>
                <a:effectLst/>
                <a:latin typeface="Arial" panose="020B0604020202020204" pitchFamily="34" charset="0"/>
                <a:ea typeface="Times New Roman"/>
                <a:cs typeface="B Titr" pitchFamily="2" charset="-78"/>
              </a:rPr>
              <a:t>سالمند آزاری </a:t>
            </a:r>
            <a:r>
              <a:rPr lang="fa-IR" sz="2700" dirty="0">
                <a:solidFill>
                  <a:srgbClr val="00B050"/>
                </a:solidFill>
                <a:effectLst/>
                <a:latin typeface="Arial" panose="020B0604020202020204" pitchFamily="34" charset="0"/>
                <a:ea typeface="Times New Roman"/>
                <a:cs typeface="B Titr" pitchFamily="2" charset="-78"/>
              </a:rPr>
              <a:t>می گردد:</a:t>
            </a:r>
            <a:endParaRPr lang="en-US" sz="2000" dirty="0">
              <a:solidFill>
                <a:srgbClr val="00B050"/>
              </a:solidFill>
              <a:effectLst/>
              <a:latin typeface="Arial" panose="020B0604020202020204" pitchFamily="34" charset="0"/>
              <a:ea typeface="Times New Roman"/>
              <a:cs typeface="B Titr" pitchFamily="2" charset="-78"/>
            </a:endParaRPr>
          </a:p>
        </p:txBody>
      </p:sp>
      <p:sp>
        <p:nvSpPr>
          <p:cNvPr id="3" name="Content Placeholder 2"/>
          <p:cNvSpPr>
            <a:spLocks noGrp="1"/>
          </p:cNvSpPr>
          <p:nvPr>
            <p:ph idx="1"/>
          </p:nvPr>
        </p:nvSpPr>
        <p:spPr>
          <a:xfrm>
            <a:off x="1447800" y="1066800"/>
            <a:ext cx="7485888" cy="5181600"/>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rmAutofit/>
          </a:bodyPr>
          <a:lstStyle/>
          <a:p>
            <a:pPr marL="457200" lvl="0" indent="-457200" algn="justLow">
              <a:lnSpc>
                <a:spcPct val="115000"/>
              </a:lnSpc>
              <a:buFont typeface="Wingdings" panose="05000000000000000000" pitchFamily="2" charset="2"/>
              <a:buChar char="q"/>
            </a:pPr>
            <a:r>
              <a:rPr lang="fa-IR" sz="2400" dirty="0" smtClean="0">
                <a:latin typeface="Arial" panose="020B0604020202020204" pitchFamily="34" charset="0"/>
                <a:ea typeface="Times New Roman"/>
                <a:cs typeface="B Zar" pitchFamily="2" charset="-78"/>
              </a:rPr>
              <a:t>افسردگی </a:t>
            </a:r>
            <a:r>
              <a:rPr lang="fa-IR" sz="2400" dirty="0">
                <a:latin typeface="Arial" panose="020B0604020202020204" pitchFamily="34" charset="0"/>
                <a:ea typeface="Times New Roman"/>
                <a:cs typeface="B Zar" pitchFamily="2" charset="-78"/>
              </a:rPr>
              <a:t>های سالمند</a:t>
            </a:r>
            <a:endParaRPr lang="en-US" sz="2400" dirty="0">
              <a:latin typeface="Arial" panose="020B0604020202020204" pitchFamily="34" charset="0"/>
              <a:ea typeface="Calibri"/>
              <a:cs typeface="B Zar" pitchFamily="2" charset="-78"/>
            </a:endParaRPr>
          </a:p>
          <a:p>
            <a:pPr marL="457200" lvl="0" indent="-457200" algn="justLow">
              <a:lnSpc>
                <a:spcPct val="115000"/>
              </a:lnSpc>
              <a:buFont typeface="Wingdings" panose="05000000000000000000" pitchFamily="2" charset="2"/>
              <a:buChar char="q"/>
            </a:pPr>
            <a:r>
              <a:rPr lang="fa-IR" sz="2400" dirty="0">
                <a:latin typeface="Arial" panose="020B0604020202020204" pitchFamily="34" charset="0"/>
                <a:ea typeface="Times New Roman"/>
                <a:cs typeface="B Zar" pitchFamily="2" charset="-78"/>
              </a:rPr>
              <a:t>استفاده از </a:t>
            </a:r>
            <a:r>
              <a:rPr lang="fa-IR" sz="2400" dirty="0" smtClean="0">
                <a:latin typeface="Arial" panose="020B0604020202020204" pitchFamily="34" charset="0"/>
                <a:ea typeface="Times New Roman"/>
                <a:cs typeface="B Zar" pitchFamily="2" charset="-78"/>
              </a:rPr>
              <a:t>موادّ مخدّر </a:t>
            </a:r>
            <a:r>
              <a:rPr lang="fa-IR" sz="2400" dirty="0">
                <a:latin typeface="Arial" panose="020B0604020202020204" pitchFamily="34" charset="0"/>
                <a:ea typeface="Times New Roman"/>
                <a:cs typeface="B Zar" pitchFamily="2" charset="-78"/>
              </a:rPr>
              <a:t>والکل</a:t>
            </a:r>
            <a:endParaRPr lang="en-US" sz="2400" dirty="0">
              <a:latin typeface="Arial" panose="020B0604020202020204" pitchFamily="34" charset="0"/>
              <a:ea typeface="Calibri"/>
              <a:cs typeface="B Zar" pitchFamily="2" charset="-78"/>
            </a:endParaRPr>
          </a:p>
          <a:p>
            <a:pPr marL="457200" lvl="0" indent="-457200" algn="justLow">
              <a:lnSpc>
                <a:spcPct val="115000"/>
              </a:lnSpc>
              <a:buFont typeface="Wingdings" panose="05000000000000000000" pitchFamily="2" charset="2"/>
              <a:buChar char="q"/>
            </a:pPr>
            <a:r>
              <a:rPr lang="fa-IR" sz="2400" dirty="0">
                <a:latin typeface="Arial" panose="020B0604020202020204" pitchFamily="34" charset="0"/>
                <a:ea typeface="Times New Roman"/>
                <a:cs typeface="B Zar" pitchFamily="2" charset="-78"/>
              </a:rPr>
              <a:t>استرس </a:t>
            </a:r>
            <a:endParaRPr lang="fa-IR" sz="2400" dirty="0" smtClean="0">
              <a:latin typeface="Arial" panose="020B0604020202020204" pitchFamily="34" charset="0"/>
              <a:ea typeface="Times New Roman"/>
              <a:cs typeface="B Zar" pitchFamily="2" charset="-78"/>
            </a:endParaRPr>
          </a:p>
          <a:p>
            <a:pPr marL="457200" lvl="0" indent="-457200" algn="justLow">
              <a:lnSpc>
                <a:spcPct val="115000"/>
              </a:lnSpc>
              <a:buFont typeface="Wingdings" panose="05000000000000000000" pitchFamily="2" charset="2"/>
              <a:buChar char="q"/>
            </a:pPr>
            <a:r>
              <a:rPr lang="fa-IR" sz="2400" dirty="0" smtClean="0">
                <a:latin typeface="Arial" panose="020B0604020202020204" pitchFamily="34" charset="0"/>
                <a:ea typeface="Times New Roman"/>
                <a:cs typeface="B Zar" pitchFamily="2" charset="-78"/>
              </a:rPr>
              <a:t>نبود </a:t>
            </a:r>
            <a:r>
              <a:rPr lang="fa-IR" sz="2400" dirty="0">
                <a:latin typeface="Arial" panose="020B0604020202020204" pitchFamily="34" charset="0"/>
                <a:ea typeface="Times New Roman"/>
                <a:cs typeface="B Zar" pitchFamily="2" charset="-78"/>
              </a:rPr>
              <a:t>یک حمایت اجتماعی خوب </a:t>
            </a:r>
            <a:endParaRPr lang="fa-IR" sz="2400" dirty="0" smtClean="0">
              <a:latin typeface="Arial" panose="020B0604020202020204" pitchFamily="34" charset="0"/>
              <a:ea typeface="Times New Roman"/>
              <a:cs typeface="B Zar" pitchFamily="2" charset="-78"/>
            </a:endParaRPr>
          </a:p>
          <a:p>
            <a:pPr marL="457200" lvl="0" indent="-457200" algn="justLow">
              <a:lnSpc>
                <a:spcPct val="115000"/>
              </a:lnSpc>
              <a:buFont typeface="Wingdings" panose="05000000000000000000" pitchFamily="2" charset="2"/>
              <a:buChar char="q"/>
            </a:pPr>
            <a:r>
              <a:rPr lang="fa-IR" sz="2400" dirty="0" smtClean="0">
                <a:latin typeface="Arial" panose="020B0604020202020204" pitchFamily="34" charset="0"/>
                <a:ea typeface="Times New Roman"/>
                <a:cs typeface="B Zar" pitchFamily="2" charset="-78"/>
              </a:rPr>
              <a:t>مشکلاتی </a:t>
            </a:r>
            <a:r>
              <a:rPr lang="fa-IR" sz="2400" dirty="0">
                <a:latin typeface="Arial" panose="020B0604020202020204" pitchFamily="34" charset="0"/>
                <a:ea typeface="Times New Roman"/>
                <a:cs typeface="B Zar" pitchFamily="2" charset="-78"/>
              </a:rPr>
              <a:t>که در خصوص وابستگی های اقتصادی، عاطفی به افراد دیگر باشد</a:t>
            </a:r>
            <a:endParaRPr lang="en-US" sz="2400" dirty="0">
              <a:latin typeface="Arial" panose="020B0604020202020204" pitchFamily="34" charset="0"/>
              <a:ea typeface="Calibri"/>
              <a:cs typeface="B Zar" pitchFamily="2" charset="-78"/>
            </a:endParaRPr>
          </a:p>
          <a:p>
            <a:pPr marL="457200" lvl="0" indent="-457200" algn="justLow">
              <a:lnSpc>
                <a:spcPct val="115000"/>
              </a:lnSpc>
              <a:buFont typeface="Wingdings" panose="05000000000000000000" pitchFamily="2" charset="2"/>
              <a:buChar char="q"/>
            </a:pPr>
            <a:r>
              <a:rPr lang="fa-IR" sz="2400" dirty="0">
                <a:latin typeface="Arial" panose="020B0604020202020204" pitchFamily="34" charset="0"/>
                <a:ea typeface="Times New Roman"/>
                <a:cs typeface="B Zar" pitchFamily="2" charset="-78"/>
              </a:rPr>
              <a:t>عدم آموزش به سالمند</a:t>
            </a:r>
            <a:endParaRPr lang="en-US" sz="2400" dirty="0">
              <a:latin typeface="Arial" panose="020B0604020202020204" pitchFamily="34" charset="0"/>
              <a:ea typeface="Calibri"/>
              <a:cs typeface="B Zar" pitchFamily="2" charset="-78"/>
            </a:endParaRPr>
          </a:p>
          <a:p>
            <a:endParaRPr lang="fa-IR" sz="2400" dirty="0">
              <a:cs typeface="B Zar" pitchFamily="2" charset="-78"/>
            </a:endParaRPr>
          </a:p>
        </p:txBody>
      </p:sp>
    </p:spTree>
    <p:extLst>
      <p:ext uri="{BB962C8B-B14F-4D97-AF65-F5344CB8AC3E}">
        <p14:creationId xmlns:p14="http://schemas.microsoft.com/office/powerpoint/2010/main" val="331372612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0600" y="152400"/>
            <a:ext cx="8077200" cy="6400800"/>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rmAutofit fontScale="92500" lnSpcReduction="10000"/>
          </a:bodyPr>
          <a:lstStyle/>
          <a:p>
            <a:pPr algn="justLow">
              <a:lnSpc>
                <a:spcPct val="150000"/>
              </a:lnSpc>
              <a:spcAft>
                <a:spcPts val="800"/>
              </a:spcAft>
              <a:buFont typeface="Wingdings" pitchFamily="2" charset="2"/>
              <a:buChar char="q"/>
            </a:pPr>
            <a:r>
              <a:rPr lang="fa-IR" sz="2400" b="1" dirty="0" smtClean="0">
                <a:solidFill>
                  <a:srgbClr val="00B050"/>
                </a:solidFill>
                <a:latin typeface="Calibri"/>
                <a:ea typeface="Calibri"/>
                <a:cs typeface="B Zar" pitchFamily="2" charset="-78"/>
              </a:rPr>
              <a:t>سقوط و عدم تعادل: </a:t>
            </a:r>
          </a:p>
          <a:p>
            <a:pPr algn="justLow">
              <a:lnSpc>
                <a:spcPct val="150000"/>
              </a:lnSpc>
              <a:spcAft>
                <a:spcPts val="800"/>
              </a:spcAft>
              <a:buFont typeface="Wingdings" pitchFamily="2" charset="2"/>
              <a:buChar char="§"/>
            </a:pPr>
            <a:r>
              <a:rPr lang="ar-SA" sz="2400" dirty="0" smtClean="0">
                <a:solidFill>
                  <a:srgbClr val="C00000"/>
                </a:solidFill>
                <a:effectLst>
                  <a:outerShdw blurRad="38100" dist="38100" dir="2700000" algn="tl">
                    <a:srgbClr val="000000">
                      <a:alpha val="43137"/>
                    </a:srgbClr>
                  </a:outerShdw>
                </a:effectLst>
                <a:latin typeface="Calibri"/>
                <a:ea typeface="Calibri"/>
                <a:cs typeface="B Zar" pitchFamily="2" charset="-78"/>
              </a:rPr>
              <a:t>زمین </a:t>
            </a:r>
            <a:r>
              <a:rPr lang="ar-SA" sz="2400" dirty="0">
                <a:solidFill>
                  <a:srgbClr val="C00000"/>
                </a:solidFill>
                <a:effectLst>
                  <a:outerShdw blurRad="38100" dist="38100" dir="2700000" algn="tl">
                    <a:srgbClr val="000000">
                      <a:alpha val="43137"/>
                    </a:srgbClr>
                  </a:outerShdw>
                </a:effectLst>
                <a:latin typeface="Calibri"/>
                <a:ea typeface="Calibri"/>
                <a:cs typeface="B Zar" pitchFamily="2" charset="-78"/>
              </a:rPr>
              <a:t>خوردن </a:t>
            </a:r>
            <a:r>
              <a:rPr lang="ar-SA" sz="2400" dirty="0">
                <a:latin typeface="Calibri"/>
                <a:ea typeface="Calibri"/>
                <a:cs typeface="B Zar" pitchFamily="2" charset="-78"/>
              </a:rPr>
              <a:t>: حالتی که فرد سالمند به صورت ناخواسته و غیر ارادی در سطحی پایین‌تر از سطح </a:t>
            </a:r>
            <a:r>
              <a:rPr lang="ar-SA" sz="2400" dirty="0" smtClean="0">
                <a:latin typeface="Calibri"/>
                <a:ea typeface="Calibri"/>
                <a:cs typeface="B Zar" pitchFamily="2" charset="-78"/>
              </a:rPr>
              <a:t>او</a:t>
            </a:r>
            <a:r>
              <a:rPr lang="fa-IR" sz="2400" dirty="0" smtClean="0">
                <a:latin typeface="Calibri"/>
                <a:ea typeface="Calibri"/>
                <a:cs typeface="B Zar" pitchFamily="2" charset="-78"/>
              </a:rPr>
              <a:t>ّ</a:t>
            </a:r>
            <a:r>
              <a:rPr lang="ar-SA" sz="2400" dirty="0" smtClean="0">
                <a:latin typeface="Calibri"/>
                <a:ea typeface="Calibri"/>
                <a:cs typeface="B Zar" pitchFamily="2" charset="-78"/>
              </a:rPr>
              <a:t>لی</a:t>
            </a:r>
            <a:r>
              <a:rPr lang="fa-IR" sz="2400" dirty="0" smtClean="0">
                <a:latin typeface="Calibri"/>
                <a:ea typeface="Calibri"/>
                <a:cs typeface="B Zar" pitchFamily="2" charset="-78"/>
              </a:rPr>
              <a:t>ّ</a:t>
            </a:r>
            <a:r>
              <a:rPr lang="ar-SA" sz="2400" dirty="0" smtClean="0">
                <a:latin typeface="Calibri"/>
                <a:ea typeface="Calibri"/>
                <a:cs typeface="B Zar" pitchFamily="2" charset="-78"/>
              </a:rPr>
              <a:t>ه </a:t>
            </a:r>
            <a:r>
              <a:rPr lang="ar-SA" sz="2400" dirty="0">
                <a:latin typeface="Calibri"/>
                <a:ea typeface="Calibri"/>
                <a:cs typeface="B Zar" pitchFamily="2" charset="-78"/>
              </a:rPr>
              <a:t>ای که در آن قرار داشته، جای می گیرد. به عنوان مثال این حالت می تواند در زمان برخاستن از </a:t>
            </a:r>
            <a:r>
              <a:rPr lang="ar-SA" sz="2400" dirty="0" smtClean="0">
                <a:latin typeface="Calibri"/>
                <a:ea typeface="Calibri"/>
                <a:cs typeface="B Zar" pitchFamily="2" charset="-78"/>
              </a:rPr>
              <a:t>تخت</a:t>
            </a:r>
            <a:r>
              <a:rPr lang="fa-IR" sz="2400" dirty="0" smtClean="0">
                <a:latin typeface="Calibri"/>
                <a:ea typeface="Calibri"/>
                <a:cs typeface="B Zar" pitchFamily="2" charset="-78"/>
              </a:rPr>
              <a:t>،</a:t>
            </a:r>
            <a:r>
              <a:rPr lang="ar-SA" sz="2400" dirty="0" smtClean="0">
                <a:latin typeface="Calibri"/>
                <a:ea typeface="Calibri"/>
                <a:cs typeface="B Zar" pitchFamily="2" charset="-78"/>
              </a:rPr>
              <a:t> مبل</a:t>
            </a:r>
            <a:r>
              <a:rPr lang="fa-IR" sz="2400" dirty="0" smtClean="0">
                <a:latin typeface="Calibri"/>
                <a:ea typeface="Calibri"/>
                <a:cs typeface="B Zar" pitchFamily="2" charset="-78"/>
              </a:rPr>
              <a:t> </a:t>
            </a:r>
            <a:r>
              <a:rPr lang="ar-SA" sz="2400" dirty="0" smtClean="0">
                <a:latin typeface="Calibri"/>
                <a:ea typeface="Calibri"/>
                <a:cs typeface="B Zar" pitchFamily="2" charset="-78"/>
              </a:rPr>
              <a:t>یا صندلی </a:t>
            </a:r>
            <a:r>
              <a:rPr lang="ar-SA" sz="2400" dirty="0">
                <a:latin typeface="Calibri"/>
                <a:ea typeface="Calibri"/>
                <a:cs typeface="B Zar" pitchFamily="2" charset="-78"/>
              </a:rPr>
              <a:t>یا در اثر لغزش روی یک سطح خیس مثلاً در </a:t>
            </a:r>
            <a:r>
              <a:rPr lang="ar-SA" sz="2400" dirty="0" smtClean="0">
                <a:latin typeface="Calibri"/>
                <a:ea typeface="Calibri"/>
                <a:cs typeface="B Zar" pitchFamily="2" charset="-78"/>
              </a:rPr>
              <a:t>حم</a:t>
            </a:r>
            <a:r>
              <a:rPr lang="fa-IR" sz="2400" dirty="0" smtClean="0">
                <a:latin typeface="Calibri"/>
                <a:ea typeface="Calibri"/>
                <a:cs typeface="B Zar" pitchFamily="2" charset="-78"/>
              </a:rPr>
              <a:t>ّ</a:t>
            </a:r>
            <a:r>
              <a:rPr lang="ar-SA" sz="2400" dirty="0" smtClean="0">
                <a:latin typeface="Calibri"/>
                <a:ea typeface="Calibri"/>
                <a:cs typeface="B Zar" pitchFamily="2" charset="-78"/>
              </a:rPr>
              <a:t>ام </a:t>
            </a:r>
            <a:r>
              <a:rPr lang="ar-SA" sz="2400" dirty="0">
                <a:latin typeface="Calibri"/>
                <a:ea typeface="Calibri"/>
                <a:cs typeface="B Zar" pitchFamily="2" charset="-78"/>
              </a:rPr>
              <a:t>یا سرویس بهداشتی </a:t>
            </a:r>
            <a:r>
              <a:rPr lang="ar-SA" sz="2400" dirty="0" smtClean="0">
                <a:latin typeface="Calibri"/>
                <a:ea typeface="Calibri"/>
                <a:cs typeface="B Zar" pitchFamily="2" charset="-78"/>
              </a:rPr>
              <a:t>ات</a:t>
            </a:r>
            <a:r>
              <a:rPr lang="fa-IR" sz="2400" dirty="0" smtClean="0">
                <a:latin typeface="Calibri"/>
                <a:ea typeface="Calibri"/>
                <a:cs typeface="B Zar" pitchFamily="2" charset="-78"/>
              </a:rPr>
              <a:t>ّ</a:t>
            </a:r>
            <a:r>
              <a:rPr lang="ar-SA" sz="2400" dirty="0" smtClean="0">
                <a:latin typeface="Calibri"/>
                <a:ea typeface="Calibri"/>
                <a:cs typeface="B Zar" pitchFamily="2" charset="-78"/>
              </a:rPr>
              <a:t>فاق </a:t>
            </a:r>
            <a:r>
              <a:rPr lang="ar-SA" sz="2400" dirty="0">
                <a:latin typeface="Calibri"/>
                <a:ea typeface="Calibri"/>
                <a:cs typeface="B Zar" pitchFamily="2" charset="-78"/>
              </a:rPr>
              <a:t>بیفتد</a:t>
            </a:r>
            <a:r>
              <a:rPr lang="ar-SA" sz="2400" dirty="0" smtClean="0">
                <a:latin typeface="Calibri"/>
                <a:ea typeface="Calibri"/>
                <a:cs typeface="B Zar" pitchFamily="2" charset="-78"/>
              </a:rPr>
              <a:t>.</a:t>
            </a:r>
            <a:endParaRPr lang="fa-IR" sz="2400" dirty="0" smtClean="0">
              <a:latin typeface="Calibri"/>
              <a:ea typeface="Calibri"/>
              <a:cs typeface="B Zar" pitchFamily="2" charset="-78"/>
            </a:endParaRPr>
          </a:p>
          <a:p>
            <a:pPr algn="justLow">
              <a:lnSpc>
                <a:spcPct val="150000"/>
              </a:lnSpc>
              <a:spcAft>
                <a:spcPts val="800"/>
              </a:spcAft>
              <a:buFont typeface="Wingdings" pitchFamily="2" charset="2"/>
              <a:buChar char="§"/>
            </a:pPr>
            <a:r>
              <a:rPr lang="ar-SA" sz="2400" dirty="0">
                <a:latin typeface="Calibri"/>
                <a:ea typeface="Calibri"/>
                <a:cs typeface="B Zar" pitchFamily="2" charset="-78"/>
              </a:rPr>
              <a:t>خیلی شایع است و می تواند به کرات اتفاق </a:t>
            </a:r>
            <a:r>
              <a:rPr lang="ar-SA" sz="2400" dirty="0" smtClean="0">
                <a:latin typeface="Calibri"/>
                <a:ea typeface="Calibri"/>
                <a:cs typeface="B Zar" pitchFamily="2" charset="-78"/>
              </a:rPr>
              <a:t>بیفتد</a:t>
            </a:r>
            <a:r>
              <a:rPr lang="fa-IR" sz="2400" dirty="0" smtClean="0">
                <a:latin typeface="Calibri"/>
                <a:ea typeface="Calibri"/>
                <a:cs typeface="B Zar" pitchFamily="2" charset="-78"/>
              </a:rPr>
              <a:t>.</a:t>
            </a:r>
          </a:p>
          <a:p>
            <a:pPr algn="justLow">
              <a:lnSpc>
                <a:spcPct val="150000"/>
              </a:lnSpc>
              <a:spcAft>
                <a:spcPts val="800"/>
              </a:spcAft>
              <a:buFont typeface="Wingdings" pitchFamily="2" charset="2"/>
              <a:buChar char="§"/>
            </a:pPr>
            <a:r>
              <a:rPr lang="ar-SA" sz="2400" dirty="0">
                <a:latin typeface="Calibri"/>
                <a:ea typeface="Calibri"/>
                <a:cs typeface="B Zar" pitchFamily="2" charset="-78"/>
              </a:rPr>
              <a:t>می تواند یک سری مشکلات و عوارض بسیار </a:t>
            </a:r>
            <a:r>
              <a:rPr lang="ar-SA" sz="2400" dirty="0" smtClean="0">
                <a:latin typeface="Calibri"/>
                <a:ea typeface="Calibri"/>
                <a:cs typeface="B Zar" pitchFamily="2" charset="-78"/>
              </a:rPr>
              <a:t>جد</a:t>
            </a:r>
            <a:r>
              <a:rPr lang="fa-IR" sz="2400" dirty="0" smtClean="0">
                <a:latin typeface="Calibri"/>
                <a:ea typeface="Calibri"/>
                <a:cs typeface="B Zar" pitchFamily="2" charset="-78"/>
              </a:rPr>
              <a:t>ّ</a:t>
            </a:r>
            <a:r>
              <a:rPr lang="ar-SA" sz="2400" dirty="0" smtClean="0">
                <a:latin typeface="Calibri"/>
                <a:ea typeface="Calibri"/>
                <a:cs typeface="B Zar" pitchFamily="2" charset="-78"/>
              </a:rPr>
              <a:t>ی </a:t>
            </a:r>
            <a:r>
              <a:rPr lang="ar-SA" sz="2400" dirty="0">
                <a:latin typeface="Calibri"/>
                <a:ea typeface="Calibri"/>
                <a:cs typeface="B Zar" pitchFamily="2" charset="-78"/>
              </a:rPr>
              <a:t>را برای سالمند ایجاد </a:t>
            </a:r>
            <a:r>
              <a:rPr lang="ar-SA" sz="2400" dirty="0" smtClean="0">
                <a:latin typeface="Calibri"/>
                <a:ea typeface="Calibri"/>
                <a:cs typeface="B Zar" pitchFamily="2" charset="-78"/>
              </a:rPr>
              <a:t>کند</a:t>
            </a:r>
            <a:r>
              <a:rPr lang="fa-IR" sz="2400" dirty="0" smtClean="0">
                <a:latin typeface="Calibri"/>
                <a:ea typeface="Calibri"/>
                <a:cs typeface="B Zar" pitchFamily="2" charset="-78"/>
              </a:rPr>
              <a:t>.</a:t>
            </a:r>
          </a:p>
          <a:p>
            <a:pPr algn="justLow">
              <a:lnSpc>
                <a:spcPct val="150000"/>
              </a:lnSpc>
              <a:spcAft>
                <a:spcPts val="800"/>
              </a:spcAft>
              <a:buFont typeface="Wingdings" pitchFamily="2" charset="2"/>
              <a:buChar char="§"/>
            </a:pPr>
            <a:r>
              <a:rPr lang="ar-SA" sz="2400" dirty="0" smtClean="0">
                <a:latin typeface="Calibri"/>
                <a:ea typeface="Calibri"/>
                <a:cs typeface="B Zar" pitchFamily="2" charset="-78"/>
              </a:rPr>
              <a:t>یک </a:t>
            </a:r>
            <a:r>
              <a:rPr lang="ar-SA" sz="2400" dirty="0">
                <a:latin typeface="Calibri"/>
                <a:ea typeface="Calibri"/>
                <a:cs typeface="B Zar" pitchFamily="2" charset="-78"/>
              </a:rPr>
              <a:t>زمین خوردن ساده در فرد سالمند می تواند باعث ضربه به سر شود </a:t>
            </a:r>
            <a:r>
              <a:rPr lang="fa-IR" sz="2400" dirty="0" smtClean="0">
                <a:latin typeface="Calibri"/>
                <a:ea typeface="Calibri"/>
                <a:cs typeface="B Zar" pitchFamily="2" charset="-78"/>
              </a:rPr>
              <a:t>.</a:t>
            </a:r>
          </a:p>
          <a:p>
            <a:pPr algn="justLow">
              <a:lnSpc>
                <a:spcPct val="150000"/>
              </a:lnSpc>
              <a:spcAft>
                <a:spcPts val="800"/>
              </a:spcAft>
              <a:buFont typeface="Wingdings" pitchFamily="2" charset="2"/>
              <a:buChar char="§"/>
            </a:pPr>
            <a:r>
              <a:rPr lang="ar-SA" sz="2400" dirty="0">
                <a:latin typeface="Calibri"/>
                <a:ea typeface="Calibri"/>
                <a:cs typeface="B Zar" pitchFamily="2" charset="-78"/>
              </a:rPr>
              <a:t>تقریباً یک نفر از هر سه نفر سالمندی که </a:t>
            </a:r>
            <a:r>
              <a:rPr lang="fa-IR" sz="2400" dirty="0">
                <a:latin typeface="Calibri"/>
                <a:ea typeface="Calibri"/>
                <a:cs typeface="B Zar" pitchFamily="2" charset="-78"/>
              </a:rPr>
              <a:t>۸۵ </a:t>
            </a:r>
            <a:r>
              <a:rPr lang="ar-SA" sz="2400" dirty="0">
                <a:latin typeface="Calibri"/>
                <a:ea typeface="Calibri"/>
                <a:cs typeface="B Zar" pitchFamily="2" charset="-78"/>
              </a:rPr>
              <a:t>سال و بیشتر دارد، در طول یک سال زمین خوردن را تجربه می کند. از طرف دیگر از کل </a:t>
            </a:r>
            <a:r>
              <a:rPr lang="fa-IR" sz="2400" dirty="0">
                <a:latin typeface="Calibri"/>
                <a:ea typeface="Calibri"/>
                <a:cs typeface="B Zar" pitchFamily="2" charset="-78"/>
              </a:rPr>
              <a:t>ّ </a:t>
            </a:r>
            <a:r>
              <a:rPr lang="ar-SA" sz="2400" dirty="0">
                <a:latin typeface="Calibri"/>
                <a:ea typeface="Calibri"/>
                <a:cs typeface="B Zar" pitchFamily="2" charset="-78"/>
              </a:rPr>
              <a:t>سالمندانی که زمین می خورند </a:t>
            </a:r>
            <a:r>
              <a:rPr lang="fa-IR" sz="2400" b="1" dirty="0">
                <a:solidFill>
                  <a:srgbClr val="C00000"/>
                </a:solidFill>
                <a:latin typeface="Calibri"/>
                <a:ea typeface="Calibri"/>
                <a:cs typeface="B Zar" pitchFamily="2" charset="-78"/>
              </a:rPr>
              <a:t>۶۰ </a:t>
            </a:r>
            <a:r>
              <a:rPr lang="ar-SA" sz="2400" b="1" dirty="0">
                <a:solidFill>
                  <a:srgbClr val="C00000"/>
                </a:solidFill>
                <a:latin typeface="Calibri"/>
                <a:ea typeface="Calibri"/>
                <a:cs typeface="B Zar" pitchFamily="2" charset="-78"/>
              </a:rPr>
              <a:t>% خانم‌ها </a:t>
            </a:r>
            <a:r>
              <a:rPr lang="ar-SA" sz="2400" dirty="0">
                <a:latin typeface="Calibri"/>
                <a:ea typeface="Calibri"/>
                <a:cs typeface="B Zar" pitchFamily="2" charset="-78"/>
              </a:rPr>
              <a:t>و </a:t>
            </a:r>
            <a:r>
              <a:rPr lang="ar-SA" sz="2400" b="1" dirty="0">
                <a:solidFill>
                  <a:srgbClr val="C00000"/>
                </a:solidFill>
                <a:latin typeface="Calibri"/>
                <a:ea typeface="Calibri"/>
                <a:cs typeface="B Zar" pitchFamily="2" charset="-78"/>
              </a:rPr>
              <a:t>40 % آقایان </a:t>
            </a:r>
            <a:r>
              <a:rPr lang="ar-SA" sz="2400" dirty="0">
                <a:latin typeface="Calibri"/>
                <a:ea typeface="Calibri"/>
                <a:cs typeface="B Zar" pitchFamily="2" charset="-78"/>
              </a:rPr>
              <a:t>هستند</a:t>
            </a:r>
            <a:r>
              <a:rPr lang="ar-SA" sz="2400" dirty="0">
                <a:solidFill>
                  <a:srgbClr val="00B0F0"/>
                </a:solidFill>
                <a:effectLst>
                  <a:outerShdw blurRad="38100" dist="38100" dir="2700000" algn="tl">
                    <a:srgbClr val="000000">
                      <a:alpha val="43137"/>
                    </a:srgbClr>
                  </a:outerShdw>
                </a:effectLst>
                <a:latin typeface="Calibri"/>
                <a:ea typeface="Calibri"/>
                <a:cs typeface="B Zar" pitchFamily="2" charset="-78"/>
              </a:rPr>
              <a:t>.</a:t>
            </a:r>
            <a:endParaRPr lang="en-US" sz="2400" dirty="0">
              <a:latin typeface="Calibri"/>
              <a:ea typeface="Times New Roman"/>
              <a:cs typeface="B Zar" pitchFamily="2" charset="-78"/>
            </a:endParaRPr>
          </a:p>
          <a:p>
            <a:pPr algn="justLow">
              <a:lnSpc>
                <a:spcPct val="150000"/>
              </a:lnSpc>
              <a:spcAft>
                <a:spcPts val="800"/>
              </a:spcAft>
              <a:buFont typeface="Wingdings" pitchFamily="2" charset="2"/>
              <a:buChar char="§"/>
            </a:pPr>
            <a:endParaRPr lang="fa-IR" sz="2400" dirty="0" smtClean="0">
              <a:latin typeface="Calibri"/>
              <a:ea typeface="Calibri"/>
              <a:cs typeface="B Zar" pitchFamily="2" charset="-78"/>
            </a:endParaRPr>
          </a:p>
          <a:p>
            <a:pPr algn="justLow">
              <a:lnSpc>
                <a:spcPct val="150000"/>
              </a:lnSpc>
              <a:spcAft>
                <a:spcPts val="800"/>
              </a:spcAft>
              <a:buFont typeface="Wingdings" pitchFamily="2" charset="2"/>
              <a:buChar char="§"/>
            </a:pPr>
            <a:endParaRPr lang="en-US" sz="2400" dirty="0">
              <a:latin typeface="Calibri"/>
              <a:ea typeface="Times New Roman"/>
              <a:cs typeface="B Zar" pitchFamily="2" charset="-78"/>
            </a:endParaRPr>
          </a:p>
          <a:p>
            <a:pPr algn="justLow">
              <a:lnSpc>
                <a:spcPct val="150000"/>
              </a:lnSpc>
              <a:spcAft>
                <a:spcPts val="800"/>
              </a:spcAft>
              <a:buFont typeface="Wingdings" pitchFamily="2" charset="2"/>
              <a:buChar char="§"/>
            </a:pPr>
            <a:endParaRPr lang="fa-IR" sz="2400" dirty="0" smtClean="0">
              <a:latin typeface="Calibri"/>
              <a:ea typeface="Calibri"/>
              <a:cs typeface="B Zar" pitchFamily="2" charset="-78"/>
            </a:endParaRPr>
          </a:p>
          <a:p>
            <a:pPr algn="justLow">
              <a:lnSpc>
                <a:spcPct val="150000"/>
              </a:lnSpc>
              <a:spcAft>
                <a:spcPts val="800"/>
              </a:spcAft>
              <a:buFont typeface="Wingdings" pitchFamily="2" charset="2"/>
              <a:buChar char="§"/>
            </a:pPr>
            <a:endParaRPr lang="en-US" sz="2400" dirty="0">
              <a:latin typeface="Calibri"/>
              <a:ea typeface="Times New Roman"/>
              <a:cs typeface="B Zar" pitchFamily="2" charset="-78"/>
            </a:endParaRPr>
          </a:p>
          <a:p>
            <a:pPr algn="justLow">
              <a:lnSpc>
                <a:spcPct val="150000"/>
              </a:lnSpc>
              <a:spcAft>
                <a:spcPts val="800"/>
              </a:spcAft>
              <a:buFont typeface="Wingdings" pitchFamily="2" charset="2"/>
              <a:buChar char="§"/>
            </a:pPr>
            <a:endParaRPr lang="fa-IR" sz="2400" dirty="0" smtClean="0">
              <a:latin typeface="Calibri"/>
              <a:ea typeface="Calibri"/>
              <a:cs typeface="B Zar" pitchFamily="2" charset="-78"/>
            </a:endParaRPr>
          </a:p>
          <a:p>
            <a:pPr algn="justLow">
              <a:lnSpc>
                <a:spcPct val="150000"/>
              </a:lnSpc>
              <a:spcAft>
                <a:spcPts val="800"/>
              </a:spcAft>
              <a:buFont typeface="Wingdings" pitchFamily="2" charset="2"/>
              <a:buChar char="§"/>
            </a:pPr>
            <a:endParaRPr lang="en-US" sz="2400" dirty="0">
              <a:latin typeface="Calibri"/>
              <a:ea typeface="Calibri"/>
              <a:cs typeface="B Zar" pitchFamily="2" charset="-78"/>
            </a:endParaRPr>
          </a:p>
          <a:p>
            <a:pPr>
              <a:lnSpc>
                <a:spcPct val="150000"/>
              </a:lnSpc>
            </a:pPr>
            <a:endParaRPr lang="fa-IR" sz="2400" dirty="0">
              <a:cs typeface="B Zar" pitchFamily="2" charset="-78"/>
            </a:endParaRPr>
          </a:p>
        </p:txBody>
      </p:sp>
    </p:spTree>
    <p:extLst>
      <p:ext uri="{BB962C8B-B14F-4D97-AF65-F5344CB8AC3E}">
        <p14:creationId xmlns:p14="http://schemas.microsoft.com/office/powerpoint/2010/main" val="146280877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74638"/>
            <a:ext cx="7866888" cy="563562"/>
          </a:xfrm>
          <a:solidFill>
            <a:schemeClr val="accent6">
              <a:lumMod val="20000"/>
              <a:lumOff val="80000"/>
            </a:schemeClr>
          </a:solidFill>
        </p:spPr>
        <p:style>
          <a:lnRef idx="2">
            <a:schemeClr val="dk1"/>
          </a:lnRef>
          <a:fillRef idx="1">
            <a:schemeClr val="lt1"/>
          </a:fillRef>
          <a:effectRef idx="0">
            <a:schemeClr val="dk1"/>
          </a:effectRef>
          <a:fontRef idx="minor">
            <a:schemeClr val="dk1"/>
          </a:fontRef>
        </p:style>
        <p:txBody>
          <a:bodyPr>
            <a:normAutofit/>
          </a:bodyPr>
          <a:lstStyle/>
          <a:p>
            <a:pPr algn="r"/>
            <a:r>
              <a:rPr lang="fa-IR" sz="2400" dirty="0" smtClean="0">
                <a:solidFill>
                  <a:srgbClr val="0070C0"/>
                </a:solidFill>
                <a:cs typeface="B Titr" pitchFamily="2" charset="-78"/>
              </a:rPr>
              <a:t>علل سقوط:</a:t>
            </a:r>
            <a:endParaRPr lang="en-US" sz="2400" dirty="0">
              <a:solidFill>
                <a:srgbClr val="0070C0"/>
              </a:solidFill>
              <a:cs typeface="B Titr" pitchFamily="2" charset="-78"/>
            </a:endParaRPr>
          </a:p>
        </p:txBody>
      </p:sp>
      <p:sp>
        <p:nvSpPr>
          <p:cNvPr id="3" name="Content Placeholder 2"/>
          <p:cNvSpPr>
            <a:spLocks noGrp="1"/>
          </p:cNvSpPr>
          <p:nvPr>
            <p:ph idx="1"/>
          </p:nvPr>
        </p:nvSpPr>
        <p:spPr>
          <a:xfrm>
            <a:off x="1066800" y="838200"/>
            <a:ext cx="7848600" cy="4800600"/>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rmAutofit/>
          </a:bodyPr>
          <a:lstStyle/>
          <a:p>
            <a:pPr marL="539496" indent="-457200">
              <a:lnSpc>
                <a:spcPct val="150000"/>
              </a:lnSpc>
              <a:buAutoNum type="arabicPeriod"/>
            </a:pPr>
            <a:r>
              <a:rPr lang="fa-IR" sz="2400" dirty="0" smtClean="0">
                <a:solidFill>
                  <a:srgbClr val="C00000"/>
                </a:solidFill>
                <a:effectLst>
                  <a:outerShdw blurRad="38100" dist="38100" dir="2700000" algn="tl">
                    <a:srgbClr val="000000">
                      <a:alpha val="43137"/>
                    </a:srgbClr>
                  </a:outerShdw>
                </a:effectLst>
                <a:cs typeface="B Zar" pitchFamily="2" charset="-78"/>
              </a:rPr>
              <a:t>علل داخلی:  </a:t>
            </a:r>
            <a:r>
              <a:rPr lang="fa-IR" sz="2400" dirty="0" smtClean="0">
                <a:cs typeface="B Zar" pitchFamily="2" charset="-78"/>
              </a:rPr>
              <a:t>مانند ضعف در تعادل، ضعف بینایی، کاهش شنوایی، افت فشارخون وضعیّتی، دمانس، بیماری های قلبی عروقی، کم خونی، بیماری های عفونی، دیابت، سکته مغزی، التهاب مفاصل، ضعف عضلانی ، پارکینسون، کمبود ویتامین </a:t>
            </a:r>
            <a:r>
              <a:rPr lang="en-US" sz="2400" dirty="0" smtClean="0">
                <a:cs typeface="B Zar" pitchFamily="2" charset="-78"/>
              </a:rPr>
              <a:t>B12</a:t>
            </a:r>
            <a:r>
              <a:rPr lang="fa-IR" sz="2400" dirty="0" smtClean="0">
                <a:cs typeface="B Zar" pitchFamily="2" charset="-78"/>
              </a:rPr>
              <a:t> ، سرگیجه و ...</a:t>
            </a:r>
          </a:p>
          <a:p>
            <a:pPr marL="539496" indent="-457200">
              <a:lnSpc>
                <a:spcPct val="150000"/>
              </a:lnSpc>
              <a:buAutoNum type="arabicPeriod"/>
            </a:pPr>
            <a:r>
              <a:rPr lang="fa-IR" sz="2400" dirty="0" smtClean="0">
                <a:solidFill>
                  <a:srgbClr val="C00000"/>
                </a:solidFill>
                <a:effectLst>
                  <a:outerShdw blurRad="38100" dist="38100" dir="2700000" algn="tl">
                    <a:srgbClr val="000000">
                      <a:alpha val="43137"/>
                    </a:srgbClr>
                  </a:outerShdw>
                </a:effectLst>
                <a:cs typeface="B Zar" pitchFamily="2" charset="-78"/>
              </a:rPr>
              <a:t>علل خارجی: </a:t>
            </a:r>
            <a:r>
              <a:rPr lang="fa-IR" sz="2400" dirty="0" smtClean="0">
                <a:cs typeface="B Zar" pitchFamily="2" charset="-78"/>
              </a:rPr>
              <a:t>مانند مصرف برخی داروها، محیط نامناسب و یا نا آشنا، روشنایی ضعیف، عدم وجود امکانات ایمنی، وجود قالیچه های لغزنده روی سنگ و ... که منجر به زمین خوردن می شوند.</a:t>
            </a:r>
            <a:endParaRPr lang="en-US" sz="2400" dirty="0">
              <a:cs typeface="B Zar" pitchFamily="2" charset="-78"/>
            </a:endParaRPr>
          </a:p>
        </p:txBody>
      </p:sp>
    </p:spTree>
    <p:extLst>
      <p:ext uri="{BB962C8B-B14F-4D97-AF65-F5344CB8AC3E}">
        <p14:creationId xmlns:p14="http://schemas.microsoft.com/office/powerpoint/2010/main" val="68706975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10600" cy="990600"/>
          </a:xfrm>
          <a:solidFill>
            <a:schemeClr val="accent6">
              <a:lumMod val="20000"/>
              <a:lumOff val="80000"/>
            </a:schemeClr>
          </a:solidFill>
        </p:spPr>
        <p:style>
          <a:lnRef idx="2">
            <a:schemeClr val="dk1"/>
          </a:lnRef>
          <a:fillRef idx="1">
            <a:schemeClr val="lt1"/>
          </a:fillRef>
          <a:effectRef idx="0">
            <a:schemeClr val="dk1"/>
          </a:effectRef>
          <a:fontRef idx="minor">
            <a:schemeClr val="dk1"/>
          </a:fontRef>
        </p:style>
        <p:txBody>
          <a:bodyPr>
            <a:normAutofit fontScale="90000"/>
          </a:bodyPr>
          <a:lstStyle/>
          <a:p>
            <a:pPr algn="r">
              <a:lnSpc>
                <a:spcPct val="150000"/>
              </a:lnSpc>
            </a:pPr>
            <a:r>
              <a:rPr lang="fa-IR" sz="2400" dirty="0" smtClean="0">
                <a:solidFill>
                  <a:srgbClr val="C00000"/>
                </a:solidFill>
                <a:cs typeface="B Titr" pitchFamily="2" charset="-78"/>
              </a:rPr>
              <a:t>مداخلات آموزشی برای اصلاح شیوه زندگی به منظور پیشگیری از سقوط و حفظ تعادل</a:t>
            </a:r>
            <a:endParaRPr lang="en-US" sz="2400" dirty="0">
              <a:solidFill>
                <a:srgbClr val="C00000"/>
              </a:solidFill>
              <a:cs typeface="B Titr" pitchFamily="2" charset="-78"/>
            </a:endParaRPr>
          </a:p>
        </p:txBody>
      </p:sp>
      <p:sp>
        <p:nvSpPr>
          <p:cNvPr id="3" name="Content Placeholder 2"/>
          <p:cNvSpPr>
            <a:spLocks noGrp="1"/>
          </p:cNvSpPr>
          <p:nvPr>
            <p:ph idx="1"/>
          </p:nvPr>
        </p:nvSpPr>
        <p:spPr>
          <a:xfrm>
            <a:off x="304800" y="1143000"/>
            <a:ext cx="8628888" cy="5562600"/>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rmAutofit lnSpcReduction="10000"/>
          </a:bodyPr>
          <a:lstStyle/>
          <a:p>
            <a:pPr>
              <a:lnSpc>
                <a:spcPct val="150000"/>
              </a:lnSpc>
            </a:pPr>
            <a:r>
              <a:rPr lang="fa-IR" sz="2400" dirty="0" smtClean="0">
                <a:solidFill>
                  <a:schemeClr val="bg2">
                    <a:lumMod val="50000"/>
                  </a:schemeClr>
                </a:solidFill>
                <a:cs typeface="B Titr" pitchFamily="2" charset="-78"/>
              </a:rPr>
              <a:t>پیشگیری از سقوط در راه پلّه:</a:t>
            </a:r>
          </a:p>
          <a:p>
            <a:pPr marL="539496" indent="-457200">
              <a:lnSpc>
                <a:spcPct val="150000"/>
              </a:lnSpc>
              <a:buAutoNum type="arabicPeriod"/>
            </a:pPr>
            <a:r>
              <a:rPr lang="fa-IR" sz="2400" dirty="0" smtClean="0">
                <a:cs typeface="B Zar" pitchFamily="2" charset="-78"/>
              </a:rPr>
              <a:t>ثابت کردن کف پوش پلّه ها به وسیله گیره های مخصوص</a:t>
            </a:r>
          </a:p>
          <a:p>
            <a:pPr marL="539496" indent="-457200">
              <a:lnSpc>
                <a:spcPct val="150000"/>
              </a:lnSpc>
              <a:buAutoNum type="arabicPeriod"/>
            </a:pPr>
            <a:r>
              <a:rPr lang="fa-IR" sz="2400" dirty="0" smtClean="0">
                <a:cs typeface="B Zar" pitchFamily="2" charset="-78"/>
              </a:rPr>
              <a:t>استفاده از نرده پلّه و میله نصب شده بر روی دیوار در زمان بالا رفتن</a:t>
            </a:r>
          </a:p>
          <a:p>
            <a:pPr marL="539496" indent="-457200">
              <a:lnSpc>
                <a:spcPct val="150000"/>
              </a:lnSpc>
              <a:buAutoNum type="arabicPeriod"/>
            </a:pPr>
            <a:r>
              <a:rPr lang="fa-IR" sz="2400" dirty="0" smtClean="0">
                <a:cs typeface="B Zar" pitchFamily="2" charset="-78"/>
              </a:rPr>
              <a:t>روشن کردن چراغ در راه پلّه و پا گرد هنگام بالا و پائین رفتن از پلّه ها</a:t>
            </a:r>
          </a:p>
          <a:p>
            <a:pPr marL="539496" indent="-457200">
              <a:lnSpc>
                <a:spcPct val="150000"/>
              </a:lnSpc>
              <a:buAutoNum type="arabicPeriod"/>
            </a:pPr>
            <a:r>
              <a:rPr lang="fa-IR" sz="2400" dirty="0" smtClean="0">
                <a:cs typeface="B Zar" pitchFamily="2" charset="-78"/>
              </a:rPr>
              <a:t>خالی کرده راه پلّه ها از هر گونه وسایل اضافی</a:t>
            </a:r>
          </a:p>
          <a:p>
            <a:pPr marL="539496" indent="-457200">
              <a:lnSpc>
                <a:spcPct val="150000"/>
              </a:lnSpc>
              <a:buAutoNum type="arabicPeriod"/>
            </a:pPr>
            <a:r>
              <a:rPr lang="fa-IR" sz="2400" dirty="0" smtClean="0">
                <a:cs typeface="B Zar" pitchFamily="2" charset="-78"/>
              </a:rPr>
              <a:t>چسباندن نوار رنگی یا رنگی کردن لبه پلّه های  اوّل و آخر</a:t>
            </a:r>
          </a:p>
          <a:p>
            <a:pPr>
              <a:lnSpc>
                <a:spcPct val="150000"/>
              </a:lnSpc>
              <a:buFont typeface="Arial" pitchFamily="34" charset="0"/>
              <a:buChar char="•"/>
            </a:pPr>
            <a:r>
              <a:rPr lang="fa-IR" sz="2400" dirty="0">
                <a:solidFill>
                  <a:schemeClr val="bg2">
                    <a:lumMod val="50000"/>
                  </a:schemeClr>
                </a:solidFill>
                <a:cs typeface="B Titr" pitchFamily="2" charset="-78"/>
              </a:rPr>
              <a:t>پیشگیری از سقوط در </a:t>
            </a:r>
            <a:r>
              <a:rPr lang="fa-IR" sz="2400" dirty="0" smtClean="0">
                <a:solidFill>
                  <a:schemeClr val="bg2">
                    <a:lumMod val="50000"/>
                  </a:schemeClr>
                </a:solidFill>
                <a:cs typeface="B Titr" pitchFamily="2" charset="-78"/>
              </a:rPr>
              <a:t>حمّام:</a:t>
            </a:r>
          </a:p>
          <a:p>
            <a:pPr marL="539496" indent="-457200">
              <a:lnSpc>
                <a:spcPct val="150000"/>
              </a:lnSpc>
              <a:buFont typeface="Wingdings 2"/>
              <a:buAutoNum type="arabicPeriod"/>
            </a:pPr>
            <a:r>
              <a:rPr lang="fa-IR" sz="2400" dirty="0" smtClean="0">
                <a:cs typeface="B Zar" pitchFamily="2" charset="-78"/>
              </a:rPr>
              <a:t>استفاده </a:t>
            </a:r>
            <a:r>
              <a:rPr lang="fa-IR" sz="2400" dirty="0">
                <a:cs typeface="B Zar" pitchFamily="2" charset="-78"/>
              </a:rPr>
              <a:t>از دمپائی های غیر ابری و غیر لیز در </a:t>
            </a:r>
            <a:r>
              <a:rPr lang="fa-IR" sz="2400" dirty="0" smtClean="0">
                <a:cs typeface="B Zar" pitchFamily="2" charset="-78"/>
              </a:rPr>
              <a:t>حمّام</a:t>
            </a:r>
          </a:p>
          <a:p>
            <a:pPr marL="539496" indent="-457200">
              <a:lnSpc>
                <a:spcPct val="150000"/>
              </a:lnSpc>
              <a:buFont typeface="Wingdings 2"/>
              <a:buAutoNum type="arabicPeriod"/>
            </a:pPr>
            <a:r>
              <a:rPr lang="fa-IR" sz="2400" dirty="0" smtClean="0">
                <a:cs typeface="B Zar" pitchFamily="2" charset="-78"/>
              </a:rPr>
              <a:t> استفاده از پادری های پلاستیکی مخصوص در کف حمّام</a:t>
            </a:r>
            <a:endParaRPr lang="fa-IR" sz="2400" dirty="0">
              <a:cs typeface="B Zar" pitchFamily="2" charset="-78"/>
            </a:endParaRPr>
          </a:p>
          <a:p>
            <a:pPr>
              <a:lnSpc>
                <a:spcPct val="150000"/>
              </a:lnSpc>
              <a:buFont typeface="Arial" pitchFamily="34" charset="0"/>
              <a:buChar char="•"/>
            </a:pPr>
            <a:endParaRPr lang="en-US" sz="2400" dirty="0">
              <a:cs typeface="B Zar" pitchFamily="2" charset="-78"/>
            </a:endParaRPr>
          </a:p>
        </p:txBody>
      </p:sp>
    </p:spTree>
    <p:extLst>
      <p:ext uri="{BB962C8B-B14F-4D97-AF65-F5344CB8AC3E}">
        <p14:creationId xmlns:p14="http://schemas.microsoft.com/office/powerpoint/2010/main" val="293570463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0600" y="152400"/>
            <a:ext cx="7943088" cy="6096000"/>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rmAutofit fontScale="92500" lnSpcReduction="20000"/>
          </a:bodyPr>
          <a:lstStyle/>
          <a:p>
            <a:pPr marL="82296" indent="0">
              <a:lnSpc>
                <a:spcPct val="150000"/>
              </a:lnSpc>
              <a:buNone/>
            </a:pPr>
            <a:r>
              <a:rPr lang="fa-IR" sz="2400" dirty="0" smtClean="0">
                <a:cs typeface="B Zar" pitchFamily="2" charset="-78"/>
              </a:rPr>
              <a:t>3. استفاده از میله های نصب شده بر روی دیوار حمّام به عنوان دستگیره</a:t>
            </a:r>
          </a:p>
          <a:p>
            <a:pPr marL="82296" indent="0">
              <a:lnSpc>
                <a:spcPct val="150000"/>
              </a:lnSpc>
              <a:buNone/>
            </a:pPr>
            <a:r>
              <a:rPr lang="fa-IR" sz="2400" dirty="0" smtClean="0">
                <a:cs typeface="B Zar" pitchFamily="2" charset="-78"/>
              </a:rPr>
              <a:t>4. استفاده از یک صندلی یا چهار پایه برای زیر دوش و یا دوش دستی در صورت نشستن در حمّام</a:t>
            </a:r>
          </a:p>
          <a:p>
            <a:pPr>
              <a:lnSpc>
                <a:spcPct val="150000"/>
              </a:lnSpc>
              <a:buFont typeface="Arial" pitchFamily="34" charset="0"/>
              <a:buChar char="•"/>
            </a:pPr>
            <a:r>
              <a:rPr lang="fa-IR" sz="2400" dirty="0" smtClean="0">
                <a:solidFill>
                  <a:schemeClr val="bg2">
                    <a:lumMod val="50000"/>
                  </a:schemeClr>
                </a:solidFill>
                <a:cs typeface="B Titr" pitchFamily="2" charset="-78"/>
              </a:rPr>
              <a:t>پیشگیری </a:t>
            </a:r>
            <a:r>
              <a:rPr lang="fa-IR" sz="2400" dirty="0">
                <a:solidFill>
                  <a:schemeClr val="bg2">
                    <a:lumMod val="50000"/>
                  </a:schemeClr>
                </a:solidFill>
                <a:cs typeface="B Titr" pitchFamily="2" charset="-78"/>
              </a:rPr>
              <a:t>از </a:t>
            </a:r>
            <a:r>
              <a:rPr lang="fa-IR" sz="2400" dirty="0" smtClean="0">
                <a:solidFill>
                  <a:schemeClr val="bg2">
                    <a:lumMod val="50000"/>
                  </a:schemeClr>
                </a:solidFill>
                <a:cs typeface="B Titr" pitchFamily="2" charset="-78"/>
              </a:rPr>
              <a:t>زمین خوردن در اتاق:</a:t>
            </a:r>
            <a:endParaRPr lang="fa-IR" sz="2400" dirty="0">
              <a:solidFill>
                <a:schemeClr val="bg2">
                  <a:lumMod val="50000"/>
                </a:schemeClr>
              </a:solidFill>
              <a:cs typeface="B Titr" pitchFamily="2" charset="-78"/>
            </a:endParaRPr>
          </a:p>
          <a:p>
            <a:pPr marL="539496" indent="-457200">
              <a:lnSpc>
                <a:spcPct val="150000"/>
              </a:lnSpc>
              <a:buAutoNum type="arabicPeriod"/>
            </a:pPr>
            <a:r>
              <a:rPr lang="fa-IR" sz="2400" dirty="0" smtClean="0">
                <a:cs typeface="B Zar" pitchFamily="2" charset="-78"/>
              </a:rPr>
              <a:t>نصب کلید برق اتاق در نزدیک ترین محلّ به درب ورودی</a:t>
            </a:r>
          </a:p>
          <a:p>
            <a:pPr marL="539496" indent="-457200">
              <a:lnSpc>
                <a:spcPct val="150000"/>
              </a:lnSpc>
              <a:buAutoNum type="arabicPeriod"/>
            </a:pPr>
            <a:r>
              <a:rPr lang="fa-IR" sz="2400" dirty="0" smtClean="0">
                <a:cs typeface="B Zar" pitchFamily="2" charset="-78"/>
              </a:rPr>
              <a:t>پرهیز از پهن کردن پتو یا روفرشی بر روی فرش</a:t>
            </a:r>
          </a:p>
          <a:p>
            <a:pPr marL="539496" indent="-457200">
              <a:lnSpc>
                <a:spcPct val="150000"/>
              </a:lnSpc>
              <a:buAutoNum type="arabicPeriod"/>
            </a:pPr>
            <a:r>
              <a:rPr lang="fa-IR" sz="2400" dirty="0" smtClean="0">
                <a:cs typeface="B Zar" pitchFamily="2" charset="-78"/>
              </a:rPr>
              <a:t>قرار ندادن وسایل خانه به خصوص در مسیر اتاق خواب به توالت و آشپزخانه</a:t>
            </a:r>
          </a:p>
          <a:p>
            <a:pPr marL="539496" indent="-457200">
              <a:lnSpc>
                <a:spcPct val="150000"/>
              </a:lnSpc>
              <a:buAutoNum type="arabicPeriod"/>
            </a:pPr>
            <a:r>
              <a:rPr lang="fa-IR" sz="2400" dirty="0" smtClean="0">
                <a:cs typeface="B Zar" pitchFamily="2" charset="-78"/>
              </a:rPr>
              <a:t>رد کردن سیم وسایل برقی مثل تلویزیون، رادیو و ... از کنار دیوار</a:t>
            </a:r>
          </a:p>
          <a:p>
            <a:pPr marL="539496" indent="-457200">
              <a:lnSpc>
                <a:spcPct val="150000"/>
              </a:lnSpc>
              <a:buAutoNum type="arabicPeriod"/>
            </a:pPr>
            <a:r>
              <a:rPr lang="fa-IR" sz="2400" dirty="0" smtClean="0">
                <a:cs typeface="B Zar" pitchFamily="2" charset="-78"/>
              </a:rPr>
              <a:t>استفاده از نور مناسب برای روشنایی اتاق در موقع خواب</a:t>
            </a:r>
          </a:p>
          <a:p>
            <a:pPr marL="539496" indent="-457200">
              <a:lnSpc>
                <a:spcPct val="150000"/>
              </a:lnSpc>
              <a:buAutoNum type="arabicPeriod"/>
            </a:pPr>
            <a:r>
              <a:rPr lang="fa-IR" sz="2400" dirty="0" smtClean="0">
                <a:cs typeface="B Zar" pitchFamily="2" charset="-78"/>
              </a:rPr>
              <a:t>استفاده از چراغ خواب با ارتفاع مناسب </a:t>
            </a:r>
          </a:p>
          <a:p>
            <a:pPr marL="539496" indent="-457200">
              <a:lnSpc>
                <a:spcPct val="150000"/>
              </a:lnSpc>
              <a:buAutoNum type="arabicPeriod"/>
            </a:pPr>
            <a:r>
              <a:rPr lang="fa-IR" sz="2400" dirty="0" smtClean="0">
                <a:cs typeface="B Zar" pitchFamily="2" charset="-78"/>
              </a:rPr>
              <a:t>قرار دادن تلفن در نزدیکی محلّ خواب و محلّ نشستن</a:t>
            </a:r>
          </a:p>
          <a:p>
            <a:pPr marL="539496" indent="-457200">
              <a:lnSpc>
                <a:spcPct val="150000"/>
              </a:lnSpc>
              <a:buAutoNum type="arabicPeriod"/>
            </a:pPr>
            <a:r>
              <a:rPr lang="fa-IR" sz="2400" dirty="0" smtClean="0">
                <a:cs typeface="B Zar" pitchFamily="2" charset="-78"/>
              </a:rPr>
              <a:t>ثابت کردن لبه های فرش به منظور پیشگیری از گیر کردن پا به لبه فرش</a:t>
            </a:r>
            <a:endParaRPr lang="fa-IR" sz="2400" dirty="0">
              <a:cs typeface="B Zar" pitchFamily="2" charset="-78"/>
            </a:endParaRPr>
          </a:p>
          <a:p>
            <a:pPr marL="82296" indent="0">
              <a:lnSpc>
                <a:spcPct val="150000"/>
              </a:lnSpc>
              <a:buNone/>
            </a:pPr>
            <a:endParaRPr lang="fa-IR" sz="2400" dirty="0" smtClean="0">
              <a:cs typeface="B Zar" pitchFamily="2" charset="-78"/>
            </a:endParaRPr>
          </a:p>
          <a:p>
            <a:pPr marL="82296" indent="0">
              <a:lnSpc>
                <a:spcPct val="150000"/>
              </a:lnSpc>
              <a:buNone/>
            </a:pPr>
            <a:endParaRPr lang="en-US" sz="2400" dirty="0">
              <a:cs typeface="B Zar" pitchFamily="2" charset="-78"/>
            </a:endParaRPr>
          </a:p>
        </p:txBody>
      </p:sp>
    </p:spTree>
    <p:extLst>
      <p:ext uri="{BB962C8B-B14F-4D97-AF65-F5344CB8AC3E}">
        <p14:creationId xmlns:p14="http://schemas.microsoft.com/office/powerpoint/2010/main" val="289185647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0600" y="152400"/>
            <a:ext cx="7802880" cy="6553200"/>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rmAutofit/>
          </a:bodyPr>
          <a:lstStyle/>
          <a:p>
            <a:pPr>
              <a:lnSpc>
                <a:spcPct val="150000"/>
              </a:lnSpc>
              <a:buFont typeface="Wingdings" pitchFamily="2" charset="2"/>
              <a:buChar char="§"/>
            </a:pPr>
            <a:r>
              <a:rPr lang="fa-IR" sz="2400" b="1" dirty="0">
                <a:solidFill>
                  <a:schemeClr val="bg2">
                    <a:lumMod val="50000"/>
                  </a:schemeClr>
                </a:solidFill>
                <a:cs typeface="B Zar" pitchFamily="2" charset="-78"/>
              </a:rPr>
              <a:t>پیشگیری از زمین خوردن در آشپزخانه:</a:t>
            </a:r>
          </a:p>
          <a:p>
            <a:pPr marL="539496" indent="-457200">
              <a:lnSpc>
                <a:spcPct val="150000"/>
              </a:lnSpc>
              <a:buAutoNum type="arabicPeriod"/>
            </a:pPr>
            <a:r>
              <a:rPr lang="fa-IR" sz="2400" dirty="0">
                <a:cs typeface="B Zar" pitchFamily="2" charset="-78"/>
              </a:rPr>
              <a:t>لیز نبودن کفپوش آشپزخانه</a:t>
            </a:r>
          </a:p>
          <a:p>
            <a:pPr marL="539496" indent="-457200">
              <a:lnSpc>
                <a:spcPct val="150000"/>
              </a:lnSpc>
              <a:buAutoNum type="arabicPeriod"/>
            </a:pPr>
            <a:r>
              <a:rPr lang="fa-IR" sz="2400" dirty="0">
                <a:cs typeface="B Zar" pitchFamily="2" charset="-78"/>
              </a:rPr>
              <a:t>استفاده نکردن از واکس برق کننده کف آشپزخانه</a:t>
            </a:r>
          </a:p>
          <a:p>
            <a:pPr marL="539496" indent="-457200">
              <a:lnSpc>
                <a:spcPct val="150000"/>
              </a:lnSpc>
              <a:buAutoNum type="arabicPeriod"/>
            </a:pPr>
            <a:r>
              <a:rPr lang="fa-IR" sz="2400" dirty="0">
                <a:cs typeface="B Zar" pitchFamily="2" charset="-78"/>
              </a:rPr>
              <a:t>خشک و تمیز بودن کف </a:t>
            </a:r>
            <a:r>
              <a:rPr lang="fa-IR" sz="2400" dirty="0" smtClean="0">
                <a:cs typeface="B Zar" pitchFamily="2" charset="-78"/>
              </a:rPr>
              <a:t>آشپزخانه</a:t>
            </a:r>
          </a:p>
          <a:p>
            <a:pPr>
              <a:lnSpc>
                <a:spcPct val="150000"/>
              </a:lnSpc>
            </a:pPr>
            <a:r>
              <a:rPr lang="fa-IR" sz="2400" b="1" dirty="0">
                <a:solidFill>
                  <a:schemeClr val="bg2">
                    <a:lumMod val="50000"/>
                  </a:schemeClr>
                </a:solidFill>
                <a:cs typeface="B Zar" pitchFamily="2" charset="-78"/>
              </a:rPr>
              <a:t>اصول کلّی پیشگیری از زمین خوردن </a:t>
            </a:r>
            <a:r>
              <a:rPr lang="fa-IR" sz="2400" b="1" dirty="0" smtClean="0">
                <a:solidFill>
                  <a:schemeClr val="bg2">
                    <a:lumMod val="50000"/>
                  </a:schemeClr>
                </a:solidFill>
                <a:cs typeface="B Zar" pitchFamily="2" charset="-78"/>
              </a:rPr>
              <a:t>و سقوط:</a:t>
            </a:r>
          </a:p>
          <a:p>
            <a:pPr marL="539496" indent="-457200">
              <a:lnSpc>
                <a:spcPct val="150000"/>
              </a:lnSpc>
              <a:buAutoNum type="arabicPeriod"/>
            </a:pPr>
            <a:r>
              <a:rPr lang="fa-IR" sz="2400" dirty="0" smtClean="0">
                <a:cs typeface="B Zar" pitchFamily="2" charset="-78"/>
              </a:rPr>
              <a:t>استفاده از صندلی با پایه ثابت برای نشستن و اجتناب از نشستن بر روی صتدلی چرخدار</a:t>
            </a:r>
          </a:p>
          <a:p>
            <a:pPr marL="539496" indent="-457200">
              <a:lnSpc>
                <a:spcPct val="150000"/>
              </a:lnSpc>
              <a:buAutoNum type="arabicPeriod"/>
            </a:pPr>
            <a:r>
              <a:rPr lang="fa-IR" sz="2400" dirty="0" smtClean="0">
                <a:cs typeface="B Zar" pitchFamily="2" charset="-78"/>
              </a:rPr>
              <a:t>پرهیز از پوشیدن دمپائی و استفاده از کفش مناسب</a:t>
            </a:r>
          </a:p>
          <a:p>
            <a:pPr marL="539496" indent="-457200">
              <a:lnSpc>
                <a:spcPct val="150000"/>
              </a:lnSpc>
              <a:buAutoNum type="arabicPeriod"/>
            </a:pPr>
            <a:r>
              <a:rPr lang="fa-IR" sz="2400" dirty="0" smtClean="0">
                <a:cs typeface="B Zar" pitchFamily="2" charset="-78"/>
              </a:rPr>
              <a:t>به کار بردن وسایل کمکی برای راه رفتن مثل واکر، عصا</a:t>
            </a:r>
          </a:p>
          <a:p>
            <a:pPr marL="539496" indent="-457200">
              <a:lnSpc>
                <a:spcPct val="150000"/>
              </a:lnSpc>
              <a:buAutoNum type="arabicPeriod"/>
            </a:pPr>
            <a:r>
              <a:rPr lang="fa-IR" sz="2400" dirty="0" smtClean="0">
                <a:cs typeface="B Zar" pitchFamily="2" charset="-78"/>
              </a:rPr>
              <a:t>نزدیک به دیوار قرار گرفتن در موقع قدم زدن به ویژه در فضای باز</a:t>
            </a:r>
          </a:p>
          <a:p>
            <a:pPr marL="539496" indent="-457200">
              <a:lnSpc>
                <a:spcPct val="150000"/>
              </a:lnSpc>
              <a:buAutoNum type="arabicPeriod"/>
            </a:pPr>
            <a:endParaRPr lang="en-US" sz="2400" b="1" dirty="0">
              <a:solidFill>
                <a:schemeClr val="bg2">
                  <a:lumMod val="50000"/>
                </a:schemeClr>
              </a:solidFill>
              <a:cs typeface="B Zar" pitchFamily="2" charset="-78"/>
            </a:endParaRPr>
          </a:p>
        </p:txBody>
      </p:sp>
    </p:spTree>
    <p:extLst>
      <p:ext uri="{BB962C8B-B14F-4D97-AF65-F5344CB8AC3E}">
        <p14:creationId xmlns:p14="http://schemas.microsoft.com/office/powerpoint/2010/main" val="183564882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0600" y="381000"/>
            <a:ext cx="7943088" cy="5867400"/>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rmAutofit/>
          </a:bodyPr>
          <a:lstStyle/>
          <a:p>
            <a:pPr marL="82296" indent="0">
              <a:lnSpc>
                <a:spcPct val="150000"/>
              </a:lnSpc>
              <a:buNone/>
            </a:pPr>
            <a:endParaRPr lang="en-US" sz="2400" dirty="0" smtClean="0">
              <a:cs typeface="B Zar" pitchFamily="2" charset="-78"/>
            </a:endParaRPr>
          </a:p>
          <a:p>
            <a:pPr marL="82296" indent="0">
              <a:lnSpc>
                <a:spcPct val="150000"/>
              </a:lnSpc>
              <a:buNone/>
            </a:pPr>
            <a:r>
              <a:rPr lang="fa-IR" sz="2400" dirty="0" smtClean="0">
                <a:solidFill>
                  <a:schemeClr val="accent1"/>
                </a:solidFill>
                <a:cs typeface="B Zar" pitchFamily="2" charset="-78"/>
              </a:rPr>
              <a:t>5</a:t>
            </a:r>
            <a:r>
              <a:rPr lang="fa-IR" sz="2400" dirty="0" smtClean="0">
                <a:cs typeface="B Zar" pitchFamily="2" charset="-78"/>
              </a:rPr>
              <a:t>. استفاده از عینک با نمره مناسب برای اصلاح بینایی خود</a:t>
            </a:r>
          </a:p>
          <a:p>
            <a:pPr marL="82296" indent="0">
              <a:lnSpc>
                <a:spcPct val="150000"/>
              </a:lnSpc>
              <a:buNone/>
            </a:pPr>
            <a:r>
              <a:rPr lang="fa-IR" sz="2400" dirty="0" smtClean="0">
                <a:solidFill>
                  <a:schemeClr val="accent1"/>
                </a:solidFill>
                <a:cs typeface="B Zar" pitchFamily="2" charset="-78"/>
              </a:rPr>
              <a:t>6</a:t>
            </a:r>
            <a:r>
              <a:rPr lang="fa-IR" sz="2400" dirty="0" smtClean="0">
                <a:cs typeface="B Zar" pitchFamily="2" charset="-78"/>
              </a:rPr>
              <a:t>. خودداری از حمل بسته های زیاد به طور همزمان </a:t>
            </a:r>
          </a:p>
          <a:p>
            <a:pPr marL="82296" indent="0">
              <a:lnSpc>
                <a:spcPct val="150000"/>
              </a:lnSpc>
              <a:buNone/>
            </a:pPr>
            <a:r>
              <a:rPr lang="fa-IR" sz="2400" dirty="0" smtClean="0">
                <a:solidFill>
                  <a:schemeClr val="accent1"/>
                </a:solidFill>
                <a:cs typeface="B Zar" pitchFamily="2" charset="-78"/>
              </a:rPr>
              <a:t>7</a:t>
            </a:r>
            <a:r>
              <a:rPr lang="fa-IR" sz="2400" dirty="0" smtClean="0">
                <a:cs typeface="B Zar" pitchFamily="2" charset="-78"/>
              </a:rPr>
              <a:t>. پرهیز از پوشیدن لباس های بلند</a:t>
            </a:r>
          </a:p>
          <a:p>
            <a:pPr marL="82296" indent="0">
              <a:lnSpc>
                <a:spcPct val="150000"/>
              </a:lnSpc>
              <a:buNone/>
            </a:pPr>
            <a:r>
              <a:rPr lang="fa-IR" sz="2400" dirty="0" smtClean="0">
                <a:solidFill>
                  <a:schemeClr val="accent1"/>
                </a:solidFill>
                <a:cs typeface="B Zar" pitchFamily="2" charset="-78"/>
              </a:rPr>
              <a:t>8</a:t>
            </a:r>
            <a:r>
              <a:rPr lang="fa-IR" sz="2400" dirty="0" smtClean="0">
                <a:cs typeface="B Zar" pitchFamily="2" charset="-78"/>
              </a:rPr>
              <a:t>. خودداری از بالا رفتن از نردبان یا ایستادن روی چهارپایه</a:t>
            </a:r>
            <a:endParaRPr lang="en-US" sz="2400" dirty="0">
              <a:cs typeface="B Zar" pitchFamily="2" charset="-78"/>
            </a:endParaRPr>
          </a:p>
        </p:txBody>
      </p:sp>
    </p:spTree>
    <p:extLst>
      <p:ext uri="{BB962C8B-B14F-4D97-AF65-F5344CB8AC3E}">
        <p14:creationId xmlns:p14="http://schemas.microsoft.com/office/powerpoint/2010/main" val="198393947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1" y="1241424"/>
            <a:ext cx="5943600" cy="5083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1709865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0600" y="685800"/>
            <a:ext cx="8001000" cy="6096000"/>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rmAutofit/>
          </a:bodyPr>
          <a:lstStyle/>
          <a:p>
            <a:pPr algn="just">
              <a:lnSpc>
                <a:spcPct val="150000"/>
              </a:lnSpc>
              <a:spcAft>
                <a:spcPts val="800"/>
              </a:spcAft>
              <a:buFont typeface="Wingdings" pitchFamily="2" charset="2"/>
              <a:buChar char="§"/>
            </a:pPr>
            <a:r>
              <a:rPr lang="fa-IR" sz="2400" dirty="0" smtClean="0">
                <a:latin typeface="Arial" pitchFamily="34" charset="0"/>
                <a:ea typeface="Calibri"/>
                <a:cs typeface="B Zar" pitchFamily="2" charset="-78"/>
              </a:rPr>
              <a:t>در </a:t>
            </a:r>
            <a:r>
              <a:rPr lang="fa-IR" sz="2400" dirty="0">
                <a:latin typeface="Arial" pitchFamily="34" charset="0"/>
                <a:ea typeface="Calibri"/>
                <a:cs typeface="B Zar" pitchFamily="2" charset="-78"/>
              </a:rPr>
              <a:t>فارسی به معنای آسیب پذیری، شکنندگی و فرتوتگی ترجمه شده است ولی در واقع هیچ یک از این کلمات نمی‌توانند به درستی </a:t>
            </a:r>
            <a:r>
              <a:rPr lang="en-US" sz="2400" dirty="0">
                <a:latin typeface="Arial" pitchFamily="34" charset="0"/>
                <a:ea typeface="Calibri"/>
                <a:cs typeface="B Zar" pitchFamily="2" charset="-78"/>
              </a:rPr>
              <a:t>FRAILTY</a:t>
            </a:r>
            <a:r>
              <a:rPr lang="fa-IR" sz="2400" dirty="0">
                <a:latin typeface="Arial" pitchFamily="34" charset="0"/>
                <a:ea typeface="Calibri"/>
                <a:cs typeface="B Zar" pitchFamily="2" charset="-78"/>
              </a:rPr>
              <a:t> را معنا </a:t>
            </a:r>
            <a:r>
              <a:rPr lang="fa-IR" sz="2400" dirty="0" smtClean="0">
                <a:latin typeface="Arial" pitchFamily="34" charset="0"/>
                <a:ea typeface="Calibri"/>
                <a:cs typeface="B Zar" pitchFamily="2" charset="-78"/>
              </a:rPr>
              <a:t>کنند.</a:t>
            </a:r>
            <a:endParaRPr lang="en-US" sz="2400" dirty="0" smtClean="0">
              <a:latin typeface="Arial" pitchFamily="34" charset="0"/>
              <a:ea typeface="Calibri"/>
              <a:cs typeface="B Zar" pitchFamily="2" charset="-78"/>
            </a:endParaRPr>
          </a:p>
          <a:p>
            <a:pPr algn="just">
              <a:lnSpc>
                <a:spcPct val="150000"/>
              </a:lnSpc>
              <a:spcAft>
                <a:spcPts val="800"/>
              </a:spcAft>
              <a:buFont typeface="Wingdings" pitchFamily="2" charset="2"/>
              <a:buChar char="§"/>
            </a:pPr>
            <a:r>
              <a:rPr lang="en-US" sz="2400" dirty="0">
                <a:latin typeface="Calibri"/>
                <a:ea typeface="Calibri"/>
                <a:cs typeface="B Zar" pitchFamily="2" charset="-78"/>
              </a:rPr>
              <a:t>Frailty</a:t>
            </a:r>
            <a:r>
              <a:rPr lang="fa-IR" sz="2400" dirty="0">
                <a:latin typeface="Calibri"/>
                <a:ea typeface="Calibri"/>
                <a:cs typeface="B Zar" pitchFamily="2" charset="-78"/>
              </a:rPr>
              <a:t> حالتی است که در آن ذخیره فیزیولوژیک بدن کاهش پیدا کرده </a:t>
            </a:r>
            <a:r>
              <a:rPr lang="fa-IR" sz="2400" dirty="0" smtClean="0">
                <a:latin typeface="Calibri"/>
                <a:ea typeface="Calibri"/>
                <a:cs typeface="B Zar" pitchFamily="2" charset="-78"/>
              </a:rPr>
              <a:t>است. </a:t>
            </a:r>
            <a:endParaRPr lang="en-US" sz="2400" dirty="0" smtClean="0">
              <a:latin typeface="Calibri"/>
              <a:ea typeface="Calibri"/>
              <a:cs typeface="B Zar" pitchFamily="2" charset="-78"/>
            </a:endParaRPr>
          </a:p>
          <a:p>
            <a:pPr algn="just">
              <a:lnSpc>
                <a:spcPct val="150000"/>
              </a:lnSpc>
              <a:spcAft>
                <a:spcPts val="800"/>
              </a:spcAft>
              <a:buFont typeface="Wingdings" pitchFamily="2" charset="2"/>
              <a:buChar char="§"/>
            </a:pPr>
            <a:r>
              <a:rPr lang="fa-IR" sz="2400" dirty="0">
                <a:latin typeface="Calibri"/>
                <a:ea typeface="Calibri"/>
                <a:cs typeface="B Zar" pitchFamily="2" charset="-78"/>
              </a:rPr>
              <a:t>در </a:t>
            </a:r>
            <a:r>
              <a:rPr lang="en-US" sz="2400" dirty="0">
                <a:latin typeface="Calibri"/>
                <a:ea typeface="Calibri"/>
                <a:cs typeface="B Zar" pitchFamily="2" charset="-78"/>
              </a:rPr>
              <a:t>Frailty</a:t>
            </a:r>
            <a:r>
              <a:rPr lang="fa-IR" sz="2400" dirty="0">
                <a:latin typeface="Calibri"/>
                <a:ea typeface="Calibri"/>
                <a:cs typeface="B Zar" pitchFamily="2" charset="-78"/>
              </a:rPr>
              <a:t> میزان آسیب پذیری فرد خیلی بیشتر شده در نتیجه افت عملکردی و شناختی فرد در مواجهه با عوامل مختلف بسیار بیشتر و پیشرونده خواهد </a:t>
            </a:r>
            <a:r>
              <a:rPr lang="fa-IR" sz="2400" dirty="0" smtClean="0">
                <a:latin typeface="Calibri"/>
                <a:ea typeface="Calibri"/>
                <a:cs typeface="B Zar" pitchFamily="2" charset="-78"/>
              </a:rPr>
              <a:t>بود.</a:t>
            </a:r>
          </a:p>
          <a:p>
            <a:pPr algn="just">
              <a:lnSpc>
                <a:spcPct val="150000"/>
              </a:lnSpc>
              <a:spcAft>
                <a:spcPts val="800"/>
              </a:spcAft>
              <a:buFont typeface="Wingdings" pitchFamily="2" charset="2"/>
              <a:buChar char="§"/>
            </a:pPr>
            <a:r>
              <a:rPr lang="fa-IR" sz="2400" b="1" dirty="0">
                <a:solidFill>
                  <a:srgbClr val="C00000"/>
                </a:solidFill>
                <a:latin typeface="Calibri"/>
                <a:ea typeface="Calibri"/>
                <a:cs typeface="B Zar" pitchFamily="2" charset="-78"/>
              </a:rPr>
              <a:t>علائم </a:t>
            </a:r>
            <a:r>
              <a:rPr lang="en-US" sz="2400" b="1" dirty="0">
                <a:solidFill>
                  <a:srgbClr val="C00000"/>
                </a:solidFill>
                <a:latin typeface="Calibri"/>
                <a:ea typeface="Calibri"/>
                <a:cs typeface="B Zar" pitchFamily="2" charset="-78"/>
              </a:rPr>
              <a:t>Frailty</a:t>
            </a:r>
            <a:r>
              <a:rPr lang="fa-IR" sz="2400" b="1" dirty="0" smtClean="0">
                <a:solidFill>
                  <a:srgbClr val="C00000"/>
                </a:solidFill>
                <a:latin typeface="Calibri"/>
                <a:ea typeface="Calibri"/>
                <a:cs typeface="B Zar" pitchFamily="2" charset="-78"/>
              </a:rPr>
              <a:t>:</a:t>
            </a:r>
          </a:p>
          <a:p>
            <a:pPr>
              <a:lnSpc>
                <a:spcPct val="150000"/>
              </a:lnSpc>
              <a:buFont typeface="Wingdings" pitchFamily="2" charset="2"/>
              <a:buChar char="§"/>
            </a:pPr>
            <a:r>
              <a:rPr lang="fa-IR" sz="2400" dirty="0">
                <a:latin typeface="Calibri"/>
                <a:ea typeface="Calibri"/>
                <a:cs typeface="B Zar" pitchFamily="2" charset="-78"/>
              </a:rPr>
              <a:t>کاهش وزن </a:t>
            </a:r>
            <a:r>
              <a:rPr lang="fa-IR" sz="2400" dirty="0" smtClean="0">
                <a:latin typeface="Calibri"/>
                <a:ea typeface="Calibri"/>
                <a:cs typeface="B Zar" pitchFamily="2" charset="-78"/>
              </a:rPr>
              <a:t>به صورت ناخواسته</a:t>
            </a:r>
            <a:endParaRPr lang="fa-IR" sz="2400" dirty="0">
              <a:latin typeface="Calibri"/>
              <a:ea typeface="Calibri"/>
              <a:cs typeface="B Zar" pitchFamily="2" charset="-78"/>
            </a:endParaRPr>
          </a:p>
          <a:p>
            <a:pPr>
              <a:lnSpc>
                <a:spcPct val="150000"/>
              </a:lnSpc>
              <a:buFont typeface="Wingdings" pitchFamily="2" charset="2"/>
              <a:buChar char="§"/>
            </a:pPr>
            <a:r>
              <a:rPr lang="fa-IR" sz="2400" dirty="0">
                <a:latin typeface="Calibri"/>
                <a:ea typeface="Calibri"/>
                <a:cs typeface="B Zar" pitchFamily="2" charset="-78"/>
              </a:rPr>
              <a:t>از دست دادن بی دلیل توده عضلانی</a:t>
            </a:r>
          </a:p>
          <a:p>
            <a:pPr>
              <a:lnSpc>
                <a:spcPct val="150000"/>
              </a:lnSpc>
              <a:buFont typeface="Wingdings" pitchFamily="2" charset="2"/>
              <a:buChar char="§"/>
            </a:pPr>
            <a:r>
              <a:rPr lang="fa-IR" sz="2400" dirty="0">
                <a:latin typeface="Calibri"/>
                <a:ea typeface="Calibri"/>
                <a:cs typeface="B Zar" pitchFamily="2" charset="-78"/>
              </a:rPr>
              <a:t>خستگی مزمن</a:t>
            </a:r>
            <a:endParaRPr lang="fa-IR" sz="2400" dirty="0">
              <a:cs typeface="B Zar" pitchFamily="2" charset="-78"/>
            </a:endParaRPr>
          </a:p>
          <a:p>
            <a:pPr algn="just">
              <a:lnSpc>
                <a:spcPct val="150000"/>
              </a:lnSpc>
              <a:spcAft>
                <a:spcPts val="800"/>
              </a:spcAft>
              <a:buFont typeface="Wingdings" pitchFamily="2" charset="2"/>
              <a:buChar char="§"/>
            </a:pPr>
            <a:endParaRPr lang="fa-IR" sz="2400" b="1" dirty="0" smtClean="0">
              <a:solidFill>
                <a:srgbClr val="C00000"/>
              </a:solidFill>
              <a:latin typeface="Arial" pitchFamily="34" charset="0"/>
              <a:ea typeface="Calibri"/>
              <a:cs typeface="B Zar" pitchFamily="2" charset="-78"/>
            </a:endParaRPr>
          </a:p>
          <a:p>
            <a:pPr algn="just">
              <a:lnSpc>
                <a:spcPct val="150000"/>
              </a:lnSpc>
              <a:spcAft>
                <a:spcPts val="800"/>
              </a:spcAft>
            </a:pPr>
            <a:endParaRPr lang="en-US" sz="2400" dirty="0">
              <a:effectLst/>
              <a:latin typeface="Calibri"/>
              <a:ea typeface="Times New Roman"/>
              <a:cs typeface="B Zar" pitchFamily="2" charset="-78"/>
            </a:endParaRPr>
          </a:p>
        </p:txBody>
      </p:sp>
      <p:sp>
        <p:nvSpPr>
          <p:cNvPr id="4" name="Title 3"/>
          <p:cNvSpPr>
            <a:spLocks noGrp="1"/>
          </p:cNvSpPr>
          <p:nvPr>
            <p:ph type="title"/>
          </p:nvPr>
        </p:nvSpPr>
        <p:spPr>
          <a:xfrm>
            <a:off x="990600" y="0"/>
            <a:ext cx="8001000" cy="685800"/>
          </a:xfrm>
          <a:solidFill>
            <a:schemeClr val="accent6">
              <a:lumMod val="20000"/>
              <a:lumOff val="80000"/>
            </a:schemeClr>
          </a:solidFill>
        </p:spPr>
        <p:style>
          <a:lnRef idx="2">
            <a:schemeClr val="dk1"/>
          </a:lnRef>
          <a:fillRef idx="1">
            <a:schemeClr val="lt1"/>
          </a:fillRef>
          <a:effectRef idx="0">
            <a:schemeClr val="dk1"/>
          </a:effectRef>
          <a:fontRef idx="minor">
            <a:schemeClr val="dk1"/>
          </a:fontRef>
        </p:style>
        <p:txBody>
          <a:bodyPr>
            <a:normAutofit fontScale="90000"/>
          </a:bodyPr>
          <a:lstStyle/>
          <a:p>
            <a:pPr algn="r"/>
            <a:r>
              <a:rPr lang="en-US" sz="2800" dirty="0">
                <a:solidFill>
                  <a:srgbClr val="C00000"/>
                </a:solidFill>
                <a:latin typeface="Aharoni" pitchFamily="2" charset="-79"/>
                <a:ea typeface="Calibri"/>
                <a:cs typeface="Aharoni" pitchFamily="2" charset="-79"/>
              </a:rPr>
              <a:t>:FRAILTY </a:t>
            </a:r>
            <a:r>
              <a:rPr lang="fa-IR" sz="2800" dirty="0">
                <a:solidFill>
                  <a:srgbClr val="C00000"/>
                </a:solidFill>
                <a:latin typeface="Aharoni" pitchFamily="2" charset="-79"/>
                <a:ea typeface="Calibri"/>
                <a:cs typeface="B Nazanin"/>
              </a:rPr>
              <a:t/>
            </a:r>
            <a:br>
              <a:rPr lang="fa-IR" sz="2800" dirty="0">
                <a:solidFill>
                  <a:srgbClr val="C00000"/>
                </a:solidFill>
                <a:latin typeface="Aharoni" pitchFamily="2" charset="-79"/>
                <a:ea typeface="Calibri"/>
                <a:cs typeface="B Nazanin"/>
              </a:rPr>
            </a:br>
            <a:endParaRPr lang="en-US" sz="2800" dirty="0">
              <a:solidFill>
                <a:srgbClr val="C00000"/>
              </a:solidFill>
              <a:latin typeface="Aharoni" pitchFamily="2" charset="-79"/>
              <a:cs typeface="Aharoni" pitchFamily="2" charset="-79"/>
            </a:endParaRPr>
          </a:p>
        </p:txBody>
      </p:sp>
    </p:spTree>
    <p:extLst>
      <p:ext uri="{BB962C8B-B14F-4D97-AF65-F5344CB8AC3E}">
        <p14:creationId xmlns:p14="http://schemas.microsoft.com/office/powerpoint/2010/main" val="288672798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lstStyle/>
          <a:p>
            <a:pPr algn="r" rtl="1"/>
            <a:endParaRPr lang="fa-IR" dirty="0" smtClean="0"/>
          </a:p>
          <a:p>
            <a:pPr algn="r" rtl="1"/>
            <a:endParaRPr lang="fa-IR" dirty="0"/>
          </a:p>
          <a:p>
            <a:pPr algn="r" rtl="1"/>
            <a:r>
              <a:rPr lang="fa-IR" dirty="0" smtClean="0">
                <a:solidFill>
                  <a:srgbClr val="FF0000"/>
                </a:solidFill>
                <a:cs typeface="B Zar" pitchFamily="2" charset="-78"/>
              </a:rPr>
              <a:t>تذکّر: </a:t>
            </a:r>
            <a:r>
              <a:rPr lang="fa-IR" dirty="0" smtClean="0">
                <a:cs typeface="B Zar" pitchFamily="2" charset="-78"/>
              </a:rPr>
              <a:t>درمواردی که فشارخون سیستولیک دریک طبقه وفشارخون دیاستولیک درطبق دیگر قرار گیرد مثلاً فشارخون سیستولیک 150 میلی مترجیوه (طبقه مشکل) وفشارخون دیاستولیک 80 میلی متر جیوه ( طبقه درمعرض مشکل) یاشد. سالمند درطبقه بالاتر فشارخون یعنی احتمال مشکل طبقه بندی می شود.</a:t>
            </a:r>
            <a:endParaRPr lang="en-US" dirty="0">
              <a:cs typeface="B Zar" pitchFamily="2" charset="-78"/>
            </a:endParaRPr>
          </a:p>
        </p:txBody>
      </p:sp>
    </p:spTree>
    <p:extLst>
      <p:ext uri="{BB962C8B-B14F-4D97-AF65-F5344CB8AC3E}">
        <p14:creationId xmlns:p14="http://schemas.microsoft.com/office/powerpoint/2010/main" val="428732735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0600" y="152400"/>
            <a:ext cx="7924800" cy="5791200"/>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Autofit/>
          </a:bodyPr>
          <a:lstStyle/>
          <a:p>
            <a:pPr>
              <a:lnSpc>
                <a:spcPct val="107000"/>
              </a:lnSpc>
              <a:spcAft>
                <a:spcPts val="800"/>
              </a:spcAft>
              <a:buFont typeface="Wingdings" pitchFamily="2" charset="2"/>
              <a:buChar char="q"/>
            </a:pPr>
            <a:r>
              <a:rPr lang="fa-IR" sz="2400" b="1" dirty="0" smtClean="0">
                <a:solidFill>
                  <a:srgbClr val="C00000"/>
                </a:solidFill>
                <a:latin typeface="Arial" pitchFamily="34" charset="0"/>
                <a:ea typeface="Calibri"/>
                <a:cs typeface="B Zar" pitchFamily="2" charset="-78"/>
              </a:rPr>
              <a:t>سوء </a:t>
            </a:r>
            <a:r>
              <a:rPr lang="fa-IR" sz="2400" b="1" dirty="0">
                <a:solidFill>
                  <a:srgbClr val="C00000"/>
                </a:solidFill>
                <a:latin typeface="Arial" pitchFamily="34" charset="0"/>
                <a:ea typeface="Calibri"/>
                <a:cs typeface="B Zar" pitchFamily="2" charset="-78"/>
              </a:rPr>
              <a:t>تغذیه در </a:t>
            </a:r>
            <a:r>
              <a:rPr lang="fa-IR" sz="2400" b="1" dirty="0" smtClean="0">
                <a:solidFill>
                  <a:srgbClr val="C00000"/>
                </a:solidFill>
                <a:latin typeface="Arial" pitchFamily="34" charset="0"/>
                <a:ea typeface="Calibri"/>
                <a:cs typeface="B Zar" pitchFamily="2" charset="-78"/>
              </a:rPr>
              <a:t>سالمندان:</a:t>
            </a:r>
            <a:endParaRPr lang="en-US" sz="2400" dirty="0">
              <a:solidFill>
                <a:srgbClr val="C00000"/>
              </a:solidFill>
              <a:latin typeface="Arial" pitchFamily="34" charset="0"/>
              <a:ea typeface="Times New Roman"/>
              <a:cs typeface="B Zar" pitchFamily="2" charset="-78"/>
            </a:endParaRPr>
          </a:p>
          <a:p>
            <a:pPr algn="just">
              <a:lnSpc>
                <a:spcPct val="115000"/>
              </a:lnSpc>
              <a:spcAft>
                <a:spcPts val="1000"/>
              </a:spcAft>
              <a:buFont typeface="Wingdings" pitchFamily="2" charset="2"/>
              <a:buChar char="§"/>
            </a:pPr>
            <a:r>
              <a:rPr lang="fa-IR" sz="2400" dirty="0" smtClean="0">
                <a:latin typeface="Calibri"/>
                <a:ea typeface="Calibri"/>
                <a:cs typeface="B Zar" pitchFamily="2" charset="-78"/>
              </a:rPr>
              <a:t> </a:t>
            </a:r>
            <a:r>
              <a:rPr lang="fa-IR" sz="2400" dirty="0">
                <a:latin typeface="Calibri"/>
                <a:ea typeface="Calibri"/>
                <a:cs typeface="B Zar" pitchFamily="2" charset="-78"/>
              </a:rPr>
              <a:t>یکی از بارزترین علائم </a:t>
            </a:r>
            <a:r>
              <a:rPr lang="fa-IR" sz="2400" dirty="0" smtClean="0">
                <a:latin typeface="Calibri"/>
                <a:ea typeface="Calibri"/>
                <a:cs typeface="B Zar" pitchFamily="2" charset="-78"/>
              </a:rPr>
              <a:t>سوء </a:t>
            </a:r>
            <a:r>
              <a:rPr lang="fa-IR" sz="2400" dirty="0">
                <a:latin typeface="Calibri"/>
                <a:ea typeface="Calibri"/>
                <a:cs typeface="B Zar" pitchFamily="2" charset="-78"/>
              </a:rPr>
              <a:t>تغذیه کاهش وزن </a:t>
            </a:r>
            <a:r>
              <a:rPr lang="fa-IR" sz="2400" dirty="0" smtClean="0">
                <a:latin typeface="Calibri"/>
                <a:ea typeface="Calibri"/>
                <a:cs typeface="B Zar" pitchFamily="2" charset="-78"/>
              </a:rPr>
              <a:t>است</a:t>
            </a:r>
          </a:p>
          <a:p>
            <a:pPr algn="just">
              <a:lnSpc>
                <a:spcPct val="115000"/>
              </a:lnSpc>
              <a:spcAft>
                <a:spcPts val="1000"/>
              </a:spcAft>
              <a:buFont typeface="Wingdings" pitchFamily="2" charset="2"/>
              <a:buChar char="§"/>
            </a:pPr>
            <a:r>
              <a:rPr lang="fa-IR" sz="2400" dirty="0" smtClean="0">
                <a:latin typeface="Arial" pitchFamily="34" charset="0"/>
                <a:cs typeface="B Zar" pitchFamily="2" charset="-78"/>
              </a:rPr>
              <a:t>مشکلات سوء تغذیه</a:t>
            </a:r>
          </a:p>
          <a:p>
            <a:pPr>
              <a:lnSpc>
                <a:spcPct val="120000"/>
              </a:lnSpc>
              <a:spcAft>
                <a:spcPts val="800"/>
              </a:spcAft>
              <a:buFont typeface="Arial" pitchFamily="34" charset="0"/>
              <a:buChar char="•"/>
            </a:pPr>
            <a:r>
              <a:rPr lang="fa-IR" sz="2400" dirty="0" smtClean="0">
                <a:latin typeface="Arial" pitchFamily="34" charset="0"/>
                <a:ea typeface="Calibri"/>
                <a:cs typeface="B Zar" pitchFamily="2" charset="-78"/>
              </a:rPr>
              <a:t>تحلیل توده عضلانی تدریجی فرد </a:t>
            </a:r>
            <a:endParaRPr lang="en-US" sz="2400" dirty="0" smtClean="0">
              <a:latin typeface="Arial" pitchFamily="34" charset="0"/>
              <a:ea typeface="Times New Roman"/>
              <a:cs typeface="B Zar" pitchFamily="2" charset="-78"/>
            </a:endParaRPr>
          </a:p>
          <a:p>
            <a:pPr>
              <a:lnSpc>
                <a:spcPct val="120000"/>
              </a:lnSpc>
              <a:spcAft>
                <a:spcPts val="800"/>
              </a:spcAft>
              <a:buFont typeface="Arial" pitchFamily="34" charset="0"/>
              <a:buChar char="•"/>
            </a:pPr>
            <a:r>
              <a:rPr lang="fa-IR" sz="2400" dirty="0" smtClean="0">
                <a:latin typeface="Arial" pitchFamily="34" charset="0"/>
                <a:ea typeface="Calibri"/>
                <a:cs typeface="B Zar" pitchFamily="2" charset="-78"/>
              </a:rPr>
              <a:t>وچربی </a:t>
            </a:r>
            <a:r>
              <a:rPr lang="fa-IR" sz="2400" dirty="0">
                <a:latin typeface="Arial" pitchFamily="34" charset="0"/>
                <a:ea typeface="Calibri"/>
                <a:cs typeface="B Zar" pitchFamily="2" charset="-78"/>
              </a:rPr>
              <a:t>زیر جلدی کمتر </a:t>
            </a:r>
            <a:endParaRPr lang="en-US" sz="2400" dirty="0">
              <a:latin typeface="Arial" pitchFamily="34" charset="0"/>
              <a:ea typeface="Times New Roman"/>
              <a:cs typeface="B Zar" pitchFamily="2" charset="-78"/>
            </a:endParaRPr>
          </a:p>
          <a:p>
            <a:pPr>
              <a:lnSpc>
                <a:spcPct val="120000"/>
              </a:lnSpc>
              <a:spcAft>
                <a:spcPts val="800"/>
              </a:spcAft>
              <a:buFont typeface="Arial" pitchFamily="34" charset="0"/>
              <a:buChar char="•"/>
            </a:pPr>
            <a:r>
              <a:rPr lang="fa-IR" sz="2400" dirty="0">
                <a:latin typeface="Arial" pitchFamily="34" charset="0"/>
                <a:ea typeface="Calibri"/>
                <a:cs typeface="B Zar" pitchFamily="2" charset="-78"/>
              </a:rPr>
              <a:t>ضعف عضلانی وکاهش توانائی های عملکردی  </a:t>
            </a:r>
            <a:endParaRPr lang="en-US" sz="2400" dirty="0">
              <a:latin typeface="Arial" pitchFamily="34" charset="0"/>
              <a:ea typeface="Times New Roman"/>
              <a:cs typeface="B Zar" pitchFamily="2" charset="-78"/>
            </a:endParaRPr>
          </a:p>
          <a:p>
            <a:pPr>
              <a:lnSpc>
                <a:spcPct val="120000"/>
              </a:lnSpc>
              <a:spcAft>
                <a:spcPts val="800"/>
              </a:spcAft>
              <a:buFont typeface="Arial" pitchFamily="34" charset="0"/>
              <a:buChar char="•"/>
            </a:pPr>
            <a:r>
              <a:rPr lang="fa-IR" sz="2400" dirty="0">
                <a:latin typeface="Arial" pitchFamily="34" charset="0"/>
                <a:ea typeface="Calibri"/>
                <a:cs typeface="B Zar" pitchFamily="2" charset="-78"/>
              </a:rPr>
              <a:t>خستگی </a:t>
            </a:r>
            <a:r>
              <a:rPr lang="fa-IR" sz="2400" dirty="0" smtClean="0">
                <a:latin typeface="Arial" pitchFamily="34" charset="0"/>
                <a:ea typeface="Calibri"/>
                <a:cs typeface="B Zar" pitchFamily="2" charset="-78"/>
              </a:rPr>
              <a:t>مزمن، نداشتن </a:t>
            </a:r>
            <a:r>
              <a:rPr lang="fa-IR" sz="2400" dirty="0">
                <a:latin typeface="Arial" pitchFamily="34" charset="0"/>
                <a:ea typeface="Calibri"/>
                <a:cs typeface="B Zar" pitchFamily="2" charset="-78"/>
              </a:rPr>
              <a:t>انرژی در </a:t>
            </a:r>
            <a:r>
              <a:rPr lang="fa-IR" sz="2400" dirty="0" smtClean="0">
                <a:latin typeface="Arial" pitchFamily="34" charset="0"/>
                <a:ea typeface="Calibri"/>
                <a:cs typeface="B Zar" pitchFamily="2" charset="-78"/>
              </a:rPr>
              <a:t>فعّالیّت ها </a:t>
            </a:r>
            <a:r>
              <a:rPr lang="fa-IR" sz="2400" dirty="0">
                <a:latin typeface="Arial" pitchFamily="34" charset="0"/>
                <a:ea typeface="Calibri"/>
                <a:cs typeface="B Zar" pitchFamily="2" charset="-78"/>
              </a:rPr>
              <a:t>وکم انرژی بودن </a:t>
            </a:r>
            <a:endParaRPr lang="en-US" sz="2400" dirty="0">
              <a:latin typeface="Arial" pitchFamily="34" charset="0"/>
              <a:ea typeface="Times New Roman"/>
              <a:cs typeface="B Zar" pitchFamily="2" charset="-78"/>
            </a:endParaRPr>
          </a:p>
          <a:p>
            <a:pPr>
              <a:lnSpc>
                <a:spcPct val="120000"/>
              </a:lnSpc>
              <a:spcAft>
                <a:spcPts val="800"/>
              </a:spcAft>
              <a:buFont typeface="Arial" pitchFamily="34" charset="0"/>
              <a:buChar char="•"/>
            </a:pPr>
            <a:r>
              <a:rPr lang="fa-IR" sz="2400" dirty="0">
                <a:latin typeface="Arial" pitchFamily="34" charset="0"/>
                <a:ea typeface="Calibri"/>
                <a:cs typeface="B Zar" pitchFamily="2" charset="-78"/>
              </a:rPr>
              <a:t>کاهش تدریجی عملکرد</a:t>
            </a:r>
            <a:endParaRPr lang="en-US" sz="2400" dirty="0">
              <a:latin typeface="Arial" pitchFamily="34" charset="0"/>
              <a:ea typeface="Times New Roman"/>
              <a:cs typeface="B Zar" pitchFamily="2" charset="-78"/>
            </a:endParaRPr>
          </a:p>
          <a:p>
            <a:pPr algn="just">
              <a:lnSpc>
                <a:spcPct val="120000"/>
              </a:lnSpc>
              <a:spcAft>
                <a:spcPts val="1000"/>
              </a:spcAft>
              <a:buFont typeface="Arial" pitchFamily="34" charset="0"/>
              <a:buChar char="•"/>
            </a:pPr>
            <a:r>
              <a:rPr lang="fa-IR" sz="2400" dirty="0" smtClean="0">
                <a:latin typeface="Arial" pitchFamily="34" charset="0"/>
                <a:ea typeface="Calibri"/>
                <a:cs typeface="B Zar" pitchFamily="2" charset="-78"/>
              </a:rPr>
              <a:t>کمبود پروتئین</a:t>
            </a:r>
          </a:p>
          <a:p>
            <a:pPr algn="just">
              <a:lnSpc>
                <a:spcPct val="120000"/>
              </a:lnSpc>
              <a:spcAft>
                <a:spcPts val="1000"/>
              </a:spcAft>
              <a:buFont typeface="Arial" pitchFamily="34" charset="0"/>
              <a:buChar char="•"/>
            </a:pPr>
            <a:endParaRPr lang="fa-IR" sz="2400" dirty="0">
              <a:cs typeface="B Zar" pitchFamily="2" charset="-78"/>
            </a:endParaRPr>
          </a:p>
        </p:txBody>
      </p:sp>
    </p:spTree>
    <p:extLst>
      <p:ext uri="{BB962C8B-B14F-4D97-AF65-F5344CB8AC3E}">
        <p14:creationId xmlns:p14="http://schemas.microsoft.com/office/powerpoint/2010/main" val="236925454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800" y="838200"/>
            <a:ext cx="7802880" cy="5867400"/>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rmAutofit/>
          </a:bodyPr>
          <a:lstStyle/>
          <a:p>
            <a:pPr marL="82296" indent="0" algn="just">
              <a:lnSpc>
                <a:spcPct val="150000"/>
              </a:lnSpc>
              <a:spcAft>
                <a:spcPts val="1000"/>
              </a:spcAft>
              <a:buNone/>
            </a:pPr>
            <a:r>
              <a:rPr lang="fa-IR" sz="2400" dirty="0" smtClean="0">
                <a:solidFill>
                  <a:srgbClr val="0070C0"/>
                </a:solidFill>
                <a:effectLst>
                  <a:outerShdw blurRad="38100" dist="38100" dir="2700000" algn="tl">
                    <a:srgbClr val="000000">
                      <a:alpha val="43137"/>
                    </a:srgbClr>
                  </a:outerShdw>
                </a:effectLst>
                <a:latin typeface="Calibri"/>
                <a:ea typeface="Calibri"/>
                <a:cs typeface="B Zar" pitchFamily="2" charset="-78"/>
              </a:rPr>
              <a:t>یبوست </a:t>
            </a:r>
            <a:r>
              <a:rPr lang="fa-IR" sz="2400" dirty="0">
                <a:solidFill>
                  <a:srgbClr val="0070C0"/>
                </a:solidFill>
                <a:effectLst>
                  <a:outerShdw blurRad="38100" dist="38100" dir="2700000" algn="tl">
                    <a:srgbClr val="000000">
                      <a:alpha val="43137"/>
                    </a:srgbClr>
                  </a:outerShdw>
                </a:effectLst>
                <a:latin typeface="Calibri"/>
                <a:ea typeface="Calibri"/>
                <a:cs typeface="B Zar" pitchFamily="2" charset="-78"/>
              </a:rPr>
              <a:t>در دوران سالمندی شایع تر از سایر سنین است و ممکن است به دلایل زیر اتفاق بیفتد:</a:t>
            </a:r>
            <a:endParaRPr lang="en-US" sz="2400" dirty="0">
              <a:solidFill>
                <a:srgbClr val="0070C0"/>
              </a:solidFill>
              <a:effectLst>
                <a:outerShdw blurRad="38100" dist="38100" dir="2700000" algn="tl">
                  <a:srgbClr val="000000">
                    <a:alpha val="43137"/>
                  </a:srgbClr>
                </a:outerShdw>
              </a:effectLst>
              <a:latin typeface="Calibri"/>
              <a:ea typeface="Times New Roman"/>
              <a:cs typeface="B Zar" pitchFamily="2" charset="-78"/>
            </a:endParaRPr>
          </a:p>
          <a:p>
            <a:pPr marL="457200" lvl="0" indent="-457200" algn="just">
              <a:lnSpc>
                <a:spcPct val="150000"/>
              </a:lnSpc>
              <a:spcAft>
                <a:spcPts val="1000"/>
              </a:spcAft>
              <a:buFont typeface="Wingdings" pitchFamily="2" charset="2"/>
              <a:buChar char="§"/>
            </a:pPr>
            <a:r>
              <a:rPr lang="fa-IR" sz="2400" dirty="0">
                <a:ea typeface="Calibri"/>
                <a:cs typeface="B Zar" pitchFamily="2" charset="-78"/>
              </a:rPr>
              <a:t>افراد سالمند سطح </a:t>
            </a:r>
            <a:r>
              <a:rPr lang="fa-IR" sz="2400" dirty="0" smtClean="0">
                <a:ea typeface="Calibri"/>
                <a:cs typeface="B Zar" pitchFamily="2" charset="-78"/>
              </a:rPr>
              <a:t>فعّالیّت </a:t>
            </a:r>
            <a:r>
              <a:rPr lang="fa-IR" sz="2400" dirty="0">
                <a:ea typeface="Calibri"/>
                <a:cs typeface="B Zar" pitchFamily="2" charset="-78"/>
              </a:rPr>
              <a:t>بدنی کمتری </a:t>
            </a:r>
            <a:r>
              <a:rPr lang="fa-IR" sz="2400" dirty="0" smtClean="0">
                <a:ea typeface="Calibri"/>
                <a:cs typeface="B Zar" pitchFamily="2" charset="-78"/>
              </a:rPr>
              <a:t>دارند و در </a:t>
            </a:r>
            <a:r>
              <a:rPr lang="fa-IR" sz="2400" dirty="0">
                <a:ea typeface="Calibri"/>
                <a:cs typeface="B Zar" pitchFamily="2" charset="-78"/>
              </a:rPr>
              <a:t>بیشتر ساعات روز </a:t>
            </a:r>
            <a:r>
              <a:rPr lang="fa-IR" sz="2400" dirty="0" smtClean="0">
                <a:ea typeface="Calibri"/>
                <a:cs typeface="B Zar" pitchFamily="2" charset="-78"/>
              </a:rPr>
              <a:t>غیرفعّال </a:t>
            </a:r>
            <a:r>
              <a:rPr lang="fa-IR" sz="2400" dirty="0">
                <a:ea typeface="Calibri"/>
                <a:cs typeface="B Zar" pitchFamily="2" charset="-78"/>
              </a:rPr>
              <a:t>هستند.</a:t>
            </a:r>
            <a:endParaRPr lang="en-US" sz="2400" dirty="0">
              <a:cs typeface="B Zar" pitchFamily="2" charset="-78"/>
            </a:endParaRPr>
          </a:p>
          <a:p>
            <a:pPr marL="457200" lvl="0" indent="-457200" algn="just">
              <a:lnSpc>
                <a:spcPct val="150000"/>
              </a:lnSpc>
              <a:spcAft>
                <a:spcPts val="1000"/>
              </a:spcAft>
              <a:buFont typeface="Wingdings" pitchFamily="2" charset="2"/>
              <a:buChar char="§"/>
            </a:pPr>
            <a:r>
              <a:rPr lang="fa-IR" sz="2400" dirty="0">
                <a:ea typeface="Calibri"/>
                <a:cs typeface="B Zar" pitchFamily="2" charset="-78"/>
              </a:rPr>
              <a:t>کاهش متابولیسم در دوران سالمندی</a:t>
            </a:r>
            <a:endParaRPr lang="en-US" sz="2400" dirty="0">
              <a:cs typeface="B Zar" pitchFamily="2" charset="-78"/>
            </a:endParaRPr>
          </a:p>
          <a:p>
            <a:pPr marL="457200" lvl="0" indent="-457200" algn="just">
              <a:lnSpc>
                <a:spcPct val="150000"/>
              </a:lnSpc>
              <a:spcAft>
                <a:spcPts val="1000"/>
              </a:spcAft>
              <a:buFont typeface="Wingdings" pitchFamily="2" charset="2"/>
              <a:buChar char="§"/>
            </a:pPr>
            <a:r>
              <a:rPr lang="fa-IR" sz="2400" dirty="0">
                <a:ea typeface="Calibri"/>
                <a:cs typeface="B Zar" pitchFamily="2" charset="-78"/>
              </a:rPr>
              <a:t>کاهش قدرت انقباض عضلات که این </a:t>
            </a:r>
            <a:r>
              <a:rPr lang="fa-IR" sz="2400" dirty="0" smtClean="0">
                <a:ea typeface="Calibri"/>
                <a:cs typeface="B Zar" pitchFamily="2" charset="-78"/>
              </a:rPr>
              <a:t>کاهش در </a:t>
            </a:r>
            <a:r>
              <a:rPr lang="fa-IR" sz="2400" dirty="0">
                <a:ea typeface="Calibri"/>
                <a:cs typeface="B Zar" pitchFamily="2" charset="-78"/>
              </a:rPr>
              <a:t>مورد سیستم گوارشی نیز صدق می کند </a:t>
            </a:r>
            <a:r>
              <a:rPr lang="fa-IR" sz="2400" dirty="0" smtClean="0">
                <a:ea typeface="Calibri"/>
                <a:cs typeface="B Zar" pitchFamily="2" charset="-78"/>
              </a:rPr>
              <a:t>.</a:t>
            </a:r>
            <a:endParaRPr lang="en-US" sz="2400" dirty="0">
              <a:latin typeface="Calibri"/>
              <a:ea typeface="Times New Roman"/>
              <a:cs typeface="B Zar" pitchFamily="2" charset="-78"/>
            </a:endParaRPr>
          </a:p>
          <a:p>
            <a:pPr marL="82296" indent="0">
              <a:lnSpc>
                <a:spcPct val="150000"/>
              </a:lnSpc>
              <a:buNone/>
            </a:pPr>
            <a:endParaRPr lang="fa-IR" sz="2400" dirty="0">
              <a:cs typeface="B Zar" pitchFamily="2" charset="-78"/>
            </a:endParaRPr>
          </a:p>
        </p:txBody>
      </p:sp>
      <p:sp>
        <p:nvSpPr>
          <p:cNvPr id="4" name="Title 3"/>
          <p:cNvSpPr>
            <a:spLocks noGrp="1"/>
          </p:cNvSpPr>
          <p:nvPr>
            <p:ph type="title"/>
          </p:nvPr>
        </p:nvSpPr>
        <p:spPr>
          <a:xfrm>
            <a:off x="1066800" y="-76200"/>
            <a:ext cx="7848600" cy="914400"/>
          </a:xfrm>
          <a:solidFill>
            <a:schemeClr val="accent6">
              <a:lumMod val="20000"/>
              <a:lumOff val="80000"/>
            </a:schemeClr>
          </a:solidFill>
        </p:spPr>
        <p:style>
          <a:lnRef idx="2">
            <a:schemeClr val="dk1"/>
          </a:lnRef>
          <a:fillRef idx="1">
            <a:schemeClr val="lt1"/>
          </a:fillRef>
          <a:effectRef idx="0">
            <a:schemeClr val="dk1"/>
          </a:effectRef>
          <a:fontRef idx="minor">
            <a:schemeClr val="dk1"/>
          </a:fontRef>
        </p:style>
        <p:txBody>
          <a:bodyPr>
            <a:normAutofit fontScale="90000"/>
          </a:bodyPr>
          <a:lstStyle/>
          <a:p>
            <a:pPr algn="r"/>
            <a:r>
              <a:rPr lang="fa-IR" sz="2800" dirty="0">
                <a:solidFill>
                  <a:srgbClr val="C00000"/>
                </a:solidFill>
                <a:latin typeface="Calibri"/>
                <a:ea typeface="Calibri"/>
                <a:cs typeface="B Titr" pitchFamily="2" charset="-78"/>
              </a:rPr>
              <a:t>یبوست در سالمندان              </a:t>
            </a:r>
            <a:r>
              <a:rPr lang="en-US" sz="2800" dirty="0">
                <a:solidFill>
                  <a:srgbClr val="C00000"/>
                </a:solidFill>
                <a:latin typeface="Aharoni" pitchFamily="2" charset="-79"/>
                <a:ea typeface="Calibri"/>
                <a:cs typeface="Aharoni" pitchFamily="2" charset="-79"/>
              </a:rPr>
              <a:t>   </a:t>
            </a:r>
            <a:r>
              <a:rPr lang="en-US" sz="2800" dirty="0" smtClean="0">
                <a:solidFill>
                  <a:srgbClr val="C00000"/>
                </a:solidFill>
                <a:latin typeface="Aharoni" pitchFamily="2" charset="-79"/>
                <a:ea typeface="Calibri"/>
                <a:cs typeface="Aharoni" pitchFamily="2" charset="-79"/>
              </a:rPr>
              <a:t>  </a:t>
            </a:r>
            <a:r>
              <a:rPr lang="en-US" sz="2800" dirty="0">
                <a:solidFill>
                  <a:srgbClr val="C00000"/>
                </a:solidFill>
                <a:latin typeface="Aharoni" pitchFamily="2" charset="-79"/>
                <a:ea typeface="Calibri"/>
                <a:cs typeface="Aharoni" pitchFamily="2" charset="-79"/>
              </a:rPr>
              <a:t>constipation</a:t>
            </a:r>
            <a:r>
              <a:rPr lang="en-US" sz="2800" dirty="0">
                <a:solidFill>
                  <a:srgbClr val="C00000"/>
                </a:solidFill>
                <a:latin typeface="Calibri"/>
                <a:ea typeface="Times New Roman"/>
                <a:cs typeface="B Titr" pitchFamily="2" charset="-78"/>
              </a:rPr>
              <a:t/>
            </a:r>
            <a:br>
              <a:rPr lang="en-US" sz="2800" dirty="0">
                <a:solidFill>
                  <a:srgbClr val="C00000"/>
                </a:solidFill>
                <a:latin typeface="Calibri"/>
                <a:ea typeface="Times New Roman"/>
                <a:cs typeface="B Titr" pitchFamily="2" charset="-78"/>
              </a:rPr>
            </a:br>
            <a:endParaRPr lang="en-US" sz="2800" dirty="0">
              <a:solidFill>
                <a:srgbClr val="C00000"/>
              </a:solidFill>
              <a:cs typeface="B Titr" pitchFamily="2" charset="-78"/>
            </a:endParaRPr>
          </a:p>
        </p:txBody>
      </p:sp>
    </p:spTree>
    <p:extLst>
      <p:ext uri="{BB962C8B-B14F-4D97-AF65-F5344CB8AC3E}">
        <p14:creationId xmlns:p14="http://schemas.microsoft.com/office/powerpoint/2010/main" val="63356143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457200"/>
            <a:ext cx="7866888" cy="990600"/>
          </a:xfrm>
          <a:solidFill>
            <a:schemeClr val="accent6">
              <a:lumMod val="20000"/>
              <a:lumOff val="80000"/>
            </a:schemeClr>
          </a:solidFill>
        </p:spPr>
        <p:style>
          <a:lnRef idx="2">
            <a:schemeClr val="dk1"/>
          </a:lnRef>
          <a:fillRef idx="1">
            <a:schemeClr val="lt1"/>
          </a:fillRef>
          <a:effectRef idx="0">
            <a:schemeClr val="dk1"/>
          </a:effectRef>
          <a:fontRef idx="minor">
            <a:schemeClr val="dk1"/>
          </a:fontRef>
        </p:style>
        <p:txBody>
          <a:bodyPr>
            <a:normAutofit fontScale="90000"/>
          </a:bodyPr>
          <a:lstStyle/>
          <a:p>
            <a:pPr marL="539496" lvl="0" indent="-457200" algn="r">
              <a:lnSpc>
                <a:spcPct val="107000"/>
              </a:lnSpc>
              <a:spcBef>
                <a:spcPts val="600"/>
              </a:spcBef>
              <a:spcAft>
                <a:spcPts val="1000"/>
              </a:spcAft>
              <a:buFont typeface="Wingdings" pitchFamily="2" charset="2"/>
              <a:buChar char="q"/>
            </a:pPr>
            <a:r>
              <a:rPr lang="fa-IR" sz="3000" dirty="0">
                <a:solidFill>
                  <a:srgbClr val="0070C0"/>
                </a:solidFill>
                <a:effectLst/>
                <a:latin typeface="Calibri"/>
                <a:ea typeface="Calibri"/>
                <a:cs typeface="B Titr"/>
              </a:rPr>
              <a:t>یبوست در سالمندان می تواند منجر به:</a:t>
            </a:r>
            <a:r>
              <a:rPr lang="en-US" sz="2200" dirty="0">
                <a:solidFill>
                  <a:prstClr val="black"/>
                </a:solidFill>
                <a:effectLst/>
                <a:latin typeface="Calibri"/>
                <a:ea typeface="Times New Roman"/>
                <a:cs typeface="Arial"/>
              </a:rPr>
              <a:t/>
            </a:r>
            <a:br>
              <a:rPr lang="en-US" sz="2200" dirty="0">
                <a:solidFill>
                  <a:prstClr val="black"/>
                </a:solidFill>
                <a:effectLst/>
                <a:latin typeface="Calibri"/>
                <a:ea typeface="Times New Roman"/>
                <a:cs typeface="Arial"/>
              </a:rPr>
            </a:br>
            <a:endParaRPr lang="fa-IR" dirty="0"/>
          </a:p>
        </p:txBody>
      </p:sp>
      <p:sp>
        <p:nvSpPr>
          <p:cNvPr id="3" name="Content Placeholder 2"/>
          <p:cNvSpPr>
            <a:spLocks noGrp="1"/>
          </p:cNvSpPr>
          <p:nvPr>
            <p:ph idx="1"/>
          </p:nvPr>
        </p:nvSpPr>
        <p:spPr>
          <a:xfrm>
            <a:off x="1066800" y="1447800"/>
            <a:ext cx="7866888" cy="4800600"/>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rmAutofit/>
          </a:bodyPr>
          <a:lstStyle/>
          <a:p>
            <a:pPr algn="just">
              <a:lnSpc>
                <a:spcPct val="150000"/>
              </a:lnSpc>
              <a:spcAft>
                <a:spcPts val="1000"/>
              </a:spcAft>
              <a:buFont typeface="Wingdings" pitchFamily="2" charset="2"/>
              <a:buChar char="§"/>
            </a:pPr>
            <a:r>
              <a:rPr lang="fa-IR" sz="2400" dirty="0" smtClean="0">
                <a:latin typeface="Calibri"/>
                <a:ea typeface="Calibri"/>
                <a:cs typeface="B Zar" pitchFamily="2" charset="-78"/>
              </a:rPr>
              <a:t>اضطراب(</a:t>
            </a:r>
            <a:r>
              <a:rPr lang="en-US" sz="2400" dirty="0">
                <a:latin typeface="Calibri"/>
                <a:ea typeface="Calibri"/>
                <a:cs typeface="B Zar" pitchFamily="2" charset="-78"/>
              </a:rPr>
              <a:t>Anxiety</a:t>
            </a:r>
            <a:r>
              <a:rPr lang="fa-IR" sz="2400" dirty="0">
                <a:latin typeface="Calibri"/>
                <a:ea typeface="Calibri"/>
                <a:cs typeface="B Zar" pitchFamily="2" charset="-78"/>
              </a:rPr>
              <a:t> )</a:t>
            </a:r>
            <a:endParaRPr lang="en-US" sz="2400" dirty="0">
              <a:latin typeface="Calibri"/>
              <a:ea typeface="Times New Roman"/>
              <a:cs typeface="B Zar" pitchFamily="2" charset="-78"/>
            </a:endParaRPr>
          </a:p>
          <a:p>
            <a:pPr algn="just">
              <a:lnSpc>
                <a:spcPct val="150000"/>
              </a:lnSpc>
              <a:spcAft>
                <a:spcPts val="1000"/>
              </a:spcAft>
              <a:buFont typeface="Wingdings" pitchFamily="2" charset="2"/>
              <a:buChar char="§"/>
            </a:pPr>
            <a:r>
              <a:rPr lang="fa-IR" sz="2400" dirty="0">
                <a:latin typeface="Calibri"/>
                <a:ea typeface="Calibri"/>
                <a:cs typeface="B Zar" pitchFamily="2" charset="-78"/>
              </a:rPr>
              <a:t>افسردگی(</a:t>
            </a:r>
            <a:r>
              <a:rPr lang="en-US" sz="2400" dirty="0">
                <a:latin typeface="Calibri"/>
                <a:ea typeface="Calibri"/>
                <a:cs typeface="B Zar" pitchFamily="2" charset="-78"/>
              </a:rPr>
              <a:t>Depression</a:t>
            </a:r>
            <a:r>
              <a:rPr lang="fa-IR" sz="2400" dirty="0">
                <a:latin typeface="Calibri"/>
                <a:ea typeface="Calibri"/>
                <a:cs typeface="B Zar" pitchFamily="2" charset="-78"/>
              </a:rPr>
              <a:t>)</a:t>
            </a:r>
            <a:endParaRPr lang="en-US" sz="2400" dirty="0">
              <a:latin typeface="Calibri"/>
              <a:ea typeface="Times New Roman"/>
              <a:cs typeface="B Zar" pitchFamily="2" charset="-78"/>
            </a:endParaRPr>
          </a:p>
          <a:p>
            <a:pPr algn="just">
              <a:lnSpc>
                <a:spcPct val="150000"/>
              </a:lnSpc>
              <a:spcAft>
                <a:spcPts val="1000"/>
              </a:spcAft>
              <a:buFont typeface="Wingdings" pitchFamily="2" charset="2"/>
              <a:buChar char="§"/>
            </a:pPr>
            <a:r>
              <a:rPr lang="fa-IR" sz="2400" dirty="0">
                <a:latin typeface="Calibri"/>
                <a:ea typeface="Calibri"/>
                <a:cs typeface="B Zar" pitchFamily="2" charset="-78"/>
              </a:rPr>
              <a:t> احساس ناخوشی(</a:t>
            </a:r>
            <a:r>
              <a:rPr lang="en-US" sz="2400" dirty="0">
                <a:latin typeface="Calibri"/>
                <a:ea typeface="Calibri"/>
                <a:cs typeface="B Zar" pitchFamily="2" charset="-78"/>
              </a:rPr>
              <a:t> Poor health perception</a:t>
            </a:r>
            <a:r>
              <a:rPr lang="fa-IR" sz="2400" dirty="0" smtClean="0">
                <a:latin typeface="Calibri"/>
                <a:ea typeface="Calibri"/>
                <a:cs typeface="B Zar" pitchFamily="2" charset="-78"/>
              </a:rPr>
              <a:t>)</a:t>
            </a:r>
          </a:p>
          <a:p>
            <a:pPr lvl="0" algn="just">
              <a:lnSpc>
                <a:spcPct val="150000"/>
              </a:lnSpc>
              <a:spcAft>
                <a:spcPts val="1000"/>
              </a:spcAft>
              <a:buClr>
                <a:srgbClr val="4F81BD"/>
              </a:buClr>
              <a:buFont typeface="Wingdings" pitchFamily="2" charset="2"/>
              <a:buChar char="§"/>
            </a:pPr>
            <a:r>
              <a:rPr lang="fa-IR" sz="2400" dirty="0">
                <a:solidFill>
                  <a:prstClr val="black"/>
                </a:solidFill>
                <a:latin typeface="Calibri"/>
                <a:ea typeface="Calibri"/>
                <a:cs typeface="B Zar" pitchFamily="2" charset="-78"/>
              </a:rPr>
              <a:t>در موارد </a:t>
            </a:r>
            <a:r>
              <a:rPr lang="fa-IR" sz="2400" dirty="0" smtClean="0">
                <a:solidFill>
                  <a:prstClr val="black"/>
                </a:solidFill>
                <a:latin typeface="Calibri"/>
                <a:ea typeface="Calibri"/>
                <a:cs typeface="B Zar" pitchFamily="2" charset="-78"/>
              </a:rPr>
              <a:t>پیشرفته، احتباس </a:t>
            </a:r>
            <a:r>
              <a:rPr lang="fa-IR" sz="2400" dirty="0">
                <a:solidFill>
                  <a:prstClr val="black"/>
                </a:solidFill>
                <a:latin typeface="Calibri"/>
                <a:ea typeface="Calibri"/>
                <a:cs typeface="B Zar" pitchFamily="2" charset="-78"/>
              </a:rPr>
              <a:t>اداراری </a:t>
            </a:r>
            <a:r>
              <a:rPr lang="fa-IR" sz="2400" dirty="0" smtClean="0">
                <a:solidFill>
                  <a:prstClr val="black"/>
                </a:solidFill>
                <a:latin typeface="Calibri"/>
                <a:ea typeface="Calibri"/>
                <a:cs typeface="B Zar" pitchFamily="2" charset="-78"/>
              </a:rPr>
              <a:t>(</a:t>
            </a:r>
            <a:r>
              <a:rPr lang="en-US" sz="2400" dirty="0">
                <a:solidFill>
                  <a:prstClr val="black"/>
                </a:solidFill>
                <a:latin typeface="Calibri"/>
                <a:ea typeface="Calibri"/>
                <a:cs typeface="B Zar" pitchFamily="2" charset="-78"/>
              </a:rPr>
              <a:t>Urinary retention </a:t>
            </a:r>
            <a:r>
              <a:rPr lang="fa-IR" sz="2400" dirty="0">
                <a:solidFill>
                  <a:prstClr val="black"/>
                </a:solidFill>
                <a:latin typeface="Calibri"/>
                <a:ea typeface="Calibri"/>
                <a:cs typeface="B Zar" pitchFamily="2" charset="-78"/>
              </a:rPr>
              <a:t>) </a:t>
            </a:r>
            <a:endParaRPr lang="en-US" sz="2400" dirty="0">
              <a:solidFill>
                <a:prstClr val="black"/>
              </a:solidFill>
              <a:latin typeface="Calibri"/>
              <a:ea typeface="Times New Roman"/>
              <a:cs typeface="B Zar" pitchFamily="2" charset="-78"/>
            </a:endParaRPr>
          </a:p>
          <a:p>
            <a:pPr lvl="0" algn="just">
              <a:lnSpc>
                <a:spcPct val="150000"/>
              </a:lnSpc>
              <a:spcAft>
                <a:spcPts val="1000"/>
              </a:spcAft>
              <a:buClr>
                <a:srgbClr val="4F81BD"/>
              </a:buClr>
              <a:buFont typeface="Wingdings" pitchFamily="2" charset="2"/>
              <a:buChar char="§"/>
            </a:pPr>
            <a:r>
              <a:rPr lang="fa-IR" sz="2400" dirty="0">
                <a:solidFill>
                  <a:prstClr val="black"/>
                </a:solidFill>
                <a:latin typeface="Calibri"/>
                <a:ea typeface="Calibri"/>
                <a:cs typeface="B Zar" pitchFamily="2" charset="-78"/>
              </a:rPr>
              <a:t>بی اختیاری ادراری از نوع افزایش جریان (</a:t>
            </a:r>
            <a:r>
              <a:rPr lang="en-US" sz="2400" dirty="0">
                <a:solidFill>
                  <a:prstClr val="black"/>
                </a:solidFill>
                <a:latin typeface="Calibri"/>
                <a:ea typeface="Calibri"/>
                <a:cs typeface="B Zar" pitchFamily="2" charset="-78"/>
              </a:rPr>
              <a:t>Overflow </a:t>
            </a:r>
            <a:r>
              <a:rPr lang="en-US" sz="2400" dirty="0" err="1">
                <a:solidFill>
                  <a:prstClr val="black"/>
                </a:solidFill>
                <a:latin typeface="Calibri"/>
                <a:ea typeface="Calibri"/>
                <a:cs typeface="B Zar" pitchFamily="2" charset="-78"/>
              </a:rPr>
              <a:t>incontion</a:t>
            </a:r>
            <a:r>
              <a:rPr lang="fa-IR" sz="2400" dirty="0">
                <a:solidFill>
                  <a:prstClr val="black"/>
                </a:solidFill>
                <a:latin typeface="Calibri"/>
                <a:ea typeface="Calibri"/>
                <a:cs typeface="B Zar" pitchFamily="2" charset="-78"/>
              </a:rPr>
              <a:t>)</a:t>
            </a:r>
            <a:endParaRPr lang="en-US" sz="2400" dirty="0">
              <a:solidFill>
                <a:prstClr val="black"/>
              </a:solidFill>
              <a:latin typeface="Calibri"/>
              <a:ea typeface="Times New Roman"/>
              <a:cs typeface="B Zar" pitchFamily="2" charset="-78"/>
            </a:endParaRPr>
          </a:p>
          <a:p>
            <a:pPr algn="just">
              <a:lnSpc>
                <a:spcPct val="150000"/>
              </a:lnSpc>
              <a:spcAft>
                <a:spcPts val="1000"/>
              </a:spcAft>
            </a:pPr>
            <a:endParaRPr lang="en-US" sz="2400" dirty="0">
              <a:effectLst/>
              <a:latin typeface="Calibri"/>
              <a:ea typeface="Times New Roman"/>
              <a:cs typeface="B Zar" pitchFamily="2" charset="-78"/>
            </a:endParaRPr>
          </a:p>
        </p:txBody>
      </p:sp>
    </p:spTree>
    <p:extLst>
      <p:ext uri="{BB962C8B-B14F-4D97-AF65-F5344CB8AC3E}">
        <p14:creationId xmlns:p14="http://schemas.microsoft.com/office/powerpoint/2010/main" val="108336751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944562"/>
          </a:xfrm>
          <a:solidFill>
            <a:schemeClr val="accent6">
              <a:lumMod val="20000"/>
              <a:lumOff val="80000"/>
            </a:schemeClr>
          </a:solidFill>
        </p:spPr>
        <p:style>
          <a:lnRef idx="2">
            <a:schemeClr val="dk1"/>
          </a:lnRef>
          <a:fillRef idx="1">
            <a:schemeClr val="lt1"/>
          </a:fillRef>
          <a:effectRef idx="0">
            <a:schemeClr val="dk1"/>
          </a:effectRef>
          <a:fontRef idx="minor">
            <a:schemeClr val="dk1"/>
          </a:fontRef>
        </p:style>
        <p:txBody>
          <a:bodyPr>
            <a:normAutofit/>
          </a:bodyPr>
          <a:lstStyle/>
          <a:p>
            <a:pPr algn="r"/>
            <a:r>
              <a:rPr lang="fa-IR" sz="2400" dirty="0">
                <a:solidFill>
                  <a:srgbClr val="0070C0"/>
                </a:solidFill>
                <a:effectLst/>
                <a:latin typeface="Arial" pitchFamily="34" charset="0"/>
                <a:ea typeface="Calibri"/>
                <a:cs typeface="B Titr" pitchFamily="2" charset="-78"/>
              </a:rPr>
              <a:t>علل اصلی زمینه ساز ایجاد یبوست در سالمندان:</a:t>
            </a:r>
            <a:endParaRPr lang="fa-IR" sz="2400" dirty="0">
              <a:solidFill>
                <a:srgbClr val="0070C0"/>
              </a:solidFill>
              <a:latin typeface="Arial" pitchFamily="34" charset="0"/>
              <a:cs typeface="B Titr" pitchFamily="2" charset="-78"/>
            </a:endParaRPr>
          </a:p>
        </p:txBody>
      </p:sp>
      <p:sp>
        <p:nvSpPr>
          <p:cNvPr id="3" name="Content Placeholder 2"/>
          <p:cNvSpPr>
            <a:spLocks noGrp="1"/>
          </p:cNvSpPr>
          <p:nvPr>
            <p:ph idx="1"/>
          </p:nvPr>
        </p:nvSpPr>
        <p:spPr>
          <a:xfrm>
            <a:off x="1435608" y="1219200"/>
            <a:ext cx="7498080" cy="4876800"/>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lstStyle/>
          <a:p>
            <a:pPr marL="342900" lvl="0" indent="-342900" algn="just">
              <a:lnSpc>
                <a:spcPct val="115000"/>
              </a:lnSpc>
              <a:spcAft>
                <a:spcPts val="1000"/>
              </a:spcAft>
              <a:buFont typeface="Wingdings" pitchFamily="2" charset="2"/>
              <a:buChar char="§"/>
            </a:pPr>
            <a:r>
              <a:rPr lang="fa-IR" sz="2400" dirty="0" smtClean="0">
                <a:latin typeface="Arial" pitchFamily="34" charset="0"/>
                <a:ea typeface="Calibri"/>
                <a:cs typeface="B Zar" pitchFamily="2" charset="-78"/>
              </a:rPr>
              <a:t>سبک </a:t>
            </a:r>
            <a:r>
              <a:rPr lang="fa-IR" sz="2400" dirty="0">
                <a:latin typeface="Arial" pitchFamily="34" charset="0"/>
                <a:ea typeface="Calibri"/>
                <a:cs typeface="B Zar" pitchFamily="2" charset="-78"/>
              </a:rPr>
              <a:t>زندگی </a:t>
            </a:r>
            <a:r>
              <a:rPr lang="fa-IR" sz="2400" dirty="0" smtClean="0">
                <a:latin typeface="Arial" pitchFamily="34" charset="0"/>
                <a:ea typeface="Calibri"/>
                <a:cs typeface="B Zar" pitchFamily="2" charset="-78"/>
              </a:rPr>
              <a:t>فرد</a:t>
            </a:r>
            <a:endParaRPr lang="en-US" sz="2400" dirty="0">
              <a:latin typeface="Arial" pitchFamily="34" charset="0"/>
              <a:cs typeface="B Zar" pitchFamily="2" charset="-78"/>
            </a:endParaRPr>
          </a:p>
          <a:p>
            <a:pPr marL="457200" lvl="0" indent="-457200" algn="just">
              <a:lnSpc>
                <a:spcPct val="115000"/>
              </a:lnSpc>
              <a:spcAft>
                <a:spcPts val="1000"/>
              </a:spcAft>
              <a:buFont typeface="Wingdings" pitchFamily="2" charset="2"/>
              <a:buChar char="§"/>
            </a:pPr>
            <a:r>
              <a:rPr lang="fa-IR" sz="2400" dirty="0" smtClean="0">
                <a:latin typeface="Arial" pitchFamily="34" charset="0"/>
                <a:ea typeface="Calibri"/>
                <a:cs typeface="B Zar" pitchFamily="2" charset="-78"/>
              </a:rPr>
              <a:t>داروها</a:t>
            </a:r>
            <a:endParaRPr lang="en-US" sz="2400" dirty="0">
              <a:latin typeface="Arial" pitchFamily="34" charset="0"/>
              <a:cs typeface="B Zar" pitchFamily="2" charset="-78"/>
            </a:endParaRPr>
          </a:p>
          <a:p>
            <a:pPr>
              <a:lnSpc>
                <a:spcPct val="107000"/>
              </a:lnSpc>
              <a:spcAft>
                <a:spcPts val="800"/>
              </a:spcAft>
              <a:buFont typeface="Wingdings" pitchFamily="2" charset="2"/>
              <a:buChar char="§"/>
            </a:pPr>
            <a:r>
              <a:rPr lang="fa-IR" sz="2400" dirty="0" smtClean="0">
                <a:latin typeface="Arial" pitchFamily="34" charset="0"/>
                <a:ea typeface="Calibri"/>
                <a:cs typeface="B Zar" pitchFamily="2" charset="-78"/>
              </a:rPr>
              <a:t>مسکّن </a:t>
            </a:r>
            <a:r>
              <a:rPr lang="fa-IR" sz="2400" dirty="0">
                <a:latin typeface="Arial" pitchFamily="34" charset="0"/>
                <a:ea typeface="Calibri"/>
                <a:cs typeface="B Zar" pitchFamily="2" charset="-78"/>
              </a:rPr>
              <a:t>ها </a:t>
            </a:r>
            <a:endParaRPr lang="en-US" sz="2400" dirty="0">
              <a:latin typeface="Arial" pitchFamily="34" charset="0"/>
              <a:ea typeface="Times New Roman"/>
              <a:cs typeface="B Zar" pitchFamily="2" charset="-78"/>
            </a:endParaRPr>
          </a:p>
          <a:p>
            <a:pPr marL="457200" lvl="0" indent="-457200" algn="just">
              <a:lnSpc>
                <a:spcPct val="115000"/>
              </a:lnSpc>
              <a:spcAft>
                <a:spcPts val="1000"/>
              </a:spcAft>
              <a:buFont typeface="Wingdings" pitchFamily="2" charset="2"/>
              <a:buChar char="§"/>
            </a:pPr>
            <a:r>
              <a:rPr lang="fa-IR" sz="2400" dirty="0">
                <a:latin typeface="Arial" pitchFamily="34" charset="0"/>
                <a:ea typeface="Calibri"/>
                <a:cs typeface="B Zar" pitchFamily="2" charset="-78"/>
              </a:rPr>
              <a:t>بیماری های مزمن و زمینه </a:t>
            </a:r>
            <a:r>
              <a:rPr lang="fa-IR" sz="2400" dirty="0" smtClean="0">
                <a:latin typeface="Arial" pitchFamily="34" charset="0"/>
                <a:ea typeface="Calibri"/>
                <a:cs typeface="B Zar" pitchFamily="2" charset="-78"/>
              </a:rPr>
              <a:t>ای</a:t>
            </a:r>
            <a:endParaRPr lang="en-US" sz="2400" dirty="0">
              <a:effectLst/>
              <a:latin typeface="Arial" pitchFamily="34" charset="0"/>
              <a:cs typeface="B Zar" pitchFamily="2" charset="-78"/>
            </a:endParaRPr>
          </a:p>
        </p:txBody>
      </p:sp>
    </p:spTree>
    <p:extLst>
      <p:ext uri="{BB962C8B-B14F-4D97-AF65-F5344CB8AC3E}">
        <p14:creationId xmlns:p14="http://schemas.microsoft.com/office/powerpoint/2010/main" val="206291202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95400" y="457200"/>
            <a:ext cx="7498080" cy="5943600"/>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rmAutofit/>
          </a:bodyPr>
          <a:lstStyle/>
          <a:p>
            <a:pPr>
              <a:buFont typeface="Wingdings" pitchFamily="2" charset="2"/>
              <a:buChar char="q"/>
            </a:pPr>
            <a:r>
              <a:rPr lang="fa-IR" sz="2400" b="1" dirty="0">
                <a:solidFill>
                  <a:srgbClr val="C00000"/>
                </a:solidFill>
                <a:latin typeface="Calibri"/>
                <a:ea typeface="Calibri"/>
                <a:cs typeface="B Zar" pitchFamily="2" charset="-78"/>
              </a:rPr>
              <a:t>سندرم بی اختیاری ادراری </a:t>
            </a:r>
            <a:endParaRPr lang="fa-IR" sz="2400" b="1" dirty="0" smtClean="0">
              <a:solidFill>
                <a:srgbClr val="C00000"/>
              </a:solidFill>
              <a:latin typeface="Calibri"/>
              <a:ea typeface="Calibri"/>
              <a:cs typeface="B Zar" pitchFamily="2" charset="-78"/>
            </a:endParaRPr>
          </a:p>
          <a:p>
            <a:pPr algn="just">
              <a:lnSpc>
                <a:spcPct val="150000"/>
              </a:lnSpc>
              <a:spcAft>
                <a:spcPts val="800"/>
              </a:spcAft>
              <a:buFont typeface="Wingdings" pitchFamily="2" charset="2"/>
              <a:buChar char="§"/>
            </a:pPr>
            <a:r>
              <a:rPr lang="fa-IR" sz="2400" dirty="0" smtClean="0">
                <a:latin typeface="Calibri"/>
                <a:ea typeface="Calibri"/>
                <a:cs typeface="B Zar" pitchFamily="2" charset="-78"/>
              </a:rPr>
              <a:t>هرگونه </a:t>
            </a:r>
            <a:r>
              <a:rPr lang="fa-IR" sz="2400" dirty="0">
                <a:latin typeface="Calibri"/>
                <a:ea typeface="Calibri"/>
                <a:cs typeface="B Zar" pitchFamily="2" charset="-78"/>
              </a:rPr>
              <a:t>دفع </a:t>
            </a:r>
            <a:r>
              <a:rPr lang="fa-IR" sz="2400" dirty="0" smtClean="0">
                <a:latin typeface="Calibri"/>
                <a:ea typeface="Calibri"/>
                <a:cs typeface="B Zar" pitchFamily="2" charset="-78"/>
              </a:rPr>
              <a:t>ادرار به </a:t>
            </a:r>
            <a:r>
              <a:rPr lang="fa-IR" sz="2400" dirty="0">
                <a:latin typeface="Calibri"/>
                <a:ea typeface="Calibri"/>
                <a:cs typeface="B Zar" pitchFamily="2" charset="-78"/>
              </a:rPr>
              <a:t>صورت ناخواسته و بدون اراده </a:t>
            </a:r>
            <a:r>
              <a:rPr lang="fa-IR" sz="2400" dirty="0" smtClean="0">
                <a:latin typeface="Calibri"/>
                <a:ea typeface="Calibri"/>
                <a:cs typeface="B Zar" pitchFamily="2" charset="-78"/>
              </a:rPr>
              <a:t>فرد</a:t>
            </a:r>
          </a:p>
          <a:p>
            <a:pPr algn="just">
              <a:lnSpc>
                <a:spcPct val="150000"/>
              </a:lnSpc>
              <a:spcAft>
                <a:spcPts val="800"/>
              </a:spcAft>
              <a:buFont typeface="Wingdings" pitchFamily="2" charset="2"/>
              <a:buChar char="§"/>
            </a:pPr>
            <a:r>
              <a:rPr lang="fa-IR" sz="2400" dirty="0" smtClean="0">
                <a:latin typeface="Calibri"/>
                <a:ea typeface="Calibri"/>
                <a:cs typeface="B Zar" pitchFamily="2" charset="-78"/>
              </a:rPr>
              <a:t>بی </a:t>
            </a:r>
            <a:r>
              <a:rPr lang="fa-IR" sz="2400" dirty="0">
                <a:latin typeface="Calibri"/>
                <a:ea typeface="Calibri"/>
                <a:cs typeface="B Zar" pitchFamily="2" charset="-78"/>
              </a:rPr>
              <a:t>اختیاری ادراری در سالمندان شیوع </a:t>
            </a:r>
            <a:r>
              <a:rPr lang="fa-IR" sz="2400" dirty="0" smtClean="0">
                <a:latin typeface="Calibri"/>
                <a:ea typeface="Calibri"/>
                <a:cs typeface="B Zar" pitchFamily="2" charset="-78"/>
              </a:rPr>
              <a:t>نسبتاً </a:t>
            </a:r>
            <a:r>
              <a:rPr lang="fa-IR" sz="2400" dirty="0">
                <a:latin typeface="Calibri"/>
                <a:ea typeface="Calibri"/>
                <a:cs typeface="B Zar" pitchFamily="2" charset="-78"/>
              </a:rPr>
              <a:t>بالایی </a:t>
            </a:r>
            <a:r>
              <a:rPr lang="fa-IR" sz="2400" dirty="0" smtClean="0">
                <a:latin typeface="Calibri"/>
                <a:ea typeface="Calibri"/>
                <a:cs typeface="B Zar" pitchFamily="2" charset="-78"/>
              </a:rPr>
              <a:t>دارد: ( </a:t>
            </a:r>
            <a:r>
              <a:rPr lang="fa-IR" sz="2400" b="1" dirty="0" smtClean="0">
                <a:solidFill>
                  <a:srgbClr val="C00000"/>
                </a:solidFill>
                <a:latin typeface="Calibri"/>
                <a:ea typeface="Calibri"/>
                <a:cs typeface="B Zar" pitchFamily="2" charset="-78"/>
              </a:rPr>
              <a:t>یک سوّم </a:t>
            </a:r>
            <a:r>
              <a:rPr lang="fa-IR" sz="2400" b="1" dirty="0">
                <a:solidFill>
                  <a:srgbClr val="C00000"/>
                </a:solidFill>
                <a:latin typeface="Calibri"/>
                <a:ea typeface="Calibri"/>
                <a:cs typeface="B Zar" pitchFamily="2" charset="-78"/>
              </a:rPr>
              <a:t>از زنان </a:t>
            </a:r>
            <a:r>
              <a:rPr lang="fa-IR" sz="2400" b="1" dirty="0" smtClean="0">
                <a:solidFill>
                  <a:srgbClr val="C00000"/>
                </a:solidFill>
                <a:latin typeface="Calibri"/>
                <a:ea typeface="Calibri"/>
                <a:cs typeface="B Zar" pitchFamily="2" charset="-78"/>
              </a:rPr>
              <a:t>و  </a:t>
            </a:r>
            <a:r>
              <a:rPr lang="fa-IR" sz="2400" b="1" dirty="0">
                <a:solidFill>
                  <a:srgbClr val="C00000"/>
                </a:solidFill>
                <a:latin typeface="Calibri"/>
                <a:ea typeface="Calibri"/>
                <a:cs typeface="B Zar" pitchFamily="2" charset="-78"/>
              </a:rPr>
              <a:t>یک چهارم از مردان سالمند</a:t>
            </a:r>
            <a:r>
              <a:rPr lang="fa-IR" sz="2400" dirty="0">
                <a:solidFill>
                  <a:srgbClr val="C00000"/>
                </a:solidFill>
                <a:latin typeface="Calibri"/>
                <a:ea typeface="Calibri"/>
                <a:cs typeface="B Zar" pitchFamily="2" charset="-78"/>
              </a:rPr>
              <a:t> </a:t>
            </a:r>
            <a:r>
              <a:rPr lang="fa-IR" sz="2400" dirty="0" smtClean="0">
                <a:latin typeface="Calibri"/>
                <a:ea typeface="Calibri"/>
                <a:cs typeface="B Zar" pitchFamily="2" charset="-78"/>
              </a:rPr>
              <a:t>)</a:t>
            </a:r>
          </a:p>
          <a:p>
            <a:pPr marL="82296" indent="0" algn="just">
              <a:lnSpc>
                <a:spcPct val="150000"/>
              </a:lnSpc>
              <a:spcAft>
                <a:spcPts val="800"/>
              </a:spcAft>
              <a:buNone/>
            </a:pPr>
            <a:r>
              <a:rPr lang="fa-IR" sz="2400" b="1" dirty="0" smtClean="0">
                <a:latin typeface="Calibri"/>
                <a:ea typeface="Calibri"/>
                <a:cs typeface="B Zar" pitchFamily="2" charset="-78"/>
              </a:rPr>
              <a:t>نکته</a:t>
            </a:r>
            <a:r>
              <a:rPr lang="fa-IR" sz="2400" dirty="0" smtClean="0">
                <a:latin typeface="Calibri"/>
                <a:ea typeface="Calibri"/>
                <a:cs typeface="B Zar" pitchFamily="2" charset="-78"/>
              </a:rPr>
              <a:t>: این </a:t>
            </a:r>
            <a:r>
              <a:rPr lang="fa-IR" sz="2400" dirty="0">
                <a:latin typeface="Calibri"/>
                <a:ea typeface="Calibri"/>
                <a:cs typeface="B Zar" pitchFamily="2" charset="-78"/>
              </a:rPr>
              <a:t>میزان با افزایش </a:t>
            </a:r>
            <a:r>
              <a:rPr lang="fa-IR" sz="2400" dirty="0" smtClean="0">
                <a:latin typeface="Calibri"/>
                <a:ea typeface="Calibri"/>
                <a:cs typeface="B Zar" pitchFamily="2" charset="-78"/>
              </a:rPr>
              <a:t>سنّ </a:t>
            </a:r>
            <a:r>
              <a:rPr lang="fa-IR" sz="2400" dirty="0">
                <a:latin typeface="Calibri"/>
                <a:ea typeface="Calibri"/>
                <a:cs typeface="B Zar" pitchFamily="2" charset="-78"/>
              </a:rPr>
              <a:t>بیشتر می شود و </a:t>
            </a:r>
            <a:r>
              <a:rPr lang="fa-IR" sz="2400" dirty="0" smtClean="0">
                <a:latin typeface="Calibri"/>
                <a:ea typeface="Calibri"/>
                <a:cs typeface="B Zar" pitchFamily="2" charset="-78"/>
              </a:rPr>
              <a:t>امّا </a:t>
            </a:r>
            <a:r>
              <a:rPr lang="fa-IR" sz="2400" dirty="0">
                <a:latin typeface="Calibri"/>
                <a:ea typeface="Calibri"/>
                <a:cs typeface="B Zar" pitchFamily="2" charset="-78"/>
              </a:rPr>
              <a:t>با وجود شیوع بالای بی اختیاری ادراری در </a:t>
            </a:r>
            <a:r>
              <a:rPr lang="fa-IR" sz="2400" dirty="0" smtClean="0">
                <a:latin typeface="Calibri"/>
                <a:ea typeface="Calibri"/>
                <a:cs typeface="B Zar" pitchFamily="2" charset="-78"/>
              </a:rPr>
              <a:t>جمعیّت </a:t>
            </a:r>
            <a:r>
              <a:rPr lang="fa-IR" sz="2400" dirty="0">
                <a:latin typeface="Calibri"/>
                <a:ea typeface="Calibri"/>
                <a:cs typeface="B Zar" pitchFamily="2" charset="-78"/>
              </a:rPr>
              <a:t>سالمندان نباید این مشکل را یک یافته طبیعی در اثر افزایش </a:t>
            </a:r>
            <a:r>
              <a:rPr lang="fa-IR" sz="2400" dirty="0" smtClean="0">
                <a:latin typeface="Calibri"/>
                <a:ea typeface="Calibri"/>
                <a:cs typeface="B Zar" pitchFamily="2" charset="-78"/>
              </a:rPr>
              <a:t>سنّ </a:t>
            </a:r>
            <a:r>
              <a:rPr lang="fa-IR" sz="2400" dirty="0">
                <a:latin typeface="Calibri"/>
                <a:ea typeface="Calibri"/>
                <a:cs typeface="B Zar" pitchFamily="2" charset="-78"/>
              </a:rPr>
              <a:t>قلمداد کرد.</a:t>
            </a:r>
            <a:endParaRPr lang="en-US" sz="2400" dirty="0">
              <a:latin typeface="Calibri"/>
              <a:ea typeface="Times New Roman"/>
              <a:cs typeface="B Zar" pitchFamily="2" charset="-78"/>
            </a:endParaRPr>
          </a:p>
          <a:p>
            <a:pPr>
              <a:buFont typeface="Wingdings" pitchFamily="2" charset="2"/>
              <a:buChar char="q"/>
            </a:pPr>
            <a:endParaRPr lang="fa-IR" sz="2800" dirty="0"/>
          </a:p>
        </p:txBody>
      </p:sp>
    </p:spTree>
    <p:extLst>
      <p:ext uri="{BB962C8B-B14F-4D97-AF65-F5344CB8AC3E}">
        <p14:creationId xmlns:p14="http://schemas.microsoft.com/office/powerpoint/2010/main" val="221113572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74638"/>
            <a:ext cx="8001000" cy="792162"/>
          </a:xfrm>
          <a:solidFill>
            <a:schemeClr val="accent6">
              <a:lumMod val="20000"/>
              <a:lumOff val="80000"/>
            </a:schemeClr>
          </a:solidFill>
        </p:spPr>
        <p:style>
          <a:lnRef idx="2">
            <a:schemeClr val="dk1"/>
          </a:lnRef>
          <a:fillRef idx="1">
            <a:schemeClr val="lt1"/>
          </a:fillRef>
          <a:effectRef idx="0">
            <a:schemeClr val="dk1"/>
          </a:effectRef>
          <a:fontRef idx="minor">
            <a:schemeClr val="dk1"/>
          </a:fontRef>
        </p:style>
        <p:txBody>
          <a:bodyPr>
            <a:normAutofit/>
          </a:bodyPr>
          <a:lstStyle/>
          <a:p>
            <a:pPr marL="571500" indent="-571500" algn="just">
              <a:lnSpc>
                <a:spcPct val="150000"/>
              </a:lnSpc>
              <a:spcAft>
                <a:spcPts val="800"/>
              </a:spcAft>
              <a:buFont typeface="Wingdings" pitchFamily="2" charset="2"/>
              <a:buChar char="q"/>
            </a:pPr>
            <a:r>
              <a:rPr lang="fa-IR" sz="2400" dirty="0" smtClean="0">
                <a:solidFill>
                  <a:srgbClr val="C00000"/>
                </a:solidFill>
                <a:effectLst/>
                <a:latin typeface="Calibri"/>
                <a:ea typeface="Calibri"/>
                <a:cs typeface="B Titr" pitchFamily="2" charset="-78"/>
              </a:rPr>
              <a:t>علل بی اختیاری ادرار</a:t>
            </a:r>
            <a:endParaRPr lang="fa-IR" sz="2400" dirty="0">
              <a:solidFill>
                <a:srgbClr val="C00000"/>
              </a:solidFill>
              <a:cs typeface="B Titr" pitchFamily="2" charset="-78"/>
            </a:endParaRPr>
          </a:p>
        </p:txBody>
      </p:sp>
      <p:sp>
        <p:nvSpPr>
          <p:cNvPr id="3" name="Content Placeholder 2"/>
          <p:cNvSpPr>
            <a:spLocks noGrp="1"/>
          </p:cNvSpPr>
          <p:nvPr>
            <p:ph idx="1"/>
          </p:nvPr>
        </p:nvSpPr>
        <p:spPr>
          <a:xfrm>
            <a:off x="990600" y="1066800"/>
            <a:ext cx="8077200" cy="5105400"/>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rmAutofit/>
          </a:bodyPr>
          <a:lstStyle/>
          <a:p>
            <a:pPr>
              <a:lnSpc>
                <a:spcPct val="107000"/>
              </a:lnSpc>
              <a:spcAft>
                <a:spcPts val="800"/>
              </a:spcAft>
              <a:buFont typeface="Wingdings" pitchFamily="2" charset="2"/>
              <a:buChar char="§"/>
            </a:pPr>
            <a:r>
              <a:rPr lang="fa-IR" sz="2400" dirty="0">
                <a:latin typeface="Calibri"/>
                <a:ea typeface="Calibri"/>
                <a:cs typeface="B Zar" pitchFamily="2" charset="-78"/>
              </a:rPr>
              <a:t>افزایش سن </a:t>
            </a:r>
            <a:r>
              <a:rPr lang="fa-IR" sz="2400" dirty="0" smtClean="0">
                <a:latin typeface="Calibri"/>
                <a:ea typeface="Calibri"/>
                <a:cs typeface="B Zar" pitchFamily="2" charset="-78"/>
              </a:rPr>
              <a:t>ّ</a:t>
            </a:r>
            <a:endParaRPr lang="en-US" sz="2400" dirty="0">
              <a:latin typeface="Calibri"/>
              <a:ea typeface="Calibri"/>
              <a:cs typeface="B Zar" pitchFamily="2" charset="-78"/>
            </a:endParaRPr>
          </a:p>
          <a:p>
            <a:pPr>
              <a:lnSpc>
                <a:spcPct val="107000"/>
              </a:lnSpc>
              <a:spcAft>
                <a:spcPts val="800"/>
              </a:spcAft>
              <a:buFont typeface="Wingdings" pitchFamily="2" charset="2"/>
              <a:buChar char="§"/>
            </a:pPr>
            <a:r>
              <a:rPr lang="fa-IR" sz="2400" dirty="0">
                <a:latin typeface="Calibri"/>
                <a:ea typeface="Calibri"/>
                <a:cs typeface="B Zar" pitchFamily="2" charset="-78"/>
              </a:rPr>
              <a:t>افزایش فشار داخل شکم (زور زدن، سرفه کردن، عطسه کردن</a:t>
            </a:r>
            <a:r>
              <a:rPr lang="fa-IR" sz="2400" dirty="0" smtClean="0">
                <a:latin typeface="Calibri"/>
                <a:ea typeface="Calibri"/>
                <a:cs typeface="B Zar" pitchFamily="2" charset="-78"/>
              </a:rPr>
              <a:t>)</a:t>
            </a:r>
            <a:endParaRPr lang="en-US" sz="2400" dirty="0">
              <a:latin typeface="Calibri"/>
              <a:ea typeface="Calibri"/>
              <a:cs typeface="B Zar" pitchFamily="2" charset="-78"/>
            </a:endParaRPr>
          </a:p>
          <a:p>
            <a:pPr>
              <a:lnSpc>
                <a:spcPct val="107000"/>
              </a:lnSpc>
              <a:spcAft>
                <a:spcPts val="800"/>
              </a:spcAft>
              <a:buFont typeface="Wingdings" pitchFamily="2" charset="2"/>
              <a:buChar char="§"/>
            </a:pPr>
            <a:r>
              <a:rPr lang="fa-IR" sz="2400" dirty="0" smtClean="0">
                <a:latin typeface="Calibri"/>
                <a:ea typeface="Calibri"/>
                <a:cs typeface="B Zar" pitchFamily="2" charset="-78"/>
              </a:rPr>
              <a:t>بیماری های </a:t>
            </a:r>
            <a:r>
              <a:rPr lang="fa-IR" sz="2400" dirty="0">
                <a:latin typeface="Calibri"/>
                <a:ea typeface="Calibri"/>
                <a:cs typeface="B Zar" pitchFamily="2" charset="-78"/>
              </a:rPr>
              <a:t>مغز و </a:t>
            </a:r>
            <a:r>
              <a:rPr lang="fa-IR" sz="2400" dirty="0" smtClean="0">
                <a:latin typeface="Calibri"/>
                <a:ea typeface="Calibri"/>
                <a:cs typeface="B Zar" pitchFamily="2" charset="-78"/>
              </a:rPr>
              <a:t>اعصاب</a:t>
            </a:r>
            <a:endParaRPr lang="en-US" sz="2400" dirty="0">
              <a:latin typeface="Calibri"/>
              <a:ea typeface="Calibri"/>
              <a:cs typeface="B Zar" pitchFamily="2" charset="-78"/>
            </a:endParaRPr>
          </a:p>
          <a:p>
            <a:pPr>
              <a:lnSpc>
                <a:spcPct val="107000"/>
              </a:lnSpc>
              <a:spcAft>
                <a:spcPts val="800"/>
              </a:spcAft>
              <a:buFont typeface="Wingdings" pitchFamily="2" charset="2"/>
              <a:buChar char="§"/>
            </a:pPr>
            <a:r>
              <a:rPr lang="fa-IR" sz="2400" dirty="0">
                <a:latin typeface="Calibri"/>
                <a:ea typeface="Calibri"/>
                <a:cs typeface="B Zar" pitchFamily="2" charset="-78"/>
              </a:rPr>
              <a:t>بعضی از داروهای مصرفی فرد</a:t>
            </a:r>
            <a:endParaRPr lang="en-US" sz="2400" dirty="0">
              <a:latin typeface="Calibri"/>
              <a:ea typeface="Calibri"/>
              <a:cs typeface="B Zar" pitchFamily="2" charset="-78"/>
            </a:endParaRPr>
          </a:p>
          <a:p>
            <a:pPr>
              <a:lnSpc>
                <a:spcPct val="107000"/>
              </a:lnSpc>
              <a:spcAft>
                <a:spcPts val="800"/>
              </a:spcAft>
              <a:buFont typeface="Wingdings" pitchFamily="2" charset="2"/>
              <a:buChar char="§"/>
            </a:pPr>
            <a:r>
              <a:rPr lang="fa-IR" sz="2400" dirty="0" smtClean="0">
                <a:latin typeface="Calibri"/>
                <a:ea typeface="Calibri"/>
                <a:cs typeface="B Zar" pitchFamily="2" charset="-78"/>
              </a:rPr>
              <a:t>جرّاحی </a:t>
            </a:r>
            <a:r>
              <a:rPr lang="fa-IR" sz="2400" dirty="0">
                <a:latin typeface="Calibri"/>
                <a:ea typeface="Calibri"/>
                <a:cs typeface="B Zar" pitchFamily="2" charset="-78"/>
              </a:rPr>
              <a:t>های قبلی روی لگن و یا سابقه </a:t>
            </a:r>
            <a:r>
              <a:rPr lang="fa-IR" sz="2400" dirty="0" smtClean="0">
                <a:latin typeface="Calibri"/>
                <a:ea typeface="Calibri"/>
                <a:cs typeface="B Zar" pitchFamily="2" charset="-78"/>
              </a:rPr>
              <a:t>جرّاحی پروستات</a:t>
            </a:r>
          </a:p>
          <a:p>
            <a:pPr>
              <a:lnSpc>
                <a:spcPct val="107000"/>
              </a:lnSpc>
              <a:spcAft>
                <a:spcPts val="800"/>
              </a:spcAft>
              <a:buFont typeface="Wingdings" pitchFamily="2" charset="2"/>
              <a:buChar char="§"/>
            </a:pPr>
            <a:r>
              <a:rPr lang="fa-IR" sz="2400" dirty="0" smtClean="0">
                <a:latin typeface="Calibri"/>
                <a:ea typeface="Calibri"/>
                <a:cs typeface="B Zar" pitchFamily="2" charset="-78"/>
              </a:rPr>
              <a:t> </a:t>
            </a:r>
            <a:r>
              <a:rPr lang="fa-IR" sz="2400" dirty="0">
                <a:latin typeface="Calibri"/>
                <a:ea typeface="Calibri"/>
                <a:cs typeface="B Zar" pitchFamily="2" charset="-78"/>
              </a:rPr>
              <a:t>دیابت</a:t>
            </a:r>
            <a:endParaRPr lang="en-US" sz="2400" dirty="0">
              <a:latin typeface="Calibri"/>
              <a:ea typeface="Calibri"/>
              <a:cs typeface="B Zar" pitchFamily="2" charset="-78"/>
            </a:endParaRPr>
          </a:p>
          <a:p>
            <a:endParaRPr lang="fa-IR" sz="2400" dirty="0">
              <a:cs typeface="B Zar" pitchFamily="2" charset="-78"/>
            </a:endParaRPr>
          </a:p>
        </p:txBody>
      </p:sp>
    </p:spTree>
    <p:extLst>
      <p:ext uri="{BB962C8B-B14F-4D97-AF65-F5344CB8AC3E}">
        <p14:creationId xmlns:p14="http://schemas.microsoft.com/office/powerpoint/2010/main" val="98056020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4648200"/>
            <a:ext cx="7239000" cy="1600200"/>
          </a:xfrm>
        </p:spPr>
        <p:txBody>
          <a:bodyPr>
            <a:normAutofit/>
          </a:bodyPr>
          <a:lstStyle/>
          <a:p>
            <a:pPr algn="ctr"/>
            <a:r>
              <a:rPr lang="fa-IR" sz="6000" dirty="0" smtClean="0">
                <a:solidFill>
                  <a:srgbClr val="C00000"/>
                </a:solidFill>
                <a:cs typeface="B Titr" pitchFamily="2" charset="-78"/>
              </a:rPr>
              <a:t>سپاس از توجه شما</a:t>
            </a:r>
            <a:endParaRPr lang="fa-IR" sz="6000" dirty="0">
              <a:solidFill>
                <a:srgbClr val="C00000"/>
              </a:solidFill>
              <a:cs typeface="B Titr" pitchFamily="2" charset="-78"/>
            </a:endParaRPr>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48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6562138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6096000"/>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Autofit/>
          </a:bodyPr>
          <a:lstStyle/>
          <a:p>
            <a:pPr algn="r" rtl="1"/>
            <a:r>
              <a:rPr lang="fa-IR" sz="2800" b="1" u="sng" dirty="0" smtClean="0">
                <a:solidFill>
                  <a:srgbClr val="FF0000"/>
                </a:solidFill>
                <a:cs typeface="B Zar" pitchFamily="2" charset="-78"/>
              </a:rPr>
              <a:t>اختلالات تغذیه ای:</a:t>
            </a:r>
          </a:p>
          <a:p>
            <a:pPr algn="r" rtl="1"/>
            <a:r>
              <a:rPr lang="fa-IR" sz="2800" dirty="0" smtClean="0">
                <a:cs typeface="B Zar" pitchFamily="2" charset="-78"/>
              </a:rPr>
              <a:t>سالمندان از نظر نمایه توده بدنی دردو گروه طبقه بندی می شوند:</a:t>
            </a:r>
          </a:p>
          <a:p>
            <a:pPr marL="0" indent="0" algn="r" rtl="1">
              <a:buNone/>
            </a:pPr>
            <a:r>
              <a:rPr lang="fa-IR" sz="2800" dirty="0" smtClean="0">
                <a:cs typeface="B Zar" pitchFamily="2" charset="-78"/>
              </a:rPr>
              <a:t>الف - نمایه </a:t>
            </a:r>
            <a:r>
              <a:rPr lang="fa-IR" sz="2800" dirty="0">
                <a:cs typeface="B Zar" pitchFamily="2" charset="-78"/>
              </a:rPr>
              <a:t>توده </a:t>
            </a:r>
            <a:r>
              <a:rPr lang="fa-IR" sz="2800" dirty="0" smtClean="0">
                <a:cs typeface="B Zar" pitchFamily="2" charset="-78"/>
              </a:rPr>
              <a:t>بدنی کمتراز21( سوء تغذیه - مبتلا به دیابت ، فشارخون، دیس لیپیدمی- لاغر درمعرض خطر- لاغر با امتیاز مناسب) </a:t>
            </a:r>
          </a:p>
          <a:p>
            <a:pPr marL="0" indent="0" algn="r" rtl="1">
              <a:buNone/>
            </a:pPr>
            <a:r>
              <a:rPr lang="fa-IR" sz="2800" dirty="0" smtClean="0">
                <a:cs typeface="B Zar" pitchFamily="2" charset="-78"/>
              </a:rPr>
              <a:t>ب- </a:t>
            </a:r>
            <a:r>
              <a:rPr lang="fa-IR" sz="2800" dirty="0">
                <a:cs typeface="B Zar" pitchFamily="2" charset="-78"/>
              </a:rPr>
              <a:t>نمایه توده بدنی </a:t>
            </a:r>
            <a:r>
              <a:rPr lang="fa-IR" sz="2800" dirty="0" smtClean="0">
                <a:cs typeface="B Zar" pitchFamily="2" charset="-78"/>
              </a:rPr>
              <a:t>بیشتر </a:t>
            </a:r>
            <a:r>
              <a:rPr lang="fa-IR" sz="2800" dirty="0">
                <a:cs typeface="B Zar" pitchFamily="2" charset="-78"/>
              </a:rPr>
              <a:t>از </a:t>
            </a:r>
            <a:r>
              <a:rPr lang="fa-IR" sz="2800" dirty="0" smtClean="0">
                <a:cs typeface="B Zar" pitchFamily="2" charset="-78"/>
              </a:rPr>
              <a:t>21( چاق- </a:t>
            </a:r>
            <a:r>
              <a:rPr lang="fa-IR" sz="2800" dirty="0">
                <a:cs typeface="B Zar" pitchFamily="2" charset="-78"/>
              </a:rPr>
              <a:t>مبتلا به دیابت ، فشارخون، دیس </a:t>
            </a:r>
            <a:r>
              <a:rPr lang="fa-IR" sz="2800" dirty="0" smtClean="0">
                <a:cs typeface="B Zar" pitchFamily="2" charset="-78"/>
              </a:rPr>
              <a:t>لیپیدمی- اضافه وزن- طبیعی)</a:t>
            </a:r>
          </a:p>
          <a:p>
            <a:pPr marL="0" indent="0" algn="r" rtl="1">
              <a:buNone/>
            </a:pPr>
            <a:r>
              <a:rPr lang="fa-IR" sz="2800" dirty="0" smtClean="0">
                <a:cs typeface="B Zar" pitchFamily="2" charset="-78"/>
              </a:rPr>
              <a:t>اقدام وتوصیه درهردوگروه براساس پرسشنامه </a:t>
            </a:r>
            <a:r>
              <a:rPr lang="en-US" sz="2800" dirty="0" smtClean="0">
                <a:cs typeface="B Zar" pitchFamily="2" charset="-78"/>
              </a:rPr>
              <a:t>MNA </a:t>
            </a:r>
            <a:r>
              <a:rPr lang="fa-IR" sz="2800" dirty="0" smtClean="0">
                <a:cs typeface="B Zar" pitchFamily="2" charset="-78"/>
              </a:rPr>
              <a:t> وجدول رنگی بسته خدمتی</a:t>
            </a:r>
            <a:r>
              <a:rPr lang="en-US" sz="2800" dirty="0" smtClean="0">
                <a:cs typeface="B Zar" pitchFamily="2" charset="-78"/>
              </a:rPr>
              <a:t> </a:t>
            </a:r>
            <a:r>
              <a:rPr lang="fa-IR" sz="2800" dirty="0" smtClean="0">
                <a:cs typeface="B Zar" pitchFamily="2" charset="-78"/>
              </a:rPr>
              <a:t>انجام می گیرد.</a:t>
            </a:r>
          </a:p>
          <a:p>
            <a:pPr marL="0" indent="0" algn="r" rtl="1">
              <a:buNone/>
            </a:pPr>
            <a:r>
              <a:rPr lang="fa-IR" sz="2800" dirty="0" smtClean="0">
                <a:cs typeface="B Zar" pitchFamily="2" charset="-78"/>
              </a:rPr>
              <a:t>نکته مهم : کلیّه سالمندان </a:t>
            </a:r>
            <a:r>
              <a:rPr lang="fa-IR" sz="2800" dirty="0">
                <a:cs typeface="B Zar" pitchFamily="2" charset="-78"/>
              </a:rPr>
              <a:t>مبتلا به دیابت ، فشارخون، دیس </a:t>
            </a:r>
            <a:r>
              <a:rPr lang="fa-IR" sz="2800" dirty="0" smtClean="0">
                <a:cs typeface="B Zar" pitchFamily="2" charset="-78"/>
              </a:rPr>
              <a:t>لیپیدمی، پرفشاری خون و</a:t>
            </a:r>
            <a:r>
              <a:rPr lang="fa-IR" sz="2800" dirty="0">
                <a:cs typeface="B Zar" pitchFamily="2" charset="-78"/>
              </a:rPr>
              <a:t> سوء تغذیه </a:t>
            </a:r>
            <a:r>
              <a:rPr lang="fa-IR" sz="2800" dirty="0" smtClean="0">
                <a:cs typeface="B Zar" pitchFamily="2" charset="-78"/>
              </a:rPr>
              <a:t>،چاقی ولاغری پس از غربالگری توسط مراقب سلامت ابتدا جهت انجام مراحل درمانی به پزشک ارجاع داده می شوند سپس از طرف پزشک جهت دریافت مراقبت تغذیه به کارشناس تغذیه ارجاع داده می شود.</a:t>
            </a:r>
            <a:endParaRPr lang="en-US" sz="2800" dirty="0">
              <a:cs typeface="B Zar" pitchFamily="2" charset="-78"/>
            </a:endParaRPr>
          </a:p>
        </p:txBody>
      </p:sp>
    </p:spTree>
    <p:extLst>
      <p:ext uri="{BB962C8B-B14F-4D97-AF65-F5344CB8AC3E}">
        <p14:creationId xmlns:p14="http://schemas.microsoft.com/office/powerpoint/2010/main" val="42068697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rmAutofit lnSpcReduction="10000"/>
          </a:bodyPr>
          <a:lstStyle/>
          <a:p>
            <a:pPr algn="r" rtl="1"/>
            <a:r>
              <a:rPr lang="fa-IR" b="1" u="sng" dirty="0" smtClean="0">
                <a:solidFill>
                  <a:srgbClr val="FF0000"/>
                </a:solidFill>
                <a:cs typeface="B Zar" pitchFamily="2" charset="-78"/>
              </a:rPr>
              <a:t>شاخص های آنترو پومتریک سالمندان</a:t>
            </a:r>
          </a:p>
          <a:p>
            <a:pPr marL="0" indent="0" algn="r" rtl="1">
              <a:buNone/>
            </a:pPr>
            <a:r>
              <a:rPr lang="fa-IR" dirty="0" smtClean="0">
                <a:cs typeface="B Zar" pitchFamily="2" charset="-78"/>
              </a:rPr>
              <a:t>در </a:t>
            </a:r>
            <a:r>
              <a:rPr lang="fa-IR" dirty="0">
                <a:cs typeface="B Zar" pitchFamily="2" charset="-78"/>
              </a:rPr>
              <a:t>ارزیابی سالمند با </a:t>
            </a:r>
            <a:r>
              <a:rPr lang="fa-IR" b="1" dirty="0">
                <a:cs typeface="B Zar" pitchFamily="2" charset="-78"/>
              </a:rPr>
              <a:t>نمایه توده بدنی 21 وبالاتر </a:t>
            </a:r>
            <a:r>
              <a:rPr lang="fa-IR" dirty="0">
                <a:cs typeface="B Zar" pitchFamily="2" charset="-78"/>
              </a:rPr>
              <a:t>از نظر احتمال اختلالات تغذیه ای با پرسش سوالات مربوطه امتیاز پرسشنامه ثبت گردیده وبر اساس امتیاز مکتسبه مداخلات آموزشی برای اصلاح تغذیه سالمند آموزش داده می شود</a:t>
            </a:r>
            <a:endParaRPr lang="en-US" dirty="0">
              <a:cs typeface="B Zar" pitchFamily="2" charset="-78"/>
            </a:endParaRPr>
          </a:p>
          <a:p>
            <a:pPr marL="0" indent="0" algn="r" rtl="1">
              <a:buNone/>
            </a:pPr>
            <a:r>
              <a:rPr lang="fa-IR" dirty="0" smtClean="0">
                <a:cs typeface="B Zar" pitchFamily="2" charset="-78"/>
              </a:rPr>
              <a:t>درارزیابی سالمند با </a:t>
            </a:r>
            <a:r>
              <a:rPr lang="fa-IR" b="1" dirty="0" smtClean="0">
                <a:cs typeface="B Zar" pitchFamily="2" charset="-78"/>
              </a:rPr>
              <a:t>نمایه توده بدنی کمتر از 21 </a:t>
            </a:r>
            <a:r>
              <a:rPr lang="fa-IR" dirty="0" smtClean="0">
                <a:cs typeface="B Zar" pitchFamily="2" charset="-78"/>
              </a:rPr>
              <a:t>از نظراحتمال اختلالات تغذیه ای با پرسش سوالات مربوطه از سالمند وهمراه وی ، امتیاز هرسوال ثبت ودرنهایت دور ساق پا اندازه گیری می شود.جهت اندازه گیری قد ووزن سالمندان که به دلیل خمیدگی پشت قابل انجام نبوده ویا قادر به ایستادن روی ترازو نیستند  به شرح ذیل اقدام می گردد:</a:t>
            </a:r>
          </a:p>
        </p:txBody>
      </p:sp>
    </p:spTree>
    <p:extLst>
      <p:ext uri="{BB962C8B-B14F-4D97-AF65-F5344CB8AC3E}">
        <p14:creationId xmlns:p14="http://schemas.microsoft.com/office/powerpoint/2010/main" val="7278235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ali.BEHDASHT\Desktop\آنترو.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38200" y="152400"/>
            <a:ext cx="7600619" cy="59737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7768520"/>
      </p:ext>
    </p:extLst>
  </p:cSld>
  <p:clrMapOvr>
    <a:masterClrMapping/>
  </p:clrMapOvr>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olstice">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3.xml><?xml version="1.0" encoding="utf-8"?>
<a:theme xmlns:a="http://schemas.openxmlformats.org/drawingml/2006/main" name="1_Solstice">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4.xml><?xml version="1.0" encoding="utf-8"?>
<a:theme xmlns:a="http://schemas.openxmlformats.org/drawingml/2006/main" name="2_Solstice">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534</TotalTime>
  <Words>5256</Words>
  <Application>Microsoft Office PowerPoint</Application>
  <PresentationFormat>On-screen Show (4:3)</PresentationFormat>
  <Paragraphs>358</Paragraphs>
  <Slides>66</Slides>
  <Notes>1</Notes>
  <HiddenSlides>0</HiddenSlides>
  <MMClips>0</MMClips>
  <ScaleCrop>false</ScaleCrop>
  <HeadingPairs>
    <vt:vector size="4" baseType="variant">
      <vt:variant>
        <vt:lpstr>Theme</vt:lpstr>
      </vt:variant>
      <vt:variant>
        <vt:i4>4</vt:i4>
      </vt:variant>
      <vt:variant>
        <vt:lpstr>Slide Titles</vt:lpstr>
      </vt:variant>
      <vt:variant>
        <vt:i4>66</vt:i4>
      </vt:variant>
    </vt:vector>
  </HeadingPairs>
  <TitlesOfParts>
    <vt:vector size="70" baseType="lpstr">
      <vt:lpstr>Office Theme</vt:lpstr>
      <vt:lpstr>Solstice</vt:lpstr>
      <vt:lpstr>1_Solstice</vt:lpstr>
      <vt:lpstr>2_Solstice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تغذیه:</vt:lpstr>
      <vt:lpstr>نیازهای تغذیه ای سالمندان </vt:lpstr>
      <vt:lpstr>PowerPoint Presentation</vt:lpstr>
      <vt:lpstr>PowerPoint Presentation</vt:lpstr>
      <vt:lpstr>PowerPoint Presentation</vt:lpstr>
      <vt:lpstr>افسردگی </vt:lpstr>
      <vt:lpstr>PowerPoint Presentation</vt:lpstr>
      <vt:lpstr>مداخلات اموزشی خود مراقبتی برای اصلاح شیوه زندگی سالمند به منظور مقابله با  افسردگی</vt:lpstr>
      <vt:lpstr>PowerPoint Presentation</vt:lpstr>
      <vt:lpstr>PowerPoint Presentation</vt:lpstr>
      <vt:lpstr>PowerPoint Presentation</vt:lpstr>
      <vt:lpstr>دیابت در سالمندان</vt:lpstr>
      <vt:lpstr>پای دیابتی</vt:lpstr>
      <vt:lpstr>PowerPoint Presentation</vt:lpstr>
      <vt:lpstr>پوکی استخوان </vt:lpstr>
      <vt:lpstr>راه های پیشگیری از پوکی استخوان:</vt:lpstr>
      <vt:lpstr>PowerPoint Presentation</vt:lpstr>
      <vt:lpstr>  اهمّیّت رعایت بهداشت دهان و دندان</vt:lpstr>
      <vt:lpstr>مراقبت از دندان مصنوعی</vt:lpstr>
      <vt:lpstr>راه های برطرف شدن خشکی دهان</vt:lpstr>
      <vt:lpstr>تغییرات بدن در دوران سالمندی:</vt:lpstr>
      <vt:lpstr>تغییرات در کلّ بافت ها و بدن </vt:lpstr>
      <vt:lpstr>PowerPoint Presentation</vt:lpstr>
      <vt:lpstr>PowerPoint Presentation</vt:lpstr>
      <vt:lpstr>راه های تقویّت حافظه </vt:lpstr>
      <vt:lpstr>PowerPoint Presentation</vt:lpstr>
      <vt:lpstr>Polypharmacy  : از جمله مشکلات دیگر که در سالمندان دیده میشود  مسئله ( چند دارویی) است </vt:lpstr>
      <vt:lpstr>تعریف WHO از سالمندآزاری:</vt:lpstr>
      <vt:lpstr>عواملی که باعث شیوع سالمند آزاری می گردد:</vt:lpstr>
      <vt:lpstr>PowerPoint Presentation</vt:lpstr>
      <vt:lpstr>علل سقوط:</vt:lpstr>
      <vt:lpstr>مداخلات آموزشی برای اصلاح شیوه زندگی به منظور پیشگیری از سقوط و حفظ تعادل</vt:lpstr>
      <vt:lpstr>PowerPoint Presentation</vt:lpstr>
      <vt:lpstr>PowerPoint Presentation</vt:lpstr>
      <vt:lpstr>PowerPoint Presentation</vt:lpstr>
      <vt:lpstr>PowerPoint Presentation</vt:lpstr>
      <vt:lpstr>:FRAILTY  </vt:lpstr>
      <vt:lpstr>PowerPoint Presentation</vt:lpstr>
      <vt:lpstr>یبوست در سالمندان                   constipation </vt:lpstr>
      <vt:lpstr>یبوست در سالمندان می تواند منجر به: </vt:lpstr>
      <vt:lpstr>علل اصلی زمینه ساز ایجاد یبوست در سالمندان:</vt:lpstr>
      <vt:lpstr>PowerPoint Presentation</vt:lpstr>
      <vt:lpstr>علل بی اختیاری ادرار</vt:lpstr>
      <vt:lpstr>سپاس از توجه شما</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sima aali</dc:creator>
  <cp:lastModifiedBy>almas</cp:lastModifiedBy>
  <cp:revision>140</cp:revision>
  <dcterms:created xsi:type="dcterms:W3CDTF">2006-08-16T00:00:00Z</dcterms:created>
  <dcterms:modified xsi:type="dcterms:W3CDTF">2024-04-18T06:47:54Z</dcterms:modified>
</cp:coreProperties>
</file>