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7" r:id="rId2"/>
    <p:sldId id="264" r:id="rId3"/>
    <p:sldId id="278" r:id="rId4"/>
    <p:sldId id="281" r:id="rId5"/>
    <p:sldId id="283" r:id="rId6"/>
    <p:sldId id="282" r:id="rId7"/>
    <p:sldId id="265" r:id="rId8"/>
    <p:sldId id="256" r:id="rId9"/>
    <p:sldId id="279" r:id="rId10"/>
    <p:sldId id="257" r:id="rId11"/>
    <p:sldId id="258" r:id="rId12"/>
    <p:sldId id="259" r:id="rId13"/>
    <p:sldId id="260" r:id="rId14"/>
    <p:sldId id="261" r:id="rId15"/>
    <p:sldId id="262" r:id="rId16"/>
    <p:sldId id="266" r:id="rId17"/>
    <p:sldId id="267" r:id="rId18"/>
    <p:sldId id="268" r:id="rId19"/>
    <p:sldId id="269" r:id="rId20"/>
    <p:sldId id="270" r:id="rId21"/>
    <p:sldId id="271" r:id="rId22"/>
    <p:sldId id="272" r:id="rId23"/>
    <p:sldId id="273" r:id="rId24"/>
    <p:sldId id="274" r:id="rId25"/>
    <p:sldId id="275" r:id="rId26"/>
    <p:sldId id="276"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94660"/>
  </p:normalViewPr>
  <p:slideViewPr>
    <p:cSldViewPr>
      <p:cViewPr varScale="1">
        <p:scale>
          <a:sx n="87" d="100"/>
          <a:sy n="87" d="100"/>
        </p:scale>
        <p:origin x="-1494" y="-78"/>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7/8/2024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7/8/2024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7/8/2024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7/8/2024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7/8/2024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7/8/2024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7/8/2024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7/8/2024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2425" y="1162050"/>
            <a:ext cx="8437563" cy="4541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8859209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اهمیّت مراقبتهای بارداری</a:t>
            </a:r>
            <a:endParaRPr lang="fa-IR" dirty="0"/>
          </a:p>
        </p:txBody>
      </p:sp>
      <p:sp>
        <p:nvSpPr>
          <p:cNvPr id="4" name="Content Placeholder 3"/>
          <p:cNvSpPr>
            <a:spLocks noGrp="1"/>
          </p:cNvSpPr>
          <p:nvPr>
            <p:ph idx="1"/>
          </p:nvPr>
        </p:nvSpPr>
        <p:spPr>
          <a:xfrm>
            <a:off x="457200" y="1524000"/>
            <a:ext cx="8229600" cy="4602163"/>
          </a:xfrm>
        </p:spPr>
        <p:txBody>
          <a:bodyPr>
            <a:normAutofit fontScale="70000" lnSpcReduction="20000"/>
          </a:bodyPr>
          <a:lstStyle/>
          <a:p>
            <a:pPr algn="r">
              <a:buNone/>
            </a:pPr>
            <a:r>
              <a:rPr lang="fa-IR" dirty="0" smtClean="0"/>
              <a:t>ارتقاء سلامت مادران باردار یکی از ارکان اساسی مراقبت های بهداشتی درمانی است ، توجه به اهمیّت سلامت مادر باردار منجر به سلامت خانواده و در نهایت سلامت جامعه میگردد. بدن در اثر حاملگی دچار تغییرات زیادی میشود که برخی از این تغییرات جهت سازگاری و آماده شدن بدن ، برای رشد جنین و تولد نوزاد</a:t>
            </a:r>
          </a:p>
          <a:p>
            <a:pPr algn="r">
              <a:buNone/>
            </a:pPr>
            <a:r>
              <a:rPr lang="fa-IR" dirty="0" smtClean="0"/>
              <a:t>لازم می باشد . اغلب مادران از مشکلاتی شکایت دارند که گرچه باعث نگرانی آنها میشود ولی برای مادر و نوزاد خطری بوجود نمی آورد و با تولد نوزاد این</a:t>
            </a:r>
          </a:p>
          <a:p>
            <a:pPr algn="r">
              <a:buNone/>
            </a:pPr>
            <a:r>
              <a:rPr lang="fa-IR" dirty="0" smtClean="0"/>
              <a:t>مشکلات نیز رفع میگردد . اما گاهی تغییرات حاملگی و یا مشکلات که برای مادر ایجاد میشود ، حالت غیر طبیعی پیدا می کند طوری که جان مادر و جنین و یا</a:t>
            </a:r>
          </a:p>
          <a:p>
            <a:pPr algn="r">
              <a:buNone/>
            </a:pPr>
            <a:r>
              <a:rPr lang="fa-IR" dirty="0" smtClean="0"/>
              <a:t>هر دو را به خطر می اندازد و گاه عوارض دائمی برای مادر و نوزادش به جا می گذارد.  </a:t>
            </a:r>
            <a:r>
              <a:rPr lang="fa-IR" b="1" dirty="0" smtClean="0"/>
              <a:t>با مراقبت های مستمر و کنترل سیر حاملگی می توان مشکلات و عوارض</a:t>
            </a:r>
          </a:p>
          <a:p>
            <a:pPr algn="r">
              <a:buNone/>
            </a:pPr>
            <a:r>
              <a:rPr lang="fa-IR" b="1" dirty="0" smtClean="0"/>
              <a:t>خطر ساز در این دوره را به موقع تشخیص داده و درمان کرد.</a:t>
            </a:r>
            <a:endParaRPr lang="fa-IR" b="1"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مراقبتهای دوران بارداری</a:t>
            </a:r>
            <a:endParaRPr lang="fa-IR" dirty="0"/>
          </a:p>
        </p:txBody>
      </p:sp>
      <p:sp>
        <p:nvSpPr>
          <p:cNvPr id="3" name="Content Placeholder 2"/>
          <p:cNvSpPr>
            <a:spLocks noGrp="1"/>
          </p:cNvSpPr>
          <p:nvPr>
            <p:ph idx="1"/>
          </p:nvPr>
        </p:nvSpPr>
        <p:spPr/>
        <p:txBody>
          <a:bodyPr>
            <a:normAutofit fontScale="77500" lnSpcReduction="20000"/>
          </a:bodyPr>
          <a:lstStyle/>
          <a:p>
            <a:pPr algn="r">
              <a:buNone/>
            </a:pPr>
            <a:r>
              <a:rPr lang="fa-IR" dirty="0" smtClean="0"/>
              <a:t>مجموعه اقداماتی است که طی یک سری معاینات دوره ای ، ضمن آموزش مادر و اطرافیان وی ارائه میشود و با تشخیص علائم خطر و ارجاع به موقع برای درمان و در نهایت با آماده کردن مادر برای زایمان از بروز عوارض بارداری و زایمان در مادر، جنین و نوزاد جلوگیری کرده ومنجر به کاهش مرگ و میر آنان میشود . مراقبت های دوران بارداری باید از همان زمانی که مادر متوجه بارداری خود میشود و پس از اطمینان کارکنان بهداشتی از حاملگی وی شروع و طی ملاقات های معمول بارداری در مقاطع زمانی تعیین شده ارائه شود . اولین ملاقات در 6 تا 10هفته اول حاملگی وی انجام میشود . قبل از هرگونه اقدامی لازم است علائم خطر فوری در مادر ارزیابی گردد. سپس در صورت نبود علائم خطر فوری، ضمن تشکیل پرونده و گرفتن شرح حال و معاینه مادر ، آزمایش های معمول درخواست و دیگر مراقبت های مورد نیاز انجام شود . مراقبت های معمول بارداری حداقل طی 8 بار ملاقات (2 ملاقات</a:t>
            </a:r>
          </a:p>
          <a:p>
            <a:pPr algn="r">
              <a:buNone/>
            </a:pPr>
            <a:r>
              <a:rPr lang="fa-IR" dirty="0" smtClean="0"/>
              <a:t>در نیمه اول و 6 ملاقات در نیمه دوم بارداری ) به مادر ارائه میگردد.</a:t>
            </a:r>
            <a:endParaRPr lang="fa-IR"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هدف از این مراقبتها</a:t>
            </a:r>
            <a:endParaRPr lang="fa-IR" dirty="0"/>
          </a:p>
        </p:txBody>
      </p:sp>
      <p:sp>
        <p:nvSpPr>
          <p:cNvPr id="3" name="Content Placeholder 2"/>
          <p:cNvSpPr>
            <a:spLocks noGrp="1"/>
          </p:cNvSpPr>
          <p:nvPr>
            <p:ph idx="1"/>
          </p:nvPr>
        </p:nvSpPr>
        <p:spPr>
          <a:xfrm>
            <a:off x="0" y="1371600"/>
            <a:ext cx="8839200" cy="5059363"/>
          </a:xfrm>
        </p:spPr>
        <p:txBody>
          <a:bodyPr>
            <a:normAutofit/>
          </a:bodyPr>
          <a:lstStyle/>
          <a:p>
            <a:pPr>
              <a:buNone/>
            </a:pPr>
            <a:endParaRPr lang="fa-IR" dirty="0" smtClean="0"/>
          </a:p>
          <a:p>
            <a:pPr algn="r" rtl="1">
              <a:buFont typeface="Wingdings" pitchFamily="2" charset="2"/>
              <a:buChar char="Ø"/>
            </a:pPr>
            <a:r>
              <a:rPr lang="fa-IR" dirty="0" smtClean="0"/>
              <a:t>حفظ سلامت مادر باردار </a:t>
            </a:r>
            <a:endParaRPr lang="fa-IR" i="1" dirty="0" smtClean="0"/>
          </a:p>
          <a:p>
            <a:pPr algn="r" rtl="1">
              <a:buFont typeface="Wingdings" pitchFamily="2" charset="2"/>
              <a:buChar char="Ø"/>
            </a:pPr>
            <a:r>
              <a:rPr lang="fa-IR" i="1" dirty="0" smtClean="0"/>
              <a:t>کاهش خطرات و مرگ </a:t>
            </a:r>
            <a:r>
              <a:rPr lang="fa-IR" sz="2900" i="1" dirty="0" smtClean="0"/>
              <a:t>ومیر وعوارض دوران بارداری ، حین زایمان و پس از </a:t>
            </a:r>
            <a:r>
              <a:rPr lang="fa-IR" sz="2900" dirty="0" smtClean="0"/>
              <a:t>زایمان</a:t>
            </a:r>
          </a:p>
          <a:p>
            <a:pPr algn="r" rtl="1">
              <a:buFont typeface="Wingdings" pitchFamily="2" charset="2"/>
              <a:buChar char="Ø"/>
            </a:pPr>
            <a:r>
              <a:rPr lang="fa-IR" sz="2900" dirty="0" smtClean="0"/>
              <a:t>کاهش مرده زایی ، زایمان زودرس وتولد نوزاد کم وزن ، سقط</a:t>
            </a:r>
          </a:p>
          <a:p>
            <a:pPr algn="r" rtl="1">
              <a:buFont typeface="Wingdings" pitchFamily="2" charset="2"/>
              <a:buChar char="Ø"/>
            </a:pPr>
            <a:r>
              <a:rPr lang="fa-IR" sz="2900" dirty="0" smtClean="0"/>
              <a:t>- آموزش تغذیه و ....</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808038"/>
          </a:xfrm>
        </p:spPr>
        <p:txBody>
          <a:bodyPr>
            <a:normAutofit fontScale="90000"/>
          </a:bodyPr>
          <a:lstStyle/>
          <a:p>
            <a:pPr rtl="1">
              <a:buFont typeface="Wingdings" pitchFamily="2" charset="2"/>
              <a:buChar char="q"/>
            </a:pPr>
            <a:r>
              <a:rPr lang="fa-IR" sz="3600" dirty="0" smtClean="0"/>
              <a:t>در هر بار ویزیت بارداری موارد زیر انجام میشود </a:t>
            </a:r>
            <a:r>
              <a:rPr lang="fa-IR" sz="4000" dirty="0" smtClean="0"/>
              <a:t>:</a:t>
            </a:r>
            <a:r>
              <a:rPr lang="fa-IR" dirty="0" smtClean="0"/>
              <a:t/>
            </a:r>
            <a:br>
              <a:rPr lang="fa-IR" dirty="0" smtClean="0"/>
            </a:br>
            <a:endParaRPr lang="fa-IR" dirty="0"/>
          </a:p>
        </p:txBody>
      </p:sp>
      <p:sp>
        <p:nvSpPr>
          <p:cNvPr id="3" name="Content Placeholder 2"/>
          <p:cNvSpPr>
            <a:spLocks noGrp="1"/>
          </p:cNvSpPr>
          <p:nvPr>
            <p:ph idx="1"/>
          </p:nvPr>
        </p:nvSpPr>
        <p:spPr/>
        <p:txBody>
          <a:bodyPr>
            <a:normAutofit fontScale="85000" lnSpcReduction="20000"/>
          </a:bodyPr>
          <a:lstStyle/>
          <a:p>
            <a:pPr algn="r" rtl="1">
              <a:buFont typeface="Wingdings" pitchFamily="2" charset="2"/>
              <a:buChar char="Ø"/>
            </a:pPr>
            <a:r>
              <a:rPr lang="fa-IR" dirty="0" smtClean="0"/>
              <a:t>بررسی وضعیت سلامت مادر و کشف هر گونه علامت غیرطبیعی و درصورت لزوم مداخله مناسب</a:t>
            </a:r>
          </a:p>
          <a:p>
            <a:pPr algn="r" rtl="1">
              <a:buFont typeface="Wingdings" pitchFamily="2" charset="2"/>
              <a:buChar char="Ø"/>
            </a:pPr>
            <a:r>
              <a:rPr lang="fa-IR" dirty="0" smtClean="0"/>
              <a:t> اندازه گیری وزن</a:t>
            </a:r>
          </a:p>
          <a:p>
            <a:pPr algn="r" rtl="1">
              <a:buFont typeface="Wingdings" pitchFamily="2" charset="2"/>
              <a:buChar char="Ø"/>
            </a:pPr>
            <a:r>
              <a:rPr lang="fa-IR" dirty="0" smtClean="0"/>
              <a:t>اندازه گیری فشارخون</a:t>
            </a:r>
          </a:p>
          <a:p>
            <a:pPr algn="r" rtl="1">
              <a:buFont typeface="Wingdings" pitchFamily="2" charset="2"/>
              <a:buChar char="Ø"/>
            </a:pPr>
            <a:r>
              <a:rPr lang="fa-IR" dirty="0" smtClean="0"/>
              <a:t>سمع ضربان قلب جنین</a:t>
            </a:r>
          </a:p>
          <a:p>
            <a:pPr algn="r" rtl="1">
              <a:buFont typeface="Wingdings" pitchFamily="2" charset="2"/>
              <a:buChar char="Ø"/>
            </a:pPr>
            <a:r>
              <a:rPr lang="fa-IR" dirty="0" smtClean="0"/>
              <a:t>در خواست آزمایش های لازم در هفته 6 تا 10 و 26 تا 31 بارداری</a:t>
            </a:r>
          </a:p>
          <a:p>
            <a:pPr algn="r" rtl="1">
              <a:buFont typeface="Wingdings" pitchFamily="2" charset="2"/>
              <a:buChar char="Ø"/>
            </a:pPr>
            <a:r>
              <a:rPr lang="fa-IR" dirty="0" smtClean="0"/>
              <a:t>درخواست سونوگرافی هفته 16تا 18 و هفته 31تا 34 بارداری (برای بررسی وضعیت جنین ، جفت و مایع آمنیون )</a:t>
            </a:r>
          </a:p>
          <a:p>
            <a:pPr algn="r" rtl="1">
              <a:buFont typeface="Wingdings" pitchFamily="2" charset="2"/>
              <a:buChar char="Ø"/>
            </a:pPr>
            <a:r>
              <a:rPr lang="fa-IR" dirty="0" smtClean="0"/>
              <a:t>درخواست تست غربالگری ناهنجاریهای جنین( نوبت اول هفته 11 تا 13 هفته و 6 روز و نوبت دوم در صورت عدم انجام تست نوبت اول و یا مشکوک بودن تست نوبت اول در هفته 15-17 بارداری)</a:t>
            </a:r>
          </a:p>
          <a:p>
            <a:endParaRPr lang="fa-IR"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62000"/>
            <a:ext cx="8229600" cy="655638"/>
          </a:xfrm>
        </p:spPr>
        <p:txBody>
          <a:bodyPr>
            <a:normAutofit fontScale="90000"/>
          </a:bodyPr>
          <a:lstStyle/>
          <a:p>
            <a:pPr rtl="1">
              <a:buFont typeface="Wingdings" pitchFamily="2" charset="2"/>
              <a:buChar char="q"/>
            </a:pPr>
            <a:r>
              <a:rPr lang="fa-IR" dirty="0" smtClean="0"/>
              <a:t>توصیه های دوران بارداری</a:t>
            </a:r>
            <a:br>
              <a:rPr lang="fa-IR" dirty="0" smtClean="0"/>
            </a:br>
            <a:endParaRPr lang="fa-IR" dirty="0"/>
          </a:p>
        </p:txBody>
      </p:sp>
      <p:sp>
        <p:nvSpPr>
          <p:cNvPr id="3" name="Content Placeholder 2"/>
          <p:cNvSpPr>
            <a:spLocks noGrp="1"/>
          </p:cNvSpPr>
          <p:nvPr>
            <p:ph idx="1"/>
          </p:nvPr>
        </p:nvSpPr>
        <p:spPr/>
        <p:txBody>
          <a:bodyPr>
            <a:normAutofit fontScale="70000" lnSpcReduction="20000"/>
          </a:bodyPr>
          <a:lstStyle/>
          <a:p>
            <a:pPr algn="r" rtl="1">
              <a:buFont typeface="Wingdings" pitchFamily="2" charset="2"/>
              <a:buChar char="Ø"/>
            </a:pPr>
            <a:r>
              <a:rPr lang="fa-IR" dirty="0" smtClean="0"/>
              <a:t>جهت دریافت مراقبتهای دوران بارداری در موعد مقرر به خانه بهداشت یا مرکز بهداشتی درمانی مراجعه کنید .</a:t>
            </a:r>
          </a:p>
          <a:p>
            <a:pPr algn="r" rtl="1">
              <a:buFont typeface="Wingdings" pitchFamily="2" charset="2"/>
              <a:buChar char="Ø"/>
            </a:pPr>
            <a:r>
              <a:rPr lang="fa-IR" dirty="0" smtClean="0"/>
              <a:t>مکملهارا طبق دستور پزشک وکارکنان بهداشتی مصرف کنید .</a:t>
            </a:r>
          </a:p>
          <a:p>
            <a:pPr algn="r" rtl="1">
              <a:buFont typeface="Wingdings" pitchFamily="2" charset="2"/>
              <a:buChar char="Ø"/>
            </a:pPr>
            <a:r>
              <a:rPr lang="fa-IR" dirty="0" smtClean="0"/>
              <a:t>بدون دستور پزشک دارو مصرف نکنید . </a:t>
            </a:r>
          </a:p>
          <a:p>
            <a:pPr algn="r" rtl="1">
              <a:buFont typeface="Wingdings" pitchFamily="2" charset="2"/>
              <a:buChar char="Ø"/>
            </a:pPr>
            <a:r>
              <a:rPr lang="fa-IR" dirty="0" smtClean="0"/>
              <a:t>بهداشت فردی را رعایت کنید.</a:t>
            </a:r>
          </a:p>
          <a:p>
            <a:pPr algn="r" rtl="1">
              <a:buFont typeface="Wingdings" pitchFamily="2" charset="2"/>
              <a:buChar char="Ø"/>
            </a:pPr>
            <a:r>
              <a:rPr lang="fa-IR" dirty="0" smtClean="0"/>
              <a:t>تغذیه مناسب داشته باشد . </a:t>
            </a:r>
          </a:p>
          <a:p>
            <a:pPr algn="r" rtl="1">
              <a:buFont typeface="Wingdings" pitchFamily="2" charset="2"/>
              <a:buChar char="Ø"/>
            </a:pPr>
            <a:r>
              <a:rPr lang="fa-IR" dirty="0" smtClean="0"/>
              <a:t>برای انجام زایمان به افراد دوره دیده و مجرب مراجعه کنید .</a:t>
            </a:r>
          </a:p>
          <a:p>
            <a:pPr algn="r" rtl="1">
              <a:buFont typeface="Wingdings" pitchFamily="2" charset="2"/>
              <a:buChar char="Ø"/>
            </a:pPr>
            <a:r>
              <a:rPr lang="fa-IR" dirty="0" smtClean="0"/>
              <a:t>ازحضور در محلهایی که دخانیات مصرف می کنند خودداری کنید .</a:t>
            </a:r>
          </a:p>
          <a:p>
            <a:pPr algn="r" rtl="1">
              <a:buFont typeface="Wingdings" pitchFamily="2" charset="2"/>
              <a:buChar char="Ø"/>
            </a:pPr>
            <a:r>
              <a:rPr lang="fa-IR" dirty="0" smtClean="0"/>
              <a:t>از تماس نزدیک با افراد مبتلا به بیماریهای واگیر و مسری بپرهیزید .</a:t>
            </a:r>
          </a:p>
          <a:p>
            <a:pPr algn="r" rtl="1">
              <a:buFont typeface="Wingdings" pitchFamily="2" charset="2"/>
              <a:buChar char="Ø"/>
            </a:pPr>
            <a:r>
              <a:rPr lang="fa-IR" dirty="0" smtClean="0"/>
              <a:t>مسافرت برای زن باردار سالم ، منعی ندارد ولی اگر بخواهد در هفته های آخر بارداری سفر کند ، باید حتماً با پزشک یا مامای خود مشورت نماید .در طول</a:t>
            </a:r>
          </a:p>
          <a:p>
            <a:pPr algn="r" rtl="1">
              <a:buFont typeface="Wingdings" pitchFamily="2" charset="2"/>
              <a:buChar char="Ø"/>
            </a:pPr>
            <a:r>
              <a:rPr lang="fa-IR" dirty="0" smtClean="0"/>
              <a:t>سفرهای زمینی، باید حداقل هر 2ساعت یکبارکمی راه برود .کمر بند ایمنی رافراموش نکند .</a:t>
            </a:r>
            <a:endParaRPr lang="fa-IR"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مکمل های مورد نیاز در دوران بارداری</a:t>
            </a:r>
            <a:endParaRPr lang="fa-IR" dirty="0"/>
          </a:p>
        </p:txBody>
      </p:sp>
      <p:sp>
        <p:nvSpPr>
          <p:cNvPr id="3" name="Content Placeholder 2"/>
          <p:cNvSpPr>
            <a:spLocks noGrp="1"/>
          </p:cNvSpPr>
          <p:nvPr>
            <p:ph idx="1"/>
          </p:nvPr>
        </p:nvSpPr>
        <p:spPr>
          <a:xfrm>
            <a:off x="457200" y="1600200"/>
            <a:ext cx="8229600" cy="4876800"/>
          </a:xfrm>
        </p:spPr>
        <p:txBody>
          <a:bodyPr>
            <a:normAutofit fontScale="92500" lnSpcReduction="20000"/>
          </a:bodyPr>
          <a:lstStyle/>
          <a:p>
            <a:pPr algn="r" rtl="1">
              <a:buFont typeface="Wingdings" pitchFamily="2" charset="2"/>
              <a:buChar char="Ø"/>
            </a:pPr>
            <a:r>
              <a:rPr lang="fa-IR" dirty="0" smtClean="0"/>
              <a:t>قرص آهن: از شروع هفته 16بارداری تا سه ماه پس از زایمان روزانه یکعدد</a:t>
            </a:r>
          </a:p>
          <a:p>
            <a:pPr algn="r" rtl="1">
              <a:buFont typeface="Wingdings" pitchFamily="2" charset="2"/>
              <a:buChar char="Ø"/>
            </a:pPr>
            <a:r>
              <a:rPr lang="fa-IR" dirty="0" smtClean="0"/>
              <a:t>قرص مولتی ویتامن: از شروع هفته 16بارداری تا سه ماه پس از زایمان روزانه یکعدد</a:t>
            </a:r>
          </a:p>
          <a:p>
            <a:pPr algn="r" rtl="1">
              <a:buFont typeface="Wingdings" pitchFamily="2" charset="2"/>
              <a:buChar char="Ø"/>
            </a:pPr>
            <a:r>
              <a:rPr lang="fa-IR" dirty="0" smtClean="0"/>
              <a:t>اسید فولیک: حداقل سه ماه قبل از بارداری تا پایان بارداری</a:t>
            </a:r>
          </a:p>
          <a:p>
            <a:pPr algn="r" rtl="1"/>
            <a:r>
              <a:rPr lang="fa-IR" sz="1800" dirty="0" smtClean="0"/>
              <a:t>تجویز آهن در 4 ماه اول حاملگی بدلیل نیاز کم بدن و احتمال تشدید تهوع و استفراغ حاملگی توصیه نمی شود .</a:t>
            </a:r>
          </a:p>
          <a:p>
            <a:pPr algn="r" rtl="1"/>
            <a:r>
              <a:rPr lang="fa-IR" sz="1800" dirty="0" smtClean="0"/>
              <a:t>در زنان حامله درشت اندام ، حاملگی دو قلویی و یا در صورت مصرف نامنظم آهن ، مقدار آهن مورد نیاز روزانه زن حامله به 60-100 میلی گرم میرسد</a:t>
            </a:r>
          </a:p>
          <a:p>
            <a:pPr algn="r" rtl="1"/>
            <a:r>
              <a:rPr lang="fa-IR" sz="1800" dirty="0" smtClean="0"/>
              <a:t>مصرف موادغذایی حاوی ویتامین </a:t>
            </a:r>
            <a:r>
              <a:rPr lang="en-US" sz="1800" dirty="0" smtClean="0"/>
              <a:t>C</a:t>
            </a:r>
            <a:r>
              <a:rPr lang="fa-IR" sz="1800" dirty="0" smtClean="0"/>
              <a:t> جذب آهن را افزایش می دهد .مانند سبزی های تازه و گوجه فرنگی ، کلم ، گل کلم ، فلفل دلمه ای ، آب لیمو و ... </a:t>
            </a:r>
          </a:p>
          <a:p>
            <a:pPr algn="r" rtl="1"/>
            <a:r>
              <a:rPr lang="fa-IR" sz="1800" dirty="0" smtClean="0"/>
              <a:t>توصیه به مصرف مواد غذایی حاوی آهن مثل گوشت قرمز ، ماهی ، مرغ ،جگر ، سبزیهای سبز تیره ، جبوبات ، انواع مغز ها مانند پسته و..انواع خشکبار مانند برگه ها ،</a:t>
            </a:r>
          </a:p>
          <a:p>
            <a:pPr algn="r" rtl="1"/>
            <a:r>
              <a:rPr lang="fa-IR" sz="1800" dirty="0" smtClean="0"/>
              <a:t>توت خشک و ...</a:t>
            </a:r>
          </a:p>
          <a:p>
            <a:pPr algn="r" rtl="1"/>
            <a:r>
              <a:rPr lang="fa-IR" sz="1800" dirty="0" smtClean="0"/>
              <a:t>* خودداری از مصرف چای ، قهوه و دم کرده های گیاهی یک ساعت قبل از غذا و حداقل دو ساعت پس از غذا برای جذب بهتر آهن موجو در غذا .</a:t>
            </a:r>
          </a:p>
          <a:p>
            <a:pPr algn="r" rtl="1">
              <a:buNone/>
            </a:pPr>
            <a:endParaRPr lang="fa-IR"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زمان مراقبت های دوران بارداری</a:t>
            </a:r>
            <a:endParaRPr lang="fa-IR" dirty="0"/>
          </a:p>
        </p:txBody>
      </p:sp>
      <p:sp>
        <p:nvSpPr>
          <p:cNvPr id="3" name="Content Placeholder 2"/>
          <p:cNvSpPr>
            <a:spLocks noGrp="1"/>
          </p:cNvSpPr>
          <p:nvPr>
            <p:ph idx="1"/>
          </p:nvPr>
        </p:nvSpPr>
        <p:spPr/>
        <p:txBody>
          <a:bodyPr>
            <a:normAutofit fontScale="70000" lnSpcReduction="20000"/>
          </a:bodyPr>
          <a:lstStyle/>
          <a:p>
            <a:pPr algn="r" rtl="1">
              <a:buFont typeface="Wingdings" pitchFamily="2" charset="2"/>
              <a:buChar char="Ø"/>
            </a:pPr>
            <a:r>
              <a:rPr lang="fa-IR" dirty="0" smtClean="0"/>
              <a:t>نوبت اوّل : هفته 4 تا 6 بارداری( به محض اطلاع از بارداری)</a:t>
            </a:r>
          </a:p>
          <a:p>
            <a:pPr algn="r" rtl="1">
              <a:buFont typeface="Wingdings" pitchFamily="2" charset="2"/>
              <a:buChar char="Ø"/>
            </a:pPr>
            <a:r>
              <a:rPr lang="fa-IR" dirty="0" smtClean="0"/>
              <a:t>نوبت</a:t>
            </a:r>
            <a:r>
              <a:rPr lang="en-US" dirty="0" smtClean="0"/>
              <a:t>  </a:t>
            </a:r>
            <a:r>
              <a:rPr lang="fa-IR" dirty="0" smtClean="0"/>
              <a:t>دوّم </a:t>
            </a:r>
            <a:r>
              <a:rPr lang="fa-IR" dirty="0" smtClean="0"/>
              <a:t>: ملاقات در یکی از هفته های 6 تا 10 بارداری</a:t>
            </a:r>
          </a:p>
          <a:p>
            <a:pPr algn="r" rtl="1">
              <a:buFont typeface="Wingdings" pitchFamily="2" charset="2"/>
              <a:buChar char="Ø"/>
            </a:pPr>
            <a:r>
              <a:rPr lang="fa-IR" dirty="0" smtClean="0"/>
              <a:t>نوبت </a:t>
            </a:r>
            <a:r>
              <a:rPr lang="fa-IR" dirty="0" smtClean="0"/>
              <a:t>سوم:ملاقات </a:t>
            </a:r>
            <a:r>
              <a:rPr lang="fa-IR" dirty="0" smtClean="0"/>
              <a:t>در یکی از هفته های 16 تا 20 بارداری</a:t>
            </a:r>
          </a:p>
          <a:p>
            <a:pPr algn="r" rtl="1">
              <a:buFont typeface="Wingdings" pitchFamily="2" charset="2"/>
              <a:buChar char="Ø"/>
            </a:pPr>
            <a:r>
              <a:rPr lang="fa-IR" dirty="0" smtClean="0"/>
              <a:t>نوبت </a:t>
            </a:r>
            <a:r>
              <a:rPr lang="fa-IR" dirty="0" smtClean="0"/>
              <a:t>چهار</a:t>
            </a:r>
            <a:r>
              <a:rPr lang="fa-IR" dirty="0" smtClean="0"/>
              <a:t>م</a:t>
            </a:r>
            <a:r>
              <a:rPr lang="fa-IR" dirty="0" smtClean="0"/>
              <a:t>: ملاقات در یکی از هفته های 26 تا 30 بارداری</a:t>
            </a:r>
            <a:endParaRPr lang="en-US" dirty="0" smtClean="0"/>
          </a:p>
          <a:p>
            <a:pPr algn="r" rtl="1">
              <a:buFont typeface="Wingdings" pitchFamily="2" charset="2"/>
              <a:buChar char="Ø"/>
            </a:pPr>
            <a:r>
              <a:rPr lang="fa-IR" dirty="0" smtClean="0"/>
              <a:t>نوبت </a:t>
            </a:r>
            <a:r>
              <a:rPr lang="fa-IR" dirty="0" smtClean="0"/>
              <a:t>پنجم:ملاقات </a:t>
            </a:r>
            <a:r>
              <a:rPr lang="fa-IR" dirty="0" smtClean="0"/>
              <a:t>در یکی از هفته های 31 تا 34 بارداری</a:t>
            </a:r>
          </a:p>
          <a:p>
            <a:pPr algn="r" rtl="1">
              <a:buFont typeface="Wingdings" pitchFamily="2" charset="2"/>
              <a:buChar char="Ø"/>
            </a:pPr>
            <a:r>
              <a:rPr lang="fa-IR" dirty="0" smtClean="0"/>
              <a:t>نوبت </a:t>
            </a:r>
            <a:r>
              <a:rPr lang="fa-IR" dirty="0" smtClean="0"/>
              <a:t>ششم:ملاقات </a:t>
            </a:r>
            <a:r>
              <a:rPr lang="fa-IR" dirty="0" smtClean="0"/>
              <a:t>در یکی از هفته های 35 تا 37 بارداری</a:t>
            </a:r>
          </a:p>
          <a:p>
            <a:pPr algn="r" rtl="1">
              <a:buFont typeface="Wingdings" pitchFamily="2" charset="2"/>
              <a:buChar char="Ø"/>
            </a:pPr>
            <a:r>
              <a:rPr lang="fa-IR" dirty="0" smtClean="0"/>
              <a:t>نوبت </a:t>
            </a:r>
            <a:r>
              <a:rPr lang="fa-IR" dirty="0" smtClean="0"/>
              <a:t>هفتم:ملاقات </a:t>
            </a:r>
            <a:r>
              <a:rPr lang="fa-IR" dirty="0" smtClean="0"/>
              <a:t>در هفته38 بارداری</a:t>
            </a:r>
          </a:p>
          <a:p>
            <a:pPr algn="r" rtl="1">
              <a:buFont typeface="Wingdings" pitchFamily="2" charset="2"/>
              <a:buChar char="Ø"/>
            </a:pPr>
            <a:r>
              <a:rPr lang="fa-IR" dirty="0" smtClean="0"/>
              <a:t>نوبت </a:t>
            </a:r>
            <a:r>
              <a:rPr lang="fa-IR" dirty="0" smtClean="0"/>
              <a:t>هشتم:ملاقات </a:t>
            </a:r>
            <a:r>
              <a:rPr lang="fa-IR" dirty="0" smtClean="0"/>
              <a:t>در هفته 39 بارداری</a:t>
            </a:r>
          </a:p>
          <a:p>
            <a:pPr algn="r" rtl="1">
              <a:buFont typeface="Wingdings" pitchFamily="2" charset="2"/>
              <a:buChar char="Ø"/>
            </a:pPr>
            <a:r>
              <a:rPr lang="fa-IR" dirty="0" smtClean="0"/>
              <a:t>نوبت </a:t>
            </a:r>
            <a:r>
              <a:rPr lang="fa-IR" dirty="0" smtClean="0"/>
              <a:t>نهم:ملاقات </a:t>
            </a:r>
            <a:r>
              <a:rPr lang="fa-IR" dirty="0" smtClean="0"/>
              <a:t>در هفته 40 بارداری</a:t>
            </a:r>
          </a:p>
          <a:p>
            <a:pPr algn="r" rtl="1">
              <a:buNone/>
            </a:pPr>
            <a:r>
              <a:rPr lang="en-US" dirty="0" smtClean="0"/>
              <a:t/>
            </a:r>
            <a:br>
              <a:rPr lang="en-US" dirty="0" smtClean="0"/>
            </a:br>
            <a:r>
              <a:rPr lang="fa-IR" dirty="0" smtClean="0"/>
              <a:t>نکته:</a:t>
            </a:r>
          </a:p>
          <a:p>
            <a:pPr algn="r" rtl="1">
              <a:buNone/>
            </a:pPr>
            <a:r>
              <a:rPr lang="fa-IR" dirty="0" smtClean="0"/>
              <a:t>     </a:t>
            </a:r>
            <a:r>
              <a:rPr lang="fa-IR" dirty="0" smtClean="0"/>
              <a:t>1-سه </a:t>
            </a:r>
            <a:r>
              <a:rPr lang="fa-IR" dirty="0" smtClean="0"/>
              <a:t>مراقبت در نیمه اول بارداری و 6 مراقبت در نیمه دوم بارداری                        2-تعداد این ملاقات ها ممکن است با توجه به وضعیت مادر و نظر پزشک یا ماما تغییر کند </a:t>
            </a:r>
            <a:endParaRPr lang="fa-IR"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a-IR" dirty="0" smtClean="0"/>
              <a:t>علایم خطر دوران بارداری</a:t>
            </a:r>
            <a:endParaRPr lang="fa-IR" dirty="0"/>
          </a:p>
        </p:txBody>
      </p:sp>
      <p:sp>
        <p:nvSpPr>
          <p:cNvPr id="3" name="Content Placeholder 2"/>
          <p:cNvSpPr>
            <a:spLocks noGrp="1"/>
          </p:cNvSpPr>
          <p:nvPr>
            <p:ph idx="1"/>
          </p:nvPr>
        </p:nvSpPr>
        <p:spPr/>
        <p:txBody>
          <a:bodyPr>
            <a:normAutofit/>
          </a:bodyPr>
          <a:lstStyle/>
          <a:p>
            <a:pPr algn="r" rtl="1"/>
            <a:r>
              <a:rPr lang="fa-IR" sz="2800" dirty="0" smtClean="0"/>
              <a:t>توجه به علائم خطر بارداری ودرصورت مواجهه با هریک ازمشکلات وعلائم خطرذیل سریعا" به مرکزبهداشتی درمانی ویا بیمارستان مراجعه گردد</a:t>
            </a:r>
            <a:r>
              <a:rPr lang="en-US" sz="2800" dirty="0" smtClean="0"/>
              <a:t>:</a:t>
            </a:r>
            <a:br>
              <a:rPr lang="en-US" sz="2800" dirty="0" smtClean="0"/>
            </a:br>
            <a:r>
              <a:rPr lang="fa-IR" sz="2800" dirty="0" smtClean="0"/>
              <a:t>خونریزی یالکه بینی-کاهش یا نداشتن حرکت جنین-آبریزش یا خیس شدن ناگهانی-دردوورم یک طرفه ساق پا وران-دردشکم وپهلوهاویا دردسردل-سوزش یا دردهنگام ادرارکردن-استفراغ شدید ومداوم یا خونی-تب ولرز-تنگی ونفس وتپش قلب-ورم دستها،صورت یا تمام بدن-سردرد وتاری دید-افزایش ناگهانی وزن(یک کیلوگرم یابیشتر درهفته)-عفونت،آبسه ودردشدید دندان</a:t>
            </a:r>
            <a:endParaRPr lang="fa-IR" sz="2800"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شکایت های شایع دوران بارداری</a:t>
            </a:r>
            <a:endParaRPr lang="fa-IR" dirty="0"/>
          </a:p>
        </p:txBody>
      </p:sp>
      <p:sp>
        <p:nvSpPr>
          <p:cNvPr id="3" name="Content Placeholder 2"/>
          <p:cNvSpPr>
            <a:spLocks noGrp="1"/>
          </p:cNvSpPr>
          <p:nvPr>
            <p:ph idx="1"/>
          </p:nvPr>
        </p:nvSpPr>
        <p:spPr/>
        <p:txBody>
          <a:bodyPr>
            <a:normAutofit fontScale="92500" lnSpcReduction="20000"/>
          </a:bodyPr>
          <a:lstStyle/>
          <a:p>
            <a:pPr algn="r" rtl="1">
              <a:buFont typeface="Wingdings" pitchFamily="2" charset="2"/>
              <a:buChar char="Ø"/>
            </a:pPr>
            <a:r>
              <a:rPr lang="fa-IR" b="1" dirty="0" smtClean="0"/>
              <a:t>نیمه اول بارداری:</a:t>
            </a:r>
          </a:p>
          <a:p>
            <a:pPr algn="r" rtl="1">
              <a:buFont typeface="Wingdings" pitchFamily="2" charset="2"/>
              <a:buChar char="ü"/>
            </a:pPr>
            <a:r>
              <a:rPr lang="fa-IR" dirty="0" smtClean="0"/>
              <a:t>دردناک و حساس شدن پستان ها</a:t>
            </a:r>
            <a:endParaRPr lang="en-US" dirty="0" smtClean="0"/>
          </a:p>
          <a:p>
            <a:pPr algn="r" rtl="1">
              <a:buFont typeface="Wingdings" pitchFamily="2" charset="2"/>
              <a:buChar char="ü"/>
            </a:pPr>
            <a:r>
              <a:rPr lang="fa-IR" dirty="0" smtClean="0"/>
              <a:t>تکرر ادرار</a:t>
            </a:r>
            <a:endParaRPr lang="en-US" dirty="0" smtClean="0"/>
          </a:p>
          <a:p>
            <a:pPr algn="r" rtl="1">
              <a:buFont typeface="Wingdings" pitchFamily="2" charset="2"/>
              <a:buChar char="ü"/>
            </a:pPr>
            <a:r>
              <a:rPr lang="fa-IR" dirty="0" smtClean="0"/>
              <a:t>خستگی</a:t>
            </a:r>
            <a:endParaRPr lang="en-US" dirty="0" smtClean="0"/>
          </a:p>
          <a:p>
            <a:pPr algn="r" rtl="1">
              <a:buFont typeface="Wingdings" pitchFamily="2" charset="2"/>
              <a:buChar char="ü"/>
            </a:pPr>
            <a:r>
              <a:rPr lang="fa-IR" dirty="0" smtClean="0"/>
              <a:t>تهوع و استفراغ صبحگاهی</a:t>
            </a:r>
            <a:endParaRPr lang="en-US" dirty="0" smtClean="0"/>
          </a:p>
          <a:p>
            <a:pPr algn="r" rtl="1">
              <a:buFont typeface="Wingdings" pitchFamily="2" charset="2"/>
              <a:buChar char="ü"/>
            </a:pPr>
            <a:r>
              <a:rPr lang="fa-IR" dirty="0" smtClean="0"/>
              <a:t>افزایش بزاق دهان</a:t>
            </a:r>
            <a:endParaRPr lang="en-US" dirty="0" smtClean="0"/>
          </a:p>
          <a:p>
            <a:pPr algn="r" rtl="1">
              <a:buFont typeface="Wingdings" pitchFamily="2" charset="2"/>
              <a:buChar char="ü"/>
            </a:pPr>
            <a:r>
              <a:rPr lang="fa-IR" dirty="0" smtClean="0"/>
              <a:t>افزایش ترشحات مهبلی </a:t>
            </a:r>
            <a:endParaRPr lang="en-US" dirty="0" smtClean="0"/>
          </a:p>
          <a:p>
            <a:pPr algn="r" rtl="1">
              <a:buFont typeface="Wingdings" pitchFamily="2" charset="2"/>
              <a:buChar char="ü"/>
            </a:pPr>
            <a:r>
              <a:rPr lang="fa-IR" dirty="0" smtClean="0"/>
              <a:t>تغییر خلق و خو و رفتار</a:t>
            </a:r>
            <a:endParaRPr lang="en-US" dirty="0" smtClean="0"/>
          </a:p>
          <a:p>
            <a:pPr>
              <a:buNone/>
            </a:pPr>
            <a:r>
              <a:rPr lang="en-US" b="1" dirty="0" smtClean="0"/>
              <a:t/>
            </a:r>
            <a:br>
              <a:rPr lang="en-US" b="1" dirty="0" smtClean="0"/>
            </a:br>
            <a:endParaRPr lang="en-US" dirty="0" smtClean="0"/>
          </a:p>
          <a:p>
            <a:pPr algn="r" rtl="1">
              <a:buFont typeface="Wingdings" pitchFamily="2" charset="2"/>
              <a:buChar char="Ø"/>
            </a:pPr>
            <a:endParaRPr lang="fa-I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شکایت های شایع دوران بارداری</a:t>
            </a:r>
            <a:endParaRPr lang="fa-IR" dirty="0"/>
          </a:p>
        </p:txBody>
      </p:sp>
      <p:sp>
        <p:nvSpPr>
          <p:cNvPr id="3" name="Content Placeholder 2"/>
          <p:cNvSpPr>
            <a:spLocks noGrp="1"/>
          </p:cNvSpPr>
          <p:nvPr>
            <p:ph idx="1"/>
          </p:nvPr>
        </p:nvSpPr>
        <p:spPr>
          <a:xfrm>
            <a:off x="457200" y="1600200"/>
            <a:ext cx="8458200" cy="4525963"/>
          </a:xfrm>
        </p:spPr>
        <p:txBody>
          <a:bodyPr>
            <a:normAutofit/>
          </a:bodyPr>
          <a:lstStyle/>
          <a:p>
            <a:pPr algn="r" rtl="1">
              <a:buFont typeface="Wingdings" pitchFamily="2" charset="2"/>
              <a:buChar char="Ø"/>
            </a:pPr>
            <a:r>
              <a:rPr lang="fa-IR" b="1" dirty="0" smtClean="0"/>
              <a:t>نیمه دوم بارداری</a:t>
            </a:r>
          </a:p>
          <a:p>
            <a:pPr algn="r" rtl="1">
              <a:buFont typeface="Wingdings" pitchFamily="2" charset="2"/>
              <a:buChar char="ü"/>
            </a:pPr>
            <a:r>
              <a:rPr lang="fa-IR" dirty="0" smtClean="0"/>
              <a:t> پررنگ شدن پوست نقاطی از بدن مانند هاله پستانها و ناف</a:t>
            </a:r>
            <a:endParaRPr lang="en-US" dirty="0" smtClean="0"/>
          </a:p>
          <a:p>
            <a:pPr algn="r" rtl="1">
              <a:buFont typeface="Wingdings" pitchFamily="2" charset="2"/>
              <a:buChar char="ü"/>
            </a:pPr>
            <a:r>
              <a:rPr lang="fa-IR" dirty="0" smtClean="0"/>
              <a:t>یبوست و نفخ</a:t>
            </a:r>
            <a:endParaRPr lang="en-US" dirty="0" smtClean="0"/>
          </a:p>
          <a:p>
            <a:pPr algn="r" rtl="1">
              <a:buFont typeface="Wingdings" pitchFamily="2" charset="2"/>
              <a:buChar char="ü"/>
            </a:pPr>
            <a:r>
              <a:rPr lang="fa-IR" dirty="0" smtClean="0"/>
              <a:t>افزایش ترشحات مهبلی</a:t>
            </a:r>
            <a:endParaRPr lang="en-US" dirty="0" smtClean="0"/>
          </a:p>
          <a:p>
            <a:pPr algn="r" rtl="1">
              <a:buFont typeface="Wingdings" pitchFamily="2" charset="2"/>
              <a:buChar char="ü"/>
            </a:pPr>
            <a:r>
              <a:rPr lang="fa-IR" dirty="0" smtClean="0"/>
              <a:t>کمردرد</a:t>
            </a:r>
            <a:endParaRPr lang="en-US" dirty="0" smtClean="0"/>
          </a:p>
          <a:p>
            <a:pPr algn="r" rtl="1">
              <a:buFont typeface="Wingdings" pitchFamily="2" charset="2"/>
              <a:buChar char="ü"/>
            </a:pPr>
            <a:r>
              <a:rPr lang="en-US" dirty="0" smtClean="0"/>
              <a:t> </a:t>
            </a:r>
            <a:r>
              <a:rPr lang="fa-IR" dirty="0" smtClean="0"/>
              <a:t>سوزش سردل</a:t>
            </a:r>
            <a:endParaRPr lang="en-US" dirty="0" smtClean="0"/>
          </a:p>
          <a:p>
            <a:pPr algn="r" rtl="1">
              <a:buFont typeface="Wingdings" pitchFamily="2" charset="2"/>
              <a:buChar char="ü"/>
            </a:pPr>
            <a:r>
              <a:rPr lang="fa-IR" dirty="0" smtClean="0"/>
              <a:t>تکرر ادرار</a:t>
            </a:r>
            <a:r>
              <a:rPr lang="fa-IR" b="1" dirty="0" smtClean="0"/>
              <a:t> </a:t>
            </a:r>
            <a:endParaRPr lang="en-US" dirty="0" smtClean="0"/>
          </a:p>
          <a:p>
            <a:pPr algn="r" rtl="1">
              <a:buNone/>
            </a:pPr>
            <a:endParaRPr lang="fa-IR"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57200" y="274638"/>
            <a:ext cx="8229600" cy="4678362"/>
          </a:xfrm>
        </p:spPr>
        <p:txBody>
          <a:bodyPr>
            <a:normAutofit/>
          </a:bodyPr>
          <a:lstStyle/>
          <a:p>
            <a:r>
              <a:rPr lang="fa-IR" sz="4800" dirty="0" smtClean="0"/>
              <a:t>مراقبتهای پیش از بارداری</a:t>
            </a:r>
            <a:endParaRPr lang="fa-IR" sz="4800" dirty="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اهمیت مراقبتهای پس از زایمان</a:t>
            </a:r>
            <a:endParaRPr lang="fa-IR" dirty="0"/>
          </a:p>
        </p:txBody>
      </p:sp>
      <p:sp>
        <p:nvSpPr>
          <p:cNvPr id="3" name="Content Placeholder 2"/>
          <p:cNvSpPr>
            <a:spLocks noGrp="1"/>
          </p:cNvSpPr>
          <p:nvPr>
            <p:ph idx="1"/>
          </p:nvPr>
        </p:nvSpPr>
        <p:spPr/>
        <p:txBody>
          <a:bodyPr/>
          <a:lstStyle/>
          <a:p>
            <a:pPr algn="r" rtl="1">
              <a:buNone/>
            </a:pPr>
            <a:r>
              <a:rPr lang="en-US" b="1" dirty="0" smtClean="0"/>
              <a:t/>
            </a:r>
            <a:br>
              <a:rPr lang="en-US" b="1" dirty="0" smtClean="0"/>
            </a:br>
            <a:r>
              <a:rPr lang="fa-IR" dirty="0" smtClean="0"/>
              <a:t>تعداد زیادی از مادران به دلیل عفونت ،خونریزی و فشارخون بالا پس از زایمان درمعرض خطرقرارمی گیرند.بنابراین ضروری است مادران پس از زایمان در زمان های تعیین شده برای اطمینان از سلامت خود و نوزادشان مراقبت شوند</a:t>
            </a:r>
            <a:r>
              <a:rPr lang="en-US" b="1" dirty="0" smtClean="0"/>
              <a:t>.</a:t>
            </a:r>
            <a:endParaRPr lang="en-US" dirty="0" smtClean="0"/>
          </a:p>
          <a:p>
            <a:endParaRPr lang="fa-I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rtl="1">
              <a:buFont typeface="Wingdings" pitchFamily="2" charset="2"/>
              <a:buChar char="q"/>
            </a:pPr>
            <a:r>
              <a:rPr lang="fa-IR" dirty="0" smtClean="0"/>
              <a:t>دفعات مراقبت پس از زایمان</a:t>
            </a:r>
            <a:endParaRPr lang="fa-IR" dirty="0"/>
          </a:p>
        </p:txBody>
      </p:sp>
      <p:sp>
        <p:nvSpPr>
          <p:cNvPr id="3" name="Content Placeholder 2"/>
          <p:cNvSpPr>
            <a:spLocks noGrp="1"/>
          </p:cNvSpPr>
          <p:nvPr>
            <p:ph idx="1"/>
          </p:nvPr>
        </p:nvSpPr>
        <p:spPr/>
        <p:txBody>
          <a:bodyPr/>
          <a:lstStyle/>
          <a:p>
            <a:pPr algn="r" rtl="1">
              <a:buFont typeface="Wingdings" pitchFamily="2" charset="2"/>
              <a:buChar char="Ø"/>
            </a:pPr>
            <a:r>
              <a:rPr lang="fa-IR" dirty="0" smtClean="0"/>
              <a:t>مراقبت اول:  3  روز اول</a:t>
            </a:r>
            <a:r>
              <a:rPr lang="en-US" dirty="0" smtClean="0"/>
              <a:t>   </a:t>
            </a:r>
            <a:endParaRPr lang="fa-IR" dirty="0" smtClean="0"/>
          </a:p>
          <a:p>
            <a:pPr algn="r" rtl="1">
              <a:buFont typeface="Wingdings" pitchFamily="2" charset="2"/>
              <a:buChar char="Ø"/>
            </a:pPr>
            <a:r>
              <a:rPr lang="fa-IR" dirty="0" smtClean="0"/>
              <a:t>مراقبت دوم:  10 تا 15 روز اول</a:t>
            </a:r>
            <a:endParaRPr lang="en-US" dirty="0" smtClean="0"/>
          </a:p>
          <a:p>
            <a:pPr algn="r" rtl="1">
              <a:buFont typeface="Wingdings" pitchFamily="2" charset="2"/>
              <a:buChar char="Ø"/>
            </a:pPr>
            <a:r>
              <a:rPr lang="fa-IR" dirty="0" smtClean="0"/>
              <a:t>مراقبت سوم:  42 تا 60 روز پس از زایمان</a:t>
            </a:r>
          </a:p>
          <a:p>
            <a:pPr algn="r" rtl="1">
              <a:buNone/>
            </a:pPr>
            <a:r>
              <a:rPr lang="en-US" b="1" dirty="0" smtClean="0"/>
              <a:t/>
            </a:r>
            <a:br>
              <a:rPr lang="en-US" b="1" dirty="0" smtClean="0"/>
            </a:br>
            <a:r>
              <a:rPr lang="fa-IR" b="1" dirty="0" smtClean="0"/>
              <a:t>نکته:</a:t>
            </a:r>
            <a:r>
              <a:rPr lang="fa-IR" dirty="0" smtClean="0"/>
              <a:t>تعداد این ملاقات ها ممکن است با توجه به وضعیت مادر و نظر پزشک یا ماما تغییر کند</a:t>
            </a:r>
            <a:endParaRPr lang="fa-IR"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960438"/>
          </a:xfrm>
        </p:spPr>
        <p:txBody>
          <a:bodyPr>
            <a:normAutofit fontScale="90000"/>
          </a:bodyPr>
          <a:lstStyle/>
          <a:p>
            <a:pPr rtl="1">
              <a:buFont typeface="Wingdings" pitchFamily="2" charset="2"/>
              <a:buChar char="q"/>
            </a:pPr>
            <a:r>
              <a:rPr lang="fa-IR" dirty="0" smtClean="0"/>
              <a:t>علایم خطر پس از زایمان</a:t>
            </a:r>
            <a:br>
              <a:rPr lang="fa-IR" dirty="0" smtClean="0"/>
            </a:br>
            <a:endParaRPr lang="fa-IR" dirty="0"/>
          </a:p>
        </p:txBody>
      </p:sp>
      <p:sp>
        <p:nvSpPr>
          <p:cNvPr id="3" name="Content Placeholder 2"/>
          <p:cNvSpPr>
            <a:spLocks noGrp="1"/>
          </p:cNvSpPr>
          <p:nvPr>
            <p:ph idx="1"/>
          </p:nvPr>
        </p:nvSpPr>
        <p:spPr/>
        <p:txBody>
          <a:bodyPr>
            <a:normAutofit fontScale="55000" lnSpcReduction="20000"/>
          </a:bodyPr>
          <a:lstStyle/>
          <a:p>
            <a:pPr algn="r" rtl="1">
              <a:buFont typeface="Wingdings" pitchFamily="2" charset="2"/>
              <a:buChar char="Ø"/>
            </a:pPr>
            <a:r>
              <a:rPr lang="fa-IR" dirty="0" smtClean="0"/>
              <a:t>خونریزی بیش ازحد قاعدگی درهفته اول </a:t>
            </a:r>
          </a:p>
          <a:p>
            <a:pPr algn="r" rtl="1">
              <a:buFont typeface="Wingdings" pitchFamily="2" charset="2"/>
              <a:buChar char="Ø"/>
            </a:pPr>
            <a:r>
              <a:rPr lang="fa-IR" dirty="0" smtClean="0"/>
              <a:t>دردوسوزش وترشح ازمحل بخیه ها</a:t>
            </a:r>
          </a:p>
          <a:p>
            <a:pPr algn="r" rtl="1">
              <a:buFont typeface="Wingdings" pitchFamily="2" charset="2"/>
              <a:buChar char="Ø"/>
            </a:pPr>
            <a:r>
              <a:rPr lang="fa-IR" dirty="0" smtClean="0"/>
              <a:t>دردشکم وپهلوها</a:t>
            </a:r>
          </a:p>
          <a:p>
            <a:pPr algn="r" rtl="1">
              <a:buFont typeface="Wingdings" pitchFamily="2" charset="2"/>
              <a:buChar char="Ø"/>
            </a:pPr>
            <a:r>
              <a:rPr lang="fa-IR" dirty="0" smtClean="0"/>
              <a:t>افسردگی شدید</a:t>
            </a:r>
          </a:p>
          <a:p>
            <a:pPr algn="r" rtl="1">
              <a:buFont typeface="Wingdings" pitchFamily="2" charset="2"/>
              <a:buChar char="Ø"/>
            </a:pPr>
            <a:r>
              <a:rPr lang="fa-IR" dirty="0" smtClean="0"/>
              <a:t>جنون پس اززایمان</a:t>
            </a:r>
          </a:p>
          <a:p>
            <a:pPr algn="r" rtl="1">
              <a:buFont typeface="Wingdings" pitchFamily="2" charset="2"/>
              <a:buChar char="Ø"/>
            </a:pPr>
            <a:r>
              <a:rPr lang="fa-IR" dirty="0" smtClean="0"/>
              <a:t>سوزش یادردهنگام ادرارکردن</a:t>
            </a:r>
          </a:p>
          <a:p>
            <a:pPr algn="r" rtl="1">
              <a:buFont typeface="Wingdings" pitchFamily="2" charset="2"/>
              <a:buChar char="Ø"/>
            </a:pPr>
            <a:r>
              <a:rPr lang="fa-IR" dirty="0" smtClean="0"/>
              <a:t>خروج ترشحات چرکی وبدبو ازمهبل</a:t>
            </a:r>
          </a:p>
          <a:p>
            <a:pPr algn="r" rtl="1">
              <a:buFont typeface="Wingdings" pitchFamily="2" charset="2"/>
              <a:buChar char="Ø"/>
            </a:pPr>
            <a:r>
              <a:rPr lang="fa-IR" dirty="0" smtClean="0"/>
              <a:t>دردوتورم وسفتی پستانها</a:t>
            </a:r>
          </a:p>
          <a:p>
            <a:pPr algn="r" rtl="1">
              <a:buFont typeface="Wingdings" pitchFamily="2" charset="2"/>
              <a:buChar char="Ø"/>
            </a:pPr>
            <a:r>
              <a:rPr lang="fa-IR" dirty="0" smtClean="0"/>
              <a:t>تب ولرز</a:t>
            </a:r>
          </a:p>
          <a:p>
            <a:pPr algn="r" rtl="1">
              <a:buFont typeface="Wingdings" pitchFamily="2" charset="2"/>
              <a:buChar char="Ø"/>
            </a:pPr>
            <a:r>
              <a:rPr lang="fa-IR" dirty="0" smtClean="0"/>
              <a:t>دردوورم یک طرفه ساق پاوران</a:t>
            </a:r>
          </a:p>
          <a:p>
            <a:pPr algn="r" rtl="1">
              <a:buFont typeface="Wingdings" pitchFamily="2" charset="2"/>
              <a:buChar char="Ø"/>
            </a:pPr>
            <a:r>
              <a:rPr lang="en-US" dirty="0" smtClean="0"/>
              <a:t>  </a:t>
            </a:r>
            <a:r>
              <a:rPr lang="fa-IR" dirty="0" smtClean="0"/>
              <a:t> تنگی نفس</a:t>
            </a:r>
          </a:p>
          <a:p>
            <a:pPr algn="r" rtl="1">
              <a:buFont typeface="Wingdings" pitchFamily="2" charset="2"/>
              <a:buChar char="Ø"/>
            </a:pPr>
            <a:r>
              <a:rPr lang="fa-IR" dirty="0" smtClean="0"/>
              <a:t>تپش قلب</a:t>
            </a:r>
          </a:p>
          <a:p>
            <a:pPr algn="r" rtl="1">
              <a:buFont typeface="Wingdings" pitchFamily="2" charset="2"/>
              <a:buChar char="Ø"/>
            </a:pPr>
            <a:r>
              <a:rPr lang="fa-IR" dirty="0" smtClean="0"/>
              <a:t>سرگیجه </a:t>
            </a:r>
          </a:p>
          <a:p>
            <a:pPr algn="r" rtl="1">
              <a:buFont typeface="Wingdings" pitchFamily="2" charset="2"/>
              <a:buChar char="Ø"/>
            </a:pPr>
            <a:r>
              <a:rPr lang="fa-IR" dirty="0" smtClean="0"/>
              <a:t>سردردی که با مسکن بهبود نیاب</a:t>
            </a:r>
            <a:r>
              <a:rPr lang="fa-IR" b="1" dirty="0" smtClean="0"/>
              <a:t>د</a:t>
            </a:r>
          </a:p>
          <a:p>
            <a:pPr algn="r" rtl="1">
              <a:buNone/>
            </a:pPr>
            <a:r>
              <a:rPr lang="fa-IR" b="1" dirty="0" smtClean="0"/>
              <a:t>نکته:مصرف قرص آهن ومولتی ویتامین روزانه یکعددتا3ماه پس اززایمان </a:t>
            </a:r>
          </a:p>
          <a:p>
            <a:pPr algn="r">
              <a:buNone/>
            </a:pPr>
            <a:r>
              <a:rPr lang="en-US" b="1" dirty="0" smtClean="0"/>
              <a:t> </a:t>
            </a:r>
            <a:endParaRPr lang="en-US"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buFont typeface="Wingdings" pitchFamily="2" charset="2"/>
              <a:buChar char="q"/>
            </a:pPr>
            <a:r>
              <a:rPr lang="fa-IR" sz="2800" dirty="0" smtClean="0">
                <a:cs typeface="+mn-cs"/>
              </a:rPr>
              <a:t>عوامل خطر ساز ترومبو آمبولی وریدی در بارداری و پس از زایمان</a:t>
            </a:r>
            <a:endParaRPr lang="fa-IR" sz="2800" dirty="0">
              <a:cs typeface="+mn-cs"/>
            </a:endParaRPr>
          </a:p>
        </p:txBody>
      </p:sp>
      <p:sp>
        <p:nvSpPr>
          <p:cNvPr id="3" name="Content Placeholder 2"/>
          <p:cNvSpPr>
            <a:spLocks noGrp="1"/>
          </p:cNvSpPr>
          <p:nvPr>
            <p:ph idx="1"/>
          </p:nvPr>
        </p:nvSpPr>
        <p:spPr/>
        <p:txBody>
          <a:bodyPr>
            <a:normAutofit fontScale="77500" lnSpcReduction="20000"/>
          </a:bodyPr>
          <a:lstStyle/>
          <a:p>
            <a:pPr algn="r" rtl="1">
              <a:buFont typeface="Wingdings" pitchFamily="2" charset="2"/>
              <a:buChar char="Ø"/>
            </a:pPr>
            <a:r>
              <a:rPr lang="fa-IR" b="1" dirty="0" smtClean="0"/>
              <a:t>عواملي كه مربوط به شرايط عمومي فرد هستند:</a:t>
            </a:r>
            <a:endParaRPr lang="fa-IR" dirty="0" smtClean="0"/>
          </a:p>
          <a:p>
            <a:pPr algn="r" rtl="1">
              <a:buFont typeface="Wingdings" pitchFamily="2" charset="2"/>
              <a:buChar char="ü"/>
            </a:pPr>
            <a:r>
              <a:rPr lang="fa-IR" dirty="0" smtClean="0"/>
              <a:t>سابقه ترومبوآمبولي وريدي قبل از بارداري</a:t>
            </a:r>
          </a:p>
          <a:p>
            <a:pPr algn="r" rtl="1">
              <a:buFont typeface="Wingdings" pitchFamily="2" charset="2"/>
              <a:buChar char="ü"/>
            </a:pPr>
            <a:r>
              <a:rPr lang="fa-IR" dirty="0" smtClean="0"/>
              <a:t>ابتلا به ترومبوفيلي</a:t>
            </a:r>
          </a:p>
          <a:p>
            <a:pPr algn="r" rtl="1">
              <a:buFont typeface="Wingdings" pitchFamily="2" charset="2"/>
              <a:buChar char="ü"/>
            </a:pPr>
            <a:r>
              <a:rPr lang="fa-IR" dirty="0" smtClean="0"/>
              <a:t>مشكلات طبي مانند: بيماري قلبي يا ريوي، لوپوس، سرطانها، التهابها (بيماري التهابي روده، پلي آرتروپاتي التهابي) ، سندرم نفروتيك (پروتيين اوري بيشتر از 3 گرم در روز)، بيماري سايكل سل، اعتياد تزريقي</a:t>
            </a:r>
          </a:p>
          <a:p>
            <a:pPr algn="r" rtl="1">
              <a:buFont typeface="Wingdings" pitchFamily="2" charset="2"/>
              <a:buChar char="ü"/>
            </a:pPr>
            <a:r>
              <a:rPr lang="fa-IR" dirty="0" smtClean="0"/>
              <a:t>سن بيشتر از 35 سال </a:t>
            </a:r>
          </a:p>
          <a:p>
            <a:pPr algn="r" rtl="1">
              <a:buFont typeface="Wingdings" pitchFamily="2" charset="2"/>
              <a:buChar char="ü"/>
            </a:pPr>
            <a:r>
              <a:rPr lang="fa-IR" dirty="0" smtClean="0"/>
              <a:t>چاقی(</a:t>
            </a:r>
            <a:r>
              <a:rPr lang="en-US" dirty="0" smtClean="0"/>
              <a:t>BMI</a:t>
            </a:r>
            <a:r>
              <a:rPr lang="fa-IR" dirty="0" smtClean="0"/>
              <a:t> بیشتر از )30 قبل يا اوايل بارداري / وزن بيشتر از 80 كيلوگرم </a:t>
            </a:r>
          </a:p>
          <a:p>
            <a:pPr algn="r" rtl="1">
              <a:buFont typeface="Wingdings" pitchFamily="2" charset="2"/>
              <a:buChar char="ü"/>
            </a:pPr>
            <a:r>
              <a:rPr lang="fa-IR" dirty="0" smtClean="0"/>
              <a:t>استعمال دخانيات</a:t>
            </a:r>
          </a:p>
          <a:p>
            <a:pPr algn="r" rtl="1">
              <a:buFont typeface="Wingdings" pitchFamily="2" charset="2"/>
              <a:buChar char="ü"/>
            </a:pPr>
            <a:r>
              <a:rPr lang="fa-IR" dirty="0" smtClean="0"/>
              <a:t>وجود وريدهاي واريسي واضح</a:t>
            </a:r>
          </a:p>
          <a:p>
            <a:pPr algn="r" rtl="1">
              <a:buFont typeface="Wingdings" pitchFamily="2" charset="2"/>
              <a:buChar char="ü"/>
            </a:pPr>
            <a:r>
              <a:rPr lang="fa-IR" dirty="0" smtClean="0"/>
              <a:t>فلج/ استفاده از صندلي چرخدار</a:t>
            </a:r>
            <a:endParaRPr lang="fa-IR" dirty="0"/>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buFont typeface="Wingdings" pitchFamily="2" charset="2"/>
              <a:buChar char="q"/>
            </a:pPr>
            <a:r>
              <a:rPr lang="fa-IR" sz="2800" dirty="0" smtClean="0"/>
              <a:t>عوامل خطر ساز ترومبو آمبولی وریدی در بارداری و پس از زایمان</a:t>
            </a:r>
            <a:endParaRPr lang="fa-IR" sz="2800" dirty="0">
              <a:cs typeface="+mn-cs"/>
            </a:endParaRPr>
          </a:p>
        </p:txBody>
      </p:sp>
      <p:sp>
        <p:nvSpPr>
          <p:cNvPr id="3" name="Content Placeholder 2"/>
          <p:cNvSpPr>
            <a:spLocks noGrp="1"/>
          </p:cNvSpPr>
          <p:nvPr>
            <p:ph idx="1"/>
          </p:nvPr>
        </p:nvSpPr>
        <p:spPr/>
        <p:txBody>
          <a:bodyPr>
            <a:normAutofit fontScale="85000" lnSpcReduction="20000"/>
          </a:bodyPr>
          <a:lstStyle/>
          <a:p>
            <a:pPr algn="r" rtl="1">
              <a:buFont typeface="Wingdings" pitchFamily="2" charset="2"/>
              <a:buChar char="Ø"/>
            </a:pPr>
            <a:r>
              <a:rPr lang="fa-IR" b="1" dirty="0" smtClean="0"/>
              <a:t>عواملي كه مربوط به شرايط بارداري يا زايمان فعلي فرد هستند:</a:t>
            </a:r>
          </a:p>
          <a:p>
            <a:pPr algn="r" rtl="1">
              <a:buFont typeface="Wingdings" pitchFamily="2" charset="2"/>
              <a:buChar char="ü"/>
            </a:pPr>
            <a:r>
              <a:rPr lang="fa-IR" dirty="0" smtClean="0"/>
              <a:t>بارداري سوم يا بيشتر</a:t>
            </a:r>
          </a:p>
          <a:p>
            <a:pPr algn="r" rtl="1">
              <a:buFont typeface="Wingdings" pitchFamily="2" charset="2"/>
              <a:buChar char="ü"/>
            </a:pPr>
            <a:r>
              <a:rPr lang="fa-IR" dirty="0" smtClean="0"/>
              <a:t>بارداري چندقلويي/ بارداري با روشهاي كمك باروري</a:t>
            </a:r>
          </a:p>
          <a:p>
            <a:pPr algn="r" rtl="1">
              <a:buFont typeface="Wingdings" pitchFamily="2" charset="2"/>
              <a:buChar char="ü"/>
            </a:pPr>
            <a:r>
              <a:rPr lang="fa-IR" dirty="0" smtClean="0"/>
              <a:t>دهيدراتاسيون/ استفراغ شديد بارداري/ سندرم هيپراستيموليشن تخمدان</a:t>
            </a:r>
          </a:p>
          <a:p>
            <a:pPr algn="r" rtl="1">
              <a:buFont typeface="Wingdings" pitchFamily="2" charset="2"/>
              <a:buChar char="ü"/>
            </a:pPr>
            <a:r>
              <a:rPr lang="fa-IR" dirty="0" smtClean="0"/>
              <a:t>پره اكلامپسي</a:t>
            </a:r>
          </a:p>
          <a:p>
            <a:pPr algn="r" rtl="1">
              <a:buFont typeface="Wingdings" pitchFamily="2" charset="2"/>
              <a:buChar char="ü"/>
            </a:pPr>
            <a:r>
              <a:rPr lang="fa-IR" dirty="0" smtClean="0"/>
              <a:t>ليبر طولاني (بيشتر از 24 ساعت)</a:t>
            </a:r>
          </a:p>
          <a:p>
            <a:pPr algn="r" rtl="1">
              <a:buFont typeface="Wingdings" pitchFamily="2" charset="2"/>
              <a:buChar char="ü"/>
            </a:pPr>
            <a:r>
              <a:rPr lang="fa-IR" dirty="0" smtClean="0"/>
              <a:t>زايمان با ابزار</a:t>
            </a:r>
          </a:p>
          <a:p>
            <a:pPr algn="r" rtl="1">
              <a:buFont typeface="Wingdings" pitchFamily="2" charset="2"/>
              <a:buChar char="ü"/>
            </a:pPr>
            <a:r>
              <a:rPr lang="fa-IR" dirty="0" smtClean="0"/>
              <a:t>سزارين</a:t>
            </a:r>
          </a:p>
          <a:p>
            <a:pPr algn="r" rtl="1">
              <a:buFont typeface="Wingdings" pitchFamily="2" charset="2"/>
              <a:buChar char="ü"/>
            </a:pPr>
            <a:r>
              <a:rPr lang="fa-IR" dirty="0" smtClean="0"/>
              <a:t>خونريزي پس از زايمان بيشتر از يك ليتر/ تزريق خون</a:t>
            </a:r>
          </a:p>
          <a:p>
            <a:pPr algn="r" rtl="1">
              <a:buFont typeface="Wingdings" pitchFamily="2" charset="2"/>
              <a:buChar char="ü"/>
            </a:pPr>
            <a:r>
              <a:rPr lang="fa-IR" dirty="0" smtClean="0"/>
              <a:t>عفونت پس از زایمان</a:t>
            </a:r>
            <a:endParaRPr lang="fa-IR"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rtl="1">
              <a:buFont typeface="Wingdings" pitchFamily="2" charset="2"/>
              <a:buChar char="q"/>
            </a:pPr>
            <a:r>
              <a:rPr lang="fa-IR" sz="2800" dirty="0" smtClean="0">
                <a:cs typeface="+mn-cs"/>
              </a:rPr>
              <a:t>عوامل خطر ساز ترومبو آمبولی وریدی در بارداری و پس از زایمان</a:t>
            </a:r>
            <a:endParaRPr lang="fa-IR" sz="2800" dirty="0">
              <a:cs typeface="+mn-cs"/>
            </a:endParaRPr>
          </a:p>
        </p:txBody>
      </p:sp>
      <p:sp>
        <p:nvSpPr>
          <p:cNvPr id="3" name="Content Placeholder 2"/>
          <p:cNvSpPr>
            <a:spLocks noGrp="1"/>
          </p:cNvSpPr>
          <p:nvPr>
            <p:ph idx="1"/>
          </p:nvPr>
        </p:nvSpPr>
        <p:spPr/>
        <p:txBody>
          <a:bodyPr>
            <a:normAutofit/>
          </a:bodyPr>
          <a:lstStyle/>
          <a:p>
            <a:pPr algn="r" rtl="1">
              <a:buFont typeface="Wingdings" pitchFamily="2" charset="2"/>
              <a:buChar char="Ø"/>
            </a:pPr>
            <a:r>
              <a:rPr lang="fa-IR" sz="2800" b="1" dirty="0" smtClean="0"/>
              <a:t>عواملي كه براي اولين بار شروع شده اند (بدون سابقه قبلي) يا موقت بوده يا احتمالا قابل برگشت هستند:</a:t>
            </a:r>
          </a:p>
          <a:p>
            <a:pPr algn="r" rtl="1">
              <a:buFont typeface="Wingdings" pitchFamily="2" charset="2"/>
              <a:buChar char="ü"/>
            </a:pPr>
            <a:r>
              <a:rPr lang="fa-IR" sz="2400" dirty="0" smtClean="0"/>
              <a:t>اعمال جراحي در دوران پس از زايمان (كورتاژ، بستن لوله ها، آپاندكتومي، ...)</a:t>
            </a:r>
          </a:p>
          <a:p>
            <a:pPr algn="r" rtl="1">
              <a:buFont typeface="Wingdings" pitchFamily="2" charset="2"/>
              <a:buChar char="ü"/>
            </a:pPr>
            <a:r>
              <a:rPr lang="fa-IR" sz="2400" dirty="0" smtClean="0"/>
              <a:t>عفونت سيستميك مانند پنوموني، پيلونفريت (نيازمند تجويز آنتي بيوتيك يا بستري در بيمارستان)</a:t>
            </a:r>
          </a:p>
          <a:p>
            <a:pPr algn="r" rtl="1">
              <a:buFont typeface="Wingdings" pitchFamily="2" charset="2"/>
              <a:buChar char="ü"/>
            </a:pPr>
            <a:r>
              <a:rPr lang="fa-IR" sz="2400" dirty="0" smtClean="0"/>
              <a:t>بستري در بيمارستان يا بي حركتي (مساوي يا بيشتر از 3 روز استراحت در بستر)، مانند: محدود كردن حركت بيمار به</a:t>
            </a:r>
          </a:p>
          <a:p>
            <a:pPr algn="r" rtl="1">
              <a:buFont typeface="Wingdings" pitchFamily="2" charset="2"/>
              <a:buChar char="ü"/>
            </a:pPr>
            <a:r>
              <a:rPr lang="fa-IR" sz="2400" dirty="0" smtClean="0"/>
              <a:t>علت اختلال عملكرد سمفيز پوبيس</a:t>
            </a:r>
          </a:p>
          <a:p>
            <a:pPr algn="r" rtl="1">
              <a:buFont typeface="Wingdings" pitchFamily="2" charset="2"/>
              <a:buChar char="ü"/>
            </a:pPr>
            <a:r>
              <a:rPr lang="fa-IR" sz="2400" dirty="0" smtClean="0"/>
              <a:t>مسافرت طولاني (مساوي يا بيشتر از 4 ساعت)</a:t>
            </a:r>
            <a:endParaRPr lang="fa-IR" sz="24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953000"/>
            <a:ext cx="8229600" cy="1066800"/>
          </a:xfrm>
        </p:spPr>
        <p:txBody>
          <a:bodyPr/>
          <a:lstStyle/>
          <a:p>
            <a:r>
              <a:rPr lang="fa-IR" dirty="0" smtClean="0">
                <a:cs typeface="2  Aseman" pitchFamily="2" charset="-78"/>
              </a:rPr>
              <a:t>سپاس از توجه شما</a:t>
            </a:r>
            <a:endParaRPr lang="fa-IR" dirty="0">
              <a:cs typeface="2  Aseman" pitchFamily="2" charset="-78"/>
            </a:endParaRPr>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600200" y="838200"/>
            <a:ext cx="5791200" cy="3886200"/>
          </a:xfrm>
        </p:spPr>
      </p:pic>
    </p:spTree>
    <p:extLst>
      <p:ext uri="{BB962C8B-B14F-4D97-AF65-F5344CB8AC3E}">
        <p14:creationId xmlns:p14="http://schemas.microsoft.com/office/powerpoint/2010/main" val="420176744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dirty="0" smtClean="0"/>
              <a:t>اهداف</a:t>
            </a:r>
            <a:endParaRPr lang="fa-IR" dirty="0"/>
          </a:p>
        </p:txBody>
      </p:sp>
      <p:sp>
        <p:nvSpPr>
          <p:cNvPr id="4" name="Content Placeholder 3"/>
          <p:cNvSpPr>
            <a:spLocks noGrp="1"/>
          </p:cNvSpPr>
          <p:nvPr>
            <p:ph idx="1"/>
          </p:nvPr>
        </p:nvSpPr>
        <p:spPr/>
        <p:txBody>
          <a:bodyPr/>
          <a:lstStyle/>
          <a:p>
            <a:pPr algn="r" rtl="1">
              <a:buFont typeface="Wingdings" panose="05000000000000000000" pitchFamily="2" charset="2"/>
              <a:buChar char="Ø"/>
            </a:pPr>
            <a:r>
              <a:rPr lang="fa-IR" dirty="0" smtClean="0"/>
              <a:t>انتظار می رود پس از پایان کلاس:</a:t>
            </a:r>
          </a:p>
          <a:p>
            <a:pPr algn="r" rtl="1">
              <a:buFont typeface="Wingdings" panose="05000000000000000000" pitchFamily="2" charset="2"/>
              <a:buChar char="Ø"/>
            </a:pPr>
            <a:r>
              <a:rPr lang="fa-IR" dirty="0" smtClean="0"/>
              <a:t>اهمیت مراقبتهای پیش از بارداری را توضیح دهید</a:t>
            </a:r>
          </a:p>
          <a:p>
            <a:pPr lvl="0" algn="r" rtl="1">
              <a:lnSpc>
                <a:spcPct val="115000"/>
              </a:lnSpc>
              <a:spcBef>
                <a:spcPts val="0"/>
              </a:spcBef>
              <a:buFont typeface="Wingdings" panose="05000000000000000000" pitchFamily="2" charset="2"/>
              <a:buChar char="Ø"/>
            </a:pPr>
            <a:r>
              <a:rPr lang="fa-IR" dirty="0" smtClean="0">
                <a:latin typeface="BYagut"/>
                <a:ea typeface="Calibri"/>
                <a:cs typeface="B Nazanin"/>
              </a:rPr>
              <a:t>گروه هدف برای دریافت مراقبت های پیش از بارداری بشناسید.</a:t>
            </a:r>
          </a:p>
          <a:p>
            <a:pPr lvl="0" algn="r" rtl="1">
              <a:buFont typeface="Wingdings" panose="05000000000000000000" pitchFamily="2" charset="2"/>
              <a:buChar char="Ø"/>
            </a:pPr>
            <a:r>
              <a:rPr lang="fa-IR" dirty="0">
                <a:solidFill>
                  <a:prstClr val="black"/>
                </a:solidFill>
              </a:rPr>
              <a:t>اقدامات مربوط به مراقبتهای پیش از بارداری را شرح دهید</a:t>
            </a:r>
            <a:r>
              <a:rPr lang="fa-IR" dirty="0" smtClean="0">
                <a:solidFill>
                  <a:prstClr val="black"/>
                </a:solidFill>
              </a:rPr>
              <a:t>.</a:t>
            </a:r>
            <a:endParaRPr lang="fa-IR" dirty="0" smtClean="0">
              <a:latin typeface="BYagut"/>
              <a:ea typeface="Calibri"/>
              <a:cs typeface="B Nazanin"/>
            </a:endParaRPr>
          </a:p>
          <a:p>
            <a:pPr lvl="0" algn="r" rtl="1">
              <a:lnSpc>
                <a:spcPct val="115000"/>
              </a:lnSpc>
              <a:spcBef>
                <a:spcPts val="0"/>
              </a:spcBef>
              <a:buFont typeface="Wingdings" panose="05000000000000000000" pitchFamily="2" charset="2"/>
              <a:buChar char="Ø"/>
            </a:pPr>
            <a:r>
              <a:rPr lang="ar-SA" dirty="0" smtClean="0">
                <a:latin typeface="BYagut"/>
                <a:ea typeface="Calibri"/>
                <a:cs typeface="B Nazanin"/>
              </a:rPr>
              <a:t>هدف</a:t>
            </a:r>
            <a:r>
              <a:rPr lang="ar-SA" dirty="0" smtClean="0">
                <a:latin typeface="BYagut"/>
                <a:ea typeface="Calibri"/>
                <a:cs typeface="BYagut"/>
              </a:rPr>
              <a:t> </a:t>
            </a:r>
            <a:r>
              <a:rPr lang="ar-SA" dirty="0">
                <a:latin typeface="BYagut"/>
                <a:ea typeface="Calibri"/>
                <a:cs typeface="B Nazanin"/>
              </a:rPr>
              <a:t>از</a:t>
            </a:r>
            <a:r>
              <a:rPr lang="ar-SA" dirty="0">
                <a:latin typeface="BYagut"/>
                <a:ea typeface="Calibri"/>
                <a:cs typeface="BYagut"/>
              </a:rPr>
              <a:t> </a:t>
            </a:r>
            <a:r>
              <a:rPr lang="ar-SA" dirty="0">
                <a:latin typeface="BYagut"/>
                <a:ea typeface="Calibri"/>
                <a:cs typeface="B Nazanin"/>
              </a:rPr>
              <a:t>مشاوره</a:t>
            </a:r>
            <a:r>
              <a:rPr lang="ar-SA" dirty="0">
                <a:latin typeface="BYagut"/>
                <a:ea typeface="Calibri"/>
                <a:cs typeface="BYagut"/>
              </a:rPr>
              <a:t> </a:t>
            </a:r>
            <a:r>
              <a:rPr lang="ar-SA" dirty="0">
                <a:latin typeface="BYagut"/>
                <a:ea typeface="Calibri"/>
                <a:cs typeface="B Nazanin"/>
              </a:rPr>
              <a:t>و</a:t>
            </a:r>
            <a:r>
              <a:rPr lang="ar-SA" dirty="0">
                <a:latin typeface="BYagut"/>
                <a:ea typeface="Calibri"/>
                <a:cs typeface="BYagut"/>
              </a:rPr>
              <a:t> </a:t>
            </a:r>
            <a:r>
              <a:rPr lang="ar-SA" dirty="0">
                <a:latin typeface="BYagut"/>
                <a:ea typeface="Calibri"/>
                <a:cs typeface="B Nazanin"/>
              </a:rPr>
              <a:t>ارائه</a:t>
            </a:r>
            <a:r>
              <a:rPr lang="ar-SA" dirty="0">
                <a:latin typeface="BYagut"/>
                <a:ea typeface="Calibri"/>
                <a:cs typeface="BYagut"/>
              </a:rPr>
              <a:t> </a:t>
            </a:r>
            <a:r>
              <a:rPr lang="ar-SA" dirty="0">
                <a:latin typeface="BYagut"/>
                <a:ea typeface="Calibri"/>
                <a:cs typeface="B Nazanin"/>
              </a:rPr>
              <a:t>مراقبت</a:t>
            </a:r>
            <a:r>
              <a:rPr lang="ar-SA" dirty="0">
                <a:latin typeface="BYagut"/>
                <a:ea typeface="Calibri"/>
                <a:cs typeface="BYagut"/>
              </a:rPr>
              <a:t> </a:t>
            </a:r>
            <a:r>
              <a:rPr lang="ar-SA" dirty="0">
                <a:latin typeface="BYagut"/>
                <a:ea typeface="Calibri"/>
                <a:cs typeface="B Nazanin"/>
              </a:rPr>
              <a:t>هاي</a:t>
            </a:r>
            <a:r>
              <a:rPr lang="ar-SA" dirty="0">
                <a:latin typeface="BYagut"/>
                <a:ea typeface="Calibri"/>
                <a:cs typeface="BYagut"/>
              </a:rPr>
              <a:t> </a:t>
            </a:r>
            <a:r>
              <a:rPr lang="ar-SA" dirty="0">
                <a:latin typeface="BYagut"/>
                <a:ea typeface="Calibri"/>
                <a:cs typeface="B Nazanin"/>
              </a:rPr>
              <a:t>پيش</a:t>
            </a:r>
            <a:r>
              <a:rPr lang="ar-SA" dirty="0">
                <a:latin typeface="BYagut"/>
                <a:ea typeface="Calibri"/>
                <a:cs typeface="BYagut"/>
              </a:rPr>
              <a:t> </a:t>
            </a:r>
            <a:r>
              <a:rPr lang="ar-SA" dirty="0">
                <a:latin typeface="BYagut"/>
                <a:ea typeface="Calibri"/>
                <a:cs typeface="B Nazanin"/>
              </a:rPr>
              <a:t>از</a:t>
            </a:r>
            <a:r>
              <a:rPr lang="ar-SA" dirty="0">
                <a:latin typeface="BYagut"/>
                <a:ea typeface="Calibri"/>
                <a:cs typeface="BYagut"/>
              </a:rPr>
              <a:t> </a:t>
            </a:r>
            <a:r>
              <a:rPr lang="ar-SA" dirty="0">
                <a:latin typeface="BYagut"/>
                <a:ea typeface="Calibri"/>
                <a:cs typeface="B Nazanin"/>
              </a:rPr>
              <a:t>بارداري</a:t>
            </a:r>
            <a:r>
              <a:rPr lang="ar-SA" dirty="0">
                <a:latin typeface="BYagut"/>
                <a:ea typeface="Calibri"/>
                <a:cs typeface="BYagut"/>
              </a:rPr>
              <a:t> </a:t>
            </a:r>
            <a:r>
              <a:rPr lang="ar-SA" dirty="0">
                <a:latin typeface="BYagut"/>
                <a:ea typeface="Calibri"/>
                <a:cs typeface="B Nazanin"/>
              </a:rPr>
              <a:t>را</a:t>
            </a:r>
            <a:r>
              <a:rPr lang="ar-SA" dirty="0">
                <a:latin typeface="BYagut"/>
                <a:ea typeface="Calibri"/>
                <a:cs typeface="BYagut"/>
              </a:rPr>
              <a:t> </a:t>
            </a:r>
            <a:r>
              <a:rPr lang="ar-SA" dirty="0">
                <a:latin typeface="BYagut"/>
                <a:ea typeface="Calibri"/>
                <a:cs typeface="B Nazanin"/>
              </a:rPr>
              <a:t>بيان</a:t>
            </a:r>
            <a:r>
              <a:rPr lang="ar-SA" dirty="0">
                <a:latin typeface="BYagut"/>
                <a:ea typeface="Calibri"/>
                <a:cs typeface="BYagut"/>
              </a:rPr>
              <a:t> </a:t>
            </a:r>
            <a:r>
              <a:rPr lang="ar-SA" dirty="0">
                <a:latin typeface="BYagut"/>
                <a:ea typeface="Calibri"/>
                <a:cs typeface="B Nazanin"/>
              </a:rPr>
              <a:t>كنيد</a:t>
            </a:r>
            <a:r>
              <a:rPr lang="ar-SA" dirty="0">
                <a:solidFill>
                  <a:srgbClr val="000000"/>
                </a:solidFill>
                <a:latin typeface="BYagut"/>
                <a:ea typeface="Calibri"/>
                <a:cs typeface="B Nazanin"/>
              </a:rPr>
              <a:t>.</a:t>
            </a:r>
            <a:endParaRPr lang="en-US" dirty="0">
              <a:latin typeface="B Nazanin"/>
              <a:ea typeface="Calibri"/>
              <a:cs typeface="Arial"/>
            </a:endParaRPr>
          </a:p>
          <a:p>
            <a:pPr marL="0" indent="0" algn="r" rtl="1">
              <a:buNone/>
            </a:pPr>
            <a:endParaRPr lang="fa-IR" dirty="0" smtClean="0"/>
          </a:p>
          <a:p>
            <a:endParaRPr lang="fa-IR" dirty="0"/>
          </a:p>
        </p:txBody>
      </p:sp>
    </p:spTree>
    <p:extLst>
      <p:ext uri="{BB962C8B-B14F-4D97-AF65-F5344CB8AC3E}">
        <p14:creationId xmlns:p14="http://schemas.microsoft.com/office/powerpoint/2010/main" val="266144108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fa-IR" sz="3600" dirty="0">
                <a:solidFill>
                  <a:prstClr val="black"/>
                </a:solidFill>
                <a:ea typeface="+mn-ea"/>
                <a:cs typeface="Arial"/>
              </a:rPr>
              <a:t>پیش از بارداري</a:t>
            </a:r>
            <a:endParaRPr lang="en-US" sz="3600" dirty="0"/>
          </a:p>
        </p:txBody>
      </p:sp>
      <p:sp>
        <p:nvSpPr>
          <p:cNvPr id="3" name="Content Placeholder 2"/>
          <p:cNvSpPr>
            <a:spLocks noGrp="1"/>
          </p:cNvSpPr>
          <p:nvPr>
            <p:ph idx="1"/>
          </p:nvPr>
        </p:nvSpPr>
        <p:spPr/>
        <p:txBody>
          <a:bodyPr>
            <a:normAutofit/>
          </a:bodyPr>
          <a:lstStyle/>
          <a:p>
            <a:pPr algn="r" rtl="1">
              <a:buFont typeface="Wingdings" panose="05000000000000000000" pitchFamily="2" charset="2"/>
              <a:buChar char="q"/>
            </a:pPr>
            <a:r>
              <a:rPr lang="fa-IR" dirty="0" smtClean="0">
                <a:solidFill>
                  <a:prstClr val="black"/>
                </a:solidFill>
              </a:rPr>
              <a:t>مراقبت های پیش </a:t>
            </a:r>
            <a:r>
              <a:rPr lang="fa-IR" dirty="0">
                <a:solidFill>
                  <a:prstClr val="black"/>
                </a:solidFill>
              </a:rPr>
              <a:t>از بارداري </a:t>
            </a:r>
            <a:r>
              <a:rPr lang="fa-IR" dirty="0" smtClean="0"/>
              <a:t>به منظور</a:t>
            </a:r>
          </a:p>
          <a:p>
            <a:pPr algn="r" rtl="1">
              <a:buFont typeface="Wingdings" panose="05000000000000000000" pitchFamily="2" charset="2"/>
              <a:buChar char="Ø"/>
            </a:pPr>
            <a:r>
              <a:rPr lang="fa-IR" dirty="0" smtClean="0"/>
              <a:t> تشخیص</a:t>
            </a:r>
          </a:p>
          <a:p>
            <a:pPr algn="r" rtl="1">
              <a:buFont typeface="Wingdings" panose="05000000000000000000" pitchFamily="2" charset="2"/>
              <a:buChar char="Ø"/>
            </a:pPr>
            <a:r>
              <a:rPr lang="fa-IR" dirty="0" smtClean="0"/>
              <a:t> </a:t>
            </a:r>
            <a:r>
              <a:rPr lang="fa-IR" dirty="0"/>
              <a:t>کنترل </a:t>
            </a:r>
            <a:r>
              <a:rPr lang="fa-IR" dirty="0" smtClean="0"/>
              <a:t>و</a:t>
            </a:r>
          </a:p>
          <a:p>
            <a:pPr algn="r" rtl="1">
              <a:buFont typeface="Wingdings" panose="05000000000000000000" pitchFamily="2" charset="2"/>
              <a:buChar char="Ø"/>
            </a:pPr>
            <a:r>
              <a:rPr lang="fa-IR" dirty="0" smtClean="0"/>
              <a:t> </a:t>
            </a:r>
            <a:r>
              <a:rPr lang="fa-IR" dirty="0"/>
              <a:t>درمان بیماري </a:t>
            </a:r>
            <a:endParaRPr lang="fa-IR" dirty="0" smtClean="0"/>
          </a:p>
          <a:p>
            <a:pPr marL="0" indent="0" algn="r" rtl="1">
              <a:buNone/>
            </a:pPr>
            <a:r>
              <a:rPr lang="fa-IR" dirty="0" smtClean="0"/>
              <a:t>تا </a:t>
            </a:r>
            <a:r>
              <a:rPr lang="fa-IR" dirty="0"/>
              <a:t>مادر، بارداري و زايمان ايمن داشته باشد. در اين صورت بايد خانم براي دريافت مراقبت به پزشك يا ماما ارجاع شود</a:t>
            </a:r>
            <a:r>
              <a:rPr lang="fa-IR" dirty="0" smtClean="0"/>
              <a:t>.</a:t>
            </a:r>
          </a:p>
        </p:txBody>
      </p:sp>
    </p:spTree>
    <p:extLst>
      <p:ext uri="{BB962C8B-B14F-4D97-AF65-F5344CB8AC3E}">
        <p14:creationId xmlns:p14="http://schemas.microsoft.com/office/powerpoint/2010/main" val="53384327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fa-IR" dirty="0" smtClean="0"/>
              <a:t>مراقبتهای پیش از بارداری</a:t>
            </a:r>
            <a:endParaRPr lang="fa-IR" dirty="0"/>
          </a:p>
        </p:txBody>
      </p:sp>
      <p:sp>
        <p:nvSpPr>
          <p:cNvPr id="5" name="Content Placeholder 4"/>
          <p:cNvSpPr>
            <a:spLocks noGrp="1"/>
          </p:cNvSpPr>
          <p:nvPr>
            <p:ph idx="1"/>
          </p:nvPr>
        </p:nvSpPr>
        <p:spPr>
          <a:xfrm>
            <a:off x="457200" y="1371600"/>
            <a:ext cx="8229600" cy="4754563"/>
          </a:xfrm>
        </p:spPr>
        <p:txBody>
          <a:bodyPr>
            <a:normAutofit fontScale="85000" lnSpcReduction="10000"/>
          </a:bodyPr>
          <a:lstStyle/>
          <a:p>
            <a:pPr marL="0" indent="0" algn="r" rtl="1">
              <a:buNone/>
            </a:pPr>
            <a:r>
              <a:rPr lang="fa-IR" dirty="0" smtClean="0"/>
              <a:t>بسیاری ازبیماریها وشرایط طبی نیازبه کنترل، تغییردارو، ارزیابی وضعیت ویا عوارض بیماری پیش از بارداری داشته و عدم توجه به آنها میزان مرگ وعوارض مادری /جنینی /نوزادی را افزایش میدهد</a:t>
            </a:r>
            <a:r>
              <a:rPr lang="en-US" dirty="0" smtClean="0"/>
              <a:t>.</a:t>
            </a:r>
            <a:br>
              <a:rPr lang="en-US" dirty="0" smtClean="0"/>
            </a:br>
            <a:r>
              <a:rPr lang="fa-IR" dirty="0" smtClean="0"/>
              <a:t>بیماری ها و شرایط تأثیرگذار بر بارداری که نیازمند توجه به آنها در زمان پیش از بارداری است عبارتنداز:</a:t>
            </a:r>
          </a:p>
          <a:p>
            <a:pPr marL="0" indent="0" algn="r" rtl="1">
              <a:buNone/>
            </a:pPr>
            <a:r>
              <a:rPr lang="fa-IR" dirty="0" smtClean="0"/>
              <a:t> بیماری قلبی، دیابت، لوپوس، آرتریت روماتوئید، اختلالات روانی، آنمی، تالاسمی مینور، صرع، ابتلا به فشارخون بالا، سل تحت درمان، بیماری تیروئید، مصرف کنندگان الکل و دخانیات و مواد مخدر، ابتلا به عفونت های علامت دار واژینال، نمایه توده بدنی بیش از 25 و کمتر از 18/5 و یا اختلالات تغذیه ای، سندرم تخمدان پلی کیستیک و</a:t>
            </a:r>
            <a:r>
              <a:rPr lang="en-US" dirty="0" smtClean="0"/>
              <a:t>....</a:t>
            </a:r>
          </a:p>
          <a:p>
            <a:pPr algn="r" rtl="1">
              <a:buNone/>
            </a:pPr>
            <a:r>
              <a:rPr lang="en-US" b="1" dirty="0" smtClean="0"/>
              <a:t/>
            </a:r>
            <a:br>
              <a:rPr lang="en-US" b="1" dirty="0" smtClean="0"/>
            </a:br>
            <a:endParaRPr lang="fa-IR" dirty="0"/>
          </a:p>
        </p:txBody>
      </p:sp>
    </p:spTree>
    <p:extLst>
      <p:ext uri="{BB962C8B-B14F-4D97-AF65-F5344CB8AC3E}">
        <p14:creationId xmlns:p14="http://schemas.microsoft.com/office/powerpoint/2010/main" val="325802980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marL="457200" indent="-457200" rtl="1">
              <a:buFont typeface="Wingdings" panose="05000000000000000000" pitchFamily="2" charset="2"/>
              <a:buChar char="q"/>
            </a:pPr>
            <a:r>
              <a:rPr lang="fa-IR" sz="3200" dirty="0">
                <a:solidFill>
                  <a:prstClr val="black"/>
                </a:solidFill>
                <a:ea typeface="+mn-ea"/>
                <a:cs typeface="Arial"/>
              </a:rPr>
              <a:t> گروه هدف براي دريافت مراقبت هاي پیش از </a:t>
            </a:r>
            <a:r>
              <a:rPr lang="fa-IR" sz="3200" dirty="0" smtClean="0">
                <a:solidFill>
                  <a:prstClr val="black"/>
                </a:solidFill>
                <a:ea typeface="+mn-ea"/>
                <a:cs typeface="Arial"/>
              </a:rPr>
              <a:t>بارداري</a:t>
            </a:r>
            <a:endParaRPr lang="en-US" sz="3200" dirty="0"/>
          </a:p>
        </p:txBody>
      </p:sp>
      <p:sp>
        <p:nvSpPr>
          <p:cNvPr id="3" name="Content Placeholder 2"/>
          <p:cNvSpPr>
            <a:spLocks noGrp="1"/>
          </p:cNvSpPr>
          <p:nvPr>
            <p:ph idx="1"/>
          </p:nvPr>
        </p:nvSpPr>
        <p:spPr/>
        <p:txBody>
          <a:bodyPr/>
          <a:lstStyle/>
          <a:p>
            <a:pPr lvl="0" algn="r" rtl="1">
              <a:buFont typeface="Wingdings" panose="05000000000000000000" pitchFamily="2" charset="2"/>
              <a:buChar char="Ø"/>
            </a:pPr>
            <a:r>
              <a:rPr lang="fa-IR" sz="2200" dirty="0" smtClean="0">
                <a:solidFill>
                  <a:prstClr val="black"/>
                </a:solidFill>
              </a:rPr>
              <a:t>کساني </a:t>
            </a:r>
            <a:r>
              <a:rPr lang="fa-IR" sz="2200" dirty="0">
                <a:solidFill>
                  <a:prstClr val="black"/>
                </a:solidFill>
              </a:rPr>
              <a:t>که تمايل به بارداري </a:t>
            </a:r>
            <a:r>
              <a:rPr lang="fa-IR" sz="2200" dirty="0" smtClean="0">
                <a:solidFill>
                  <a:prstClr val="black"/>
                </a:solidFill>
              </a:rPr>
              <a:t>دارند. </a:t>
            </a:r>
          </a:p>
          <a:p>
            <a:pPr lvl="0" algn="r" rtl="1">
              <a:buFont typeface="Wingdings" panose="05000000000000000000" pitchFamily="2" charset="2"/>
              <a:buChar char="Ø"/>
            </a:pPr>
            <a:r>
              <a:rPr lang="fa-IR" sz="2200" dirty="0" smtClean="0">
                <a:solidFill>
                  <a:prstClr val="black"/>
                </a:solidFill>
              </a:rPr>
              <a:t>کساني </a:t>
            </a:r>
            <a:r>
              <a:rPr lang="fa-IR" sz="2200" dirty="0">
                <a:solidFill>
                  <a:prstClr val="black"/>
                </a:solidFill>
              </a:rPr>
              <a:t>که آزمايش بارداري منفي </a:t>
            </a:r>
            <a:r>
              <a:rPr lang="fa-IR" sz="2200" dirty="0" smtClean="0">
                <a:solidFill>
                  <a:prstClr val="black"/>
                </a:solidFill>
              </a:rPr>
              <a:t>دارند. </a:t>
            </a:r>
          </a:p>
          <a:p>
            <a:pPr lvl="0" algn="r" rtl="1">
              <a:buFont typeface="Wingdings" panose="05000000000000000000" pitchFamily="2" charset="2"/>
              <a:buChar char="Ø"/>
            </a:pPr>
            <a:r>
              <a:rPr lang="fa-IR" sz="2200" dirty="0" smtClean="0">
                <a:solidFill>
                  <a:prstClr val="black"/>
                </a:solidFill>
              </a:rPr>
              <a:t> </a:t>
            </a:r>
            <a:r>
              <a:rPr lang="fa-IR" sz="2200" dirty="0">
                <a:solidFill>
                  <a:prstClr val="black"/>
                </a:solidFill>
              </a:rPr>
              <a:t>کساني که براي ارزيابي عفونت هاي واژينال يا منتقله جنسي مراجعه کرده </a:t>
            </a:r>
            <a:r>
              <a:rPr lang="fa-IR" sz="2200" dirty="0" smtClean="0">
                <a:solidFill>
                  <a:prstClr val="black"/>
                </a:solidFill>
              </a:rPr>
              <a:t>اند</a:t>
            </a:r>
            <a:r>
              <a:rPr lang="fa-IR" sz="2200" dirty="0">
                <a:solidFill>
                  <a:prstClr val="black"/>
                </a:solidFill>
              </a:rPr>
              <a:t>.</a:t>
            </a:r>
            <a:endParaRPr lang="fa-IR" sz="2200" dirty="0" smtClean="0">
              <a:solidFill>
                <a:prstClr val="black"/>
              </a:solidFill>
            </a:endParaRPr>
          </a:p>
          <a:p>
            <a:pPr lvl="0" algn="r" rtl="1">
              <a:buFont typeface="Wingdings" panose="05000000000000000000" pitchFamily="2" charset="2"/>
              <a:buChar char="Ø"/>
            </a:pPr>
            <a:r>
              <a:rPr lang="fa-IR" sz="2200" dirty="0" smtClean="0">
                <a:solidFill>
                  <a:prstClr val="black"/>
                </a:solidFill>
              </a:rPr>
              <a:t> </a:t>
            </a:r>
            <a:r>
              <a:rPr lang="fa-IR" sz="2200" dirty="0">
                <a:solidFill>
                  <a:prstClr val="black"/>
                </a:solidFill>
              </a:rPr>
              <a:t>کساني که براي مراقبت پس از سقط مراجعه مي </a:t>
            </a:r>
            <a:r>
              <a:rPr lang="fa-IR" sz="2200" dirty="0" smtClean="0">
                <a:solidFill>
                  <a:prstClr val="black"/>
                </a:solidFill>
              </a:rPr>
              <a:t>کنند</a:t>
            </a:r>
            <a:r>
              <a:rPr lang="fa-IR" sz="2200" dirty="0">
                <a:solidFill>
                  <a:prstClr val="black"/>
                </a:solidFill>
              </a:rPr>
              <a:t>.</a:t>
            </a:r>
            <a:r>
              <a:rPr lang="fa-IR" sz="2200" dirty="0" smtClean="0">
                <a:solidFill>
                  <a:prstClr val="black"/>
                </a:solidFill>
              </a:rPr>
              <a:t> </a:t>
            </a:r>
          </a:p>
          <a:p>
            <a:pPr lvl="0" algn="r" rtl="1">
              <a:buFont typeface="Wingdings" panose="05000000000000000000" pitchFamily="2" charset="2"/>
              <a:buChar char="Ø"/>
            </a:pPr>
            <a:r>
              <a:rPr lang="fa-IR" sz="2200" dirty="0" smtClean="0">
                <a:solidFill>
                  <a:prstClr val="black"/>
                </a:solidFill>
              </a:rPr>
              <a:t>کساني </a:t>
            </a:r>
            <a:r>
              <a:rPr lang="fa-IR" sz="2200" dirty="0">
                <a:solidFill>
                  <a:prstClr val="black"/>
                </a:solidFill>
              </a:rPr>
              <a:t>که براي مراقبت پس از زايمان مراجعه مي کنند</a:t>
            </a:r>
            <a:r>
              <a:rPr lang="fa-IR" sz="2200" dirty="0" smtClean="0">
                <a:solidFill>
                  <a:prstClr val="black"/>
                </a:solidFill>
              </a:rPr>
              <a:t>.</a:t>
            </a:r>
          </a:p>
          <a:p>
            <a:pPr marL="0" lvl="0" indent="0" algn="r" rtl="1">
              <a:buNone/>
            </a:pPr>
            <a:endParaRPr lang="fa-IR" sz="2200" dirty="0" smtClean="0">
              <a:solidFill>
                <a:prstClr val="black"/>
              </a:solidFill>
            </a:endParaRPr>
          </a:p>
          <a:p>
            <a:pPr marL="0" lvl="0" indent="0" algn="r" rtl="1">
              <a:buNone/>
            </a:pPr>
            <a:r>
              <a:rPr lang="fa-IR" sz="2200" dirty="0" smtClean="0">
                <a:solidFill>
                  <a:prstClr val="black"/>
                </a:solidFill>
              </a:rPr>
              <a:t> </a:t>
            </a:r>
            <a:r>
              <a:rPr lang="fa-IR" sz="2200" dirty="0">
                <a:solidFill>
                  <a:prstClr val="black"/>
                </a:solidFill>
              </a:rPr>
              <a:t>نکته: در صورتي که خانم در زمان مراقبت پیش از بارداري، عارضه يا بیماري خاصي ندارد، انجام يك بار مراقبت در سال تا زمان بارداري، کفايت مي کند. در صورت تشخیص عارضه، نحوه ادامه مراقبت ها با نظر پزشك/ ماما تعیین مي شود.</a:t>
            </a:r>
            <a:endParaRPr lang="en-US" sz="2200" dirty="0">
              <a:solidFill>
                <a:prstClr val="black"/>
              </a:solidFill>
            </a:endParaRPr>
          </a:p>
          <a:p>
            <a:endParaRPr lang="en-US" dirty="0"/>
          </a:p>
        </p:txBody>
      </p:sp>
    </p:spTree>
    <p:extLst>
      <p:ext uri="{BB962C8B-B14F-4D97-AF65-F5344CB8AC3E}">
        <p14:creationId xmlns:p14="http://schemas.microsoft.com/office/powerpoint/2010/main" val="246825194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r" rtl="1">
              <a:buFont typeface="Wingdings" pitchFamily="2" charset="2"/>
              <a:buChar char="q"/>
            </a:pPr>
            <a:r>
              <a:rPr lang="fa-IR" dirty="0" smtClean="0"/>
              <a:t>اقدامات پیش از بارداری</a:t>
            </a:r>
            <a:endParaRPr lang="fa-IR" dirty="0"/>
          </a:p>
        </p:txBody>
      </p:sp>
      <p:sp>
        <p:nvSpPr>
          <p:cNvPr id="3" name="Content Placeholder 2"/>
          <p:cNvSpPr>
            <a:spLocks noGrp="1"/>
          </p:cNvSpPr>
          <p:nvPr>
            <p:ph idx="1"/>
          </p:nvPr>
        </p:nvSpPr>
        <p:spPr/>
        <p:txBody>
          <a:bodyPr>
            <a:normAutofit fontScale="92500" lnSpcReduction="20000"/>
          </a:bodyPr>
          <a:lstStyle/>
          <a:p>
            <a:pPr algn="r" rtl="1">
              <a:buFont typeface="Wingdings" pitchFamily="2" charset="2"/>
              <a:buChar char="Ø"/>
            </a:pPr>
            <a:r>
              <a:rPr lang="fa-IR" dirty="0" smtClean="0"/>
              <a:t>شناسايی متقاضی وارجاع به ماما يا پزشک</a:t>
            </a:r>
            <a:endParaRPr lang="en-US" dirty="0" smtClean="0"/>
          </a:p>
          <a:p>
            <a:pPr algn="r" rtl="1">
              <a:buFont typeface="Wingdings" pitchFamily="2" charset="2"/>
              <a:buChar char="Ø"/>
            </a:pPr>
            <a:r>
              <a:rPr lang="en-US" dirty="0" smtClean="0"/>
              <a:t> </a:t>
            </a:r>
            <a:r>
              <a:rPr lang="fa-IR" dirty="0" smtClean="0"/>
              <a:t>ارجاع به آزمایشات اولیه به منظور شناسایی برخی مشکلات قبل ازبارداری</a:t>
            </a:r>
            <a:endParaRPr lang="en-US" dirty="0" smtClean="0"/>
          </a:p>
          <a:p>
            <a:pPr algn="r" rtl="1">
              <a:buFont typeface="Wingdings" pitchFamily="2" charset="2"/>
              <a:buChar char="Ø"/>
            </a:pPr>
            <a:r>
              <a:rPr lang="fa-IR" dirty="0" smtClean="0"/>
              <a:t>انجام پاپ اسمیر</a:t>
            </a:r>
            <a:endParaRPr lang="en-US" dirty="0" smtClean="0"/>
          </a:p>
          <a:p>
            <a:pPr algn="r" rtl="1">
              <a:buFont typeface="Wingdings" pitchFamily="2" charset="2"/>
              <a:buChar char="Ø"/>
            </a:pPr>
            <a:r>
              <a:rPr lang="fa-IR" dirty="0" smtClean="0"/>
              <a:t>مصرف قرص فولیک اسید حداقل یکماه قبل ازبارداری</a:t>
            </a:r>
          </a:p>
          <a:p>
            <a:pPr algn="r" rtl="1">
              <a:buFont typeface="Wingdings" pitchFamily="2" charset="2"/>
              <a:buChar char="Ø"/>
            </a:pPr>
            <a:r>
              <a:rPr lang="fa-IR" dirty="0" smtClean="0"/>
              <a:t>مشاوره با پزشک درخصوص وجود بیماری قبل ازبارداری</a:t>
            </a:r>
            <a:endParaRPr lang="en-US" dirty="0" smtClean="0"/>
          </a:p>
          <a:p>
            <a:pPr algn="r" rtl="1">
              <a:buFont typeface="Wingdings" pitchFamily="2" charset="2"/>
              <a:buChar char="Ø"/>
            </a:pPr>
            <a:r>
              <a:rPr lang="fa-IR" dirty="0" smtClean="0"/>
              <a:t>بدیهی است در صورتی که نتیجه مشاوره پیش از بارداری غیر طبیعی است (خانم عارضه یا بیماری دارد) تا زمان رفع عارضه یا بیماری و یا کنترل کامل آن، پیگیری به منظور درمان و یا کنترل بیماری توسط پزشک یا ماما</a:t>
            </a:r>
          </a:p>
          <a:p>
            <a:pPr algn="r" rtl="1">
              <a:buFont typeface="Wingdings" pitchFamily="2" charset="2"/>
              <a:buChar char="Ø"/>
            </a:pPr>
            <a:endParaRPr lang="fa-IR"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533400" y="685800"/>
            <a:ext cx="8229600" cy="4525962"/>
          </a:xfrm>
        </p:spPr>
        <p:txBody>
          <a:bodyPr>
            <a:normAutofit/>
          </a:bodyPr>
          <a:lstStyle/>
          <a:p>
            <a:r>
              <a:rPr lang="fa-IR" sz="6000" dirty="0" smtClean="0"/>
              <a:t>مراقبتهای دوران بارداری</a:t>
            </a:r>
            <a:endParaRPr lang="fa-IR" sz="6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fa-IR" sz="3600" b="1" dirty="0">
                <a:solidFill>
                  <a:srgbClr val="C00000"/>
                </a:solidFill>
                <a:latin typeface="Arial" panose="020B0604020202020204" pitchFamily="34" charset="0"/>
                <a:ea typeface="+mn-ea"/>
                <a:cs typeface="Arial" panose="020B0604020202020204" pitchFamily="34" charset="0"/>
              </a:rPr>
              <a:t>هدف كلي </a:t>
            </a:r>
            <a:r>
              <a:rPr lang="fa-IR" sz="3600" b="1" dirty="0" smtClean="0">
                <a:solidFill>
                  <a:srgbClr val="C00000"/>
                </a:solidFill>
                <a:latin typeface="Arial" panose="020B0604020202020204" pitchFamily="34" charset="0"/>
                <a:ea typeface="+mn-ea"/>
                <a:cs typeface="Arial" panose="020B0604020202020204" pitchFamily="34" charset="0"/>
              </a:rPr>
              <a:t>برنامه</a:t>
            </a:r>
            <a:endParaRPr lang="fa-IR" dirty="0"/>
          </a:p>
        </p:txBody>
      </p:sp>
      <p:sp>
        <p:nvSpPr>
          <p:cNvPr id="4" name="Content Placeholder 3"/>
          <p:cNvSpPr>
            <a:spLocks noGrp="1"/>
          </p:cNvSpPr>
          <p:nvPr>
            <p:ph idx="1"/>
          </p:nvPr>
        </p:nvSpPr>
        <p:spPr/>
        <p:txBody>
          <a:bodyPr/>
          <a:lstStyle/>
          <a:p>
            <a:pPr marL="365125" lvl="0" indent="-255588" algn="just" rtl="1" fontAlgn="base">
              <a:lnSpc>
                <a:spcPct val="120000"/>
              </a:lnSpc>
              <a:spcBef>
                <a:spcPts val="400"/>
              </a:spcBef>
              <a:spcAft>
                <a:spcPct val="0"/>
              </a:spcAft>
              <a:buClr>
                <a:srgbClr val="333366"/>
              </a:buClr>
              <a:buSzPct val="68000"/>
              <a:buNone/>
            </a:pPr>
            <a:r>
              <a:rPr lang="fa-IR" sz="3600" dirty="0">
                <a:solidFill>
                  <a:srgbClr val="002060"/>
                </a:solidFill>
                <a:latin typeface="Lucida Sans Unicode"/>
              </a:rPr>
              <a:t>	</a:t>
            </a:r>
            <a:r>
              <a:rPr lang="ar-SA" sz="3600" dirty="0">
                <a:solidFill>
                  <a:srgbClr val="002060"/>
                </a:solidFill>
                <a:latin typeface="Lucida Sans Unicode"/>
              </a:rPr>
              <a:t>کاهش مرگ و عوارض ناشی از بارداری و</a:t>
            </a:r>
            <a:r>
              <a:rPr lang="fa-IR" sz="3600" dirty="0">
                <a:solidFill>
                  <a:srgbClr val="002060"/>
                </a:solidFill>
                <a:latin typeface="Lucida Sans Unicode"/>
              </a:rPr>
              <a:t> </a:t>
            </a:r>
            <a:r>
              <a:rPr lang="ar-SA" sz="3600" dirty="0">
                <a:solidFill>
                  <a:srgbClr val="002060"/>
                </a:solidFill>
                <a:latin typeface="Lucida Sans Unicode"/>
              </a:rPr>
              <a:t>زایمان در مادر تا 6 هفته پس از زایمان و کاهش مرگ </a:t>
            </a:r>
            <a:r>
              <a:rPr lang="fa-IR" sz="3600" dirty="0">
                <a:solidFill>
                  <a:srgbClr val="002060"/>
                </a:solidFill>
                <a:latin typeface="Lucida Sans Unicode"/>
              </a:rPr>
              <a:t>پ</a:t>
            </a:r>
            <a:r>
              <a:rPr lang="ar-SA" sz="3600" dirty="0">
                <a:solidFill>
                  <a:srgbClr val="002060"/>
                </a:solidFill>
                <a:latin typeface="Lucida Sans Unicode"/>
              </a:rPr>
              <a:t>ر</a:t>
            </a:r>
            <a:r>
              <a:rPr lang="fa-IR" sz="3600" dirty="0">
                <a:solidFill>
                  <a:srgbClr val="002060"/>
                </a:solidFill>
                <a:latin typeface="Lucida Sans Unicode"/>
              </a:rPr>
              <a:t>ه </a:t>
            </a:r>
            <a:r>
              <a:rPr lang="ar-SA" sz="3600" dirty="0">
                <a:solidFill>
                  <a:srgbClr val="002060"/>
                </a:solidFill>
                <a:latin typeface="Lucida Sans Unicode"/>
              </a:rPr>
              <a:t>ناتال </a:t>
            </a:r>
            <a:r>
              <a:rPr lang="en-US" sz="3600" dirty="0">
                <a:solidFill>
                  <a:srgbClr val="002060"/>
                </a:solidFill>
                <a:latin typeface="Lucida Sans Unicode"/>
              </a:rPr>
              <a:t>)</a:t>
            </a:r>
            <a:r>
              <a:rPr lang="ar-SA" sz="3600" dirty="0">
                <a:solidFill>
                  <a:srgbClr val="002060"/>
                </a:solidFill>
                <a:latin typeface="Lucida Sans Unicode"/>
              </a:rPr>
              <a:t>جنین و نوزاد</a:t>
            </a:r>
            <a:r>
              <a:rPr lang="en-US" sz="3600" dirty="0">
                <a:solidFill>
                  <a:srgbClr val="002060"/>
                </a:solidFill>
                <a:latin typeface="Lucida Sans Unicode"/>
              </a:rPr>
              <a:t>(</a:t>
            </a:r>
            <a:r>
              <a:rPr lang="ar-SA" sz="3600" dirty="0">
                <a:solidFill>
                  <a:srgbClr val="002060"/>
                </a:solidFill>
                <a:latin typeface="Lucida Sans Unicode"/>
              </a:rPr>
              <a:t>  </a:t>
            </a:r>
          </a:p>
          <a:p>
            <a:endParaRPr lang="fa-IR" dirty="0"/>
          </a:p>
        </p:txBody>
      </p:sp>
    </p:spTree>
    <p:extLst>
      <p:ext uri="{BB962C8B-B14F-4D97-AF65-F5344CB8AC3E}">
        <p14:creationId xmlns:p14="http://schemas.microsoft.com/office/powerpoint/2010/main" val="286047918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302</TotalTime>
  <Words>1663</Words>
  <Application>Microsoft Office PowerPoint</Application>
  <PresentationFormat>On-screen Show (4:3)</PresentationFormat>
  <Paragraphs>164</Paragraphs>
  <Slides>26</Slides>
  <Notes>0</Notes>
  <HiddenSlides>0</HiddenSlides>
  <MMClips>0</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PowerPoint Presentation</vt:lpstr>
      <vt:lpstr>مراقبتهای پیش از بارداری</vt:lpstr>
      <vt:lpstr>اهداف</vt:lpstr>
      <vt:lpstr>پیش از بارداري</vt:lpstr>
      <vt:lpstr>مراقبتهای پیش از بارداری</vt:lpstr>
      <vt:lpstr> گروه هدف براي دريافت مراقبت هاي پیش از بارداري</vt:lpstr>
      <vt:lpstr>اقدامات پیش از بارداری</vt:lpstr>
      <vt:lpstr>مراقبتهای دوران بارداری</vt:lpstr>
      <vt:lpstr>هدف كلي برنامه</vt:lpstr>
      <vt:lpstr>اهمیّت مراقبتهای بارداری</vt:lpstr>
      <vt:lpstr>مراقبتهای دوران بارداری</vt:lpstr>
      <vt:lpstr>هدف از این مراقبتها</vt:lpstr>
      <vt:lpstr>در هر بار ویزیت بارداری موارد زیر انجام میشود : </vt:lpstr>
      <vt:lpstr>توصیه های دوران بارداری </vt:lpstr>
      <vt:lpstr>مکمل های مورد نیاز در دوران بارداری</vt:lpstr>
      <vt:lpstr>زمان مراقبت های دوران بارداری</vt:lpstr>
      <vt:lpstr>علایم خطر دوران بارداری</vt:lpstr>
      <vt:lpstr>شکایت های شایع دوران بارداری</vt:lpstr>
      <vt:lpstr>شکایت های شایع دوران بارداری</vt:lpstr>
      <vt:lpstr>اهمیت مراقبتهای پس از زایمان</vt:lpstr>
      <vt:lpstr>دفعات مراقبت پس از زایمان</vt:lpstr>
      <vt:lpstr>علایم خطر پس از زایمان </vt:lpstr>
      <vt:lpstr>عوامل خطر ساز ترومبو آمبولی وریدی در بارداری و پس از زایمان</vt:lpstr>
      <vt:lpstr>عوامل خطر ساز ترومبو آمبولی وریدی در بارداری و پس از زایمان</vt:lpstr>
      <vt:lpstr>عوامل خطر ساز ترومبو آمبولی وریدی در بارداری و پس از زایمان</vt:lpstr>
      <vt:lpstr>سپاس از توجه شما</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مراقبتهای دوران بارداری</dc:title>
  <dc:creator/>
  <cp:lastModifiedBy>almas</cp:lastModifiedBy>
  <cp:revision>46</cp:revision>
  <dcterms:created xsi:type="dcterms:W3CDTF">2006-08-16T00:00:00Z</dcterms:created>
  <dcterms:modified xsi:type="dcterms:W3CDTF">2024-07-08T04:15:45Z</dcterms:modified>
</cp:coreProperties>
</file>