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3" r:id="rId8"/>
    <p:sldId id="262" r:id="rId9"/>
    <p:sldId id="266" r:id="rId10"/>
    <p:sldId id="264" r:id="rId11"/>
    <p:sldId id="299" r:id="rId12"/>
    <p:sldId id="317" r:id="rId13"/>
    <p:sldId id="318" r:id="rId14"/>
    <p:sldId id="303" r:id="rId15"/>
    <p:sldId id="324" r:id="rId16"/>
    <p:sldId id="325" r:id="rId17"/>
    <p:sldId id="326" r:id="rId18"/>
    <p:sldId id="327" r:id="rId19"/>
    <p:sldId id="328" r:id="rId20"/>
    <p:sldId id="304" r:id="rId21"/>
    <p:sldId id="305" r:id="rId22"/>
    <p:sldId id="306" r:id="rId23"/>
    <p:sldId id="307" r:id="rId24"/>
    <p:sldId id="308" r:id="rId25"/>
    <p:sldId id="287" r:id="rId26"/>
    <p:sldId id="276" r:id="rId27"/>
    <p:sldId id="288" r:id="rId28"/>
    <p:sldId id="271" r:id="rId29"/>
    <p:sldId id="289" r:id="rId30"/>
    <p:sldId id="268" r:id="rId31"/>
    <p:sldId id="290" r:id="rId32"/>
    <p:sldId id="291" r:id="rId33"/>
    <p:sldId id="292" r:id="rId34"/>
    <p:sldId id="309" r:id="rId35"/>
    <p:sldId id="310" r:id="rId36"/>
    <p:sldId id="311" r:id="rId37"/>
    <p:sldId id="312" r:id="rId38"/>
    <p:sldId id="313" r:id="rId39"/>
    <p:sldId id="314" r:id="rId40"/>
    <p:sldId id="315" r:id="rId41"/>
    <p:sldId id="274" r:id="rId42"/>
    <p:sldId id="296" r:id="rId43"/>
    <p:sldId id="297" r:id="rId44"/>
    <p:sldId id="298" r:id="rId45"/>
    <p:sldId id="280" r:id="rId46"/>
    <p:sldId id="281" r:id="rId47"/>
    <p:sldId id="282" r:id="rId48"/>
    <p:sldId id="283" r:id="rId49"/>
    <p:sldId id="284" r:id="rId50"/>
    <p:sldId id="285" r:id="rId51"/>
    <p:sldId id="286" r:id="rId52"/>
    <p:sldId id="265" r:id="rId5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28CA0"/>
    <a:srgbClr val="F79F77"/>
    <a:srgbClr val="FB739A"/>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58" autoAdjust="0"/>
    <p:restoredTop sz="94660"/>
  </p:normalViewPr>
  <p:slideViewPr>
    <p:cSldViewPr>
      <p:cViewPr>
        <p:scale>
          <a:sx n="76" d="100"/>
          <a:sy n="76" d="100"/>
        </p:scale>
        <p:origin x="-744" y="366"/>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4/18/2024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4/18/2024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4/18/2024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4/18/2024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4/18/2024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4/18/2024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4/18/2024</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brahimi\Desktop\بسم-الله-الرحمن-الرحیم.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 y="152400"/>
            <a:ext cx="8763000" cy="63246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431983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763000" cy="5973763"/>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lnSpcReduction="10000"/>
          </a:bodyPr>
          <a:lstStyle/>
          <a:p>
            <a:pPr marL="0" indent="0" algn="r" rtl="1">
              <a:buNone/>
            </a:pPr>
            <a:r>
              <a:rPr lang="fa-IR" sz="2000" dirty="0">
                <a:solidFill>
                  <a:srgbClr val="C00000"/>
                </a:solidFill>
                <a:cs typeface="B Titr" pitchFamily="2" charset="-78"/>
              </a:rPr>
              <a:t>درمان برفک و مشاوره با </a:t>
            </a:r>
            <a:r>
              <a:rPr lang="fa-IR" sz="2000" dirty="0" smtClean="0">
                <a:solidFill>
                  <a:srgbClr val="C00000"/>
                </a:solidFill>
                <a:cs typeface="B Titr" pitchFamily="2" charset="-78"/>
              </a:rPr>
              <a:t>مادر</a:t>
            </a:r>
            <a:r>
              <a:rPr lang="fa-IR" sz="2300" dirty="0" smtClean="0">
                <a:solidFill>
                  <a:srgbClr val="C00000"/>
                </a:solidFill>
                <a:cs typeface="B Titr" pitchFamily="2" charset="-78"/>
              </a:rPr>
              <a:t>:</a:t>
            </a:r>
            <a:endParaRPr lang="fa-IR" sz="2300" dirty="0">
              <a:solidFill>
                <a:srgbClr val="C00000"/>
              </a:solidFill>
              <a:cs typeface="B Titr" pitchFamily="2" charset="-78"/>
            </a:endParaRPr>
          </a:p>
          <a:p>
            <a:pPr algn="r" rtl="1">
              <a:buFont typeface="Wingdings" pitchFamily="2" charset="2"/>
              <a:buChar char="q"/>
            </a:pPr>
            <a:r>
              <a:rPr lang="fa-IR" sz="2200" dirty="0" smtClean="0">
                <a:cs typeface="B Zar" pitchFamily="2" charset="-78"/>
              </a:rPr>
              <a:t>مادر </a:t>
            </a:r>
            <a:r>
              <a:rPr lang="fa-IR" sz="2200" dirty="0">
                <a:cs typeface="B Zar" pitchFamily="2" charset="-78"/>
              </a:rPr>
              <a:t>باید ابتدا دست هایش را بشوید. سپس پنبه تمیز را به سر چوب کبریت پیچیده و </a:t>
            </a:r>
            <a:r>
              <a:rPr lang="fa-IR" sz="2200" dirty="0" smtClean="0">
                <a:cs typeface="B Zar" pitchFamily="2" charset="-78"/>
              </a:rPr>
              <a:t>یک گوش</a:t>
            </a:r>
            <a:endParaRPr lang="fa-IR" sz="2200" dirty="0">
              <a:cs typeface="B Zar" pitchFamily="2" charset="-78"/>
            </a:endParaRPr>
          </a:p>
          <a:p>
            <a:pPr marL="0" indent="0" algn="r" rtl="1">
              <a:buNone/>
            </a:pPr>
            <a:r>
              <a:rPr lang="fa-IR" sz="2200" dirty="0">
                <a:cs typeface="B Zar" pitchFamily="2" charset="-78"/>
              </a:rPr>
              <a:t>پاک کن را آغشته به یک میلى لیتر محلول نیستاتین نموده و بر روى لکه هاى سفید برفک داخل</a:t>
            </a:r>
          </a:p>
          <a:p>
            <a:pPr marL="0" indent="0" algn="r" rtl="1">
              <a:buNone/>
            </a:pPr>
            <a:r>
              <a:rPr lang="fa-IR" sz="2400" dirty="0">
                <a:cs typeface="B Zar" pitchFamily="2" charset="-78"/>
              </a:rPr>
              <a:t>دهان شیرخوار بمالد. این کار را هر 6 ساعت تکرار نموده و به مدت 7 روز ادامه دهد.</a:t>
            </a:r>
          </a:p>
          <a:p>
            <a:pPr algn="r" rtl="1">
              <a:buFont typeface="Wingdings" pitchFamily="2" charset="2"/>
              <a:buChar char="q"/>
            </a:pPr>
            <a:r>
              <a:rPr lang="fa-IR" sz="2400" dirty="0" smtClean="0">
                <a:cs typeface="B Zar" pitchFamily="2" charset="-78"/>
              </a:rPr>
              <a:t>بعد </a:t>
            </a:r>
            <a:r>
              <a:rPr lang="fa-IR" sz="2400" dirty="0">
                <a:cs typeface="B Zar" pitchFamily="2" charset="-78"/>
              </a:rPr>
              <a:t>از 7 روز مراجعه کند، در صورتى که بعد از 7 روز علیرغم درمان با نیستاتین، برفک دهانى </a:t>
            </a:r>
            <a:r>
              <a:rPr lang="fa-IR" sz="2400" dirty="0" smtClean="0">
                <a:cs typeface="B Zar" pitchFamily="2" charset="-78"/>
              </a:rPr>
              <a:t>شیرخوار</a:t>
            </a:r>
            <a:r>
              <a:rPr lang="fa-IR" sz="2400" dirty="0">
                <a:cs typeface="B Zar" pitchFamily="2" charset="-78"/>
              </a:rPr>
              <a:t> بهتر نشد یا شیرخوار در پستان گرفتن مشکل دارد</a:t>
            </a:r>
            <a:r>
              <a:rPr lang="fa-IR" sz="2400" dirty="0" smtClean="0">
                <a:cs typeface="B Zar" pitchFamily="2" charset="-78"/>
              </a:rPr>
              <a:t>،</a:t>
            </a:r>
            <a:r>
              <a:rPr lang="fa-IR" sz="2400" dirty="0">
                <a:cs typeface="B Zar" pitchFamily="2" charset="-78"/>
              </a:rPr>
              <a:t> یک دوره 7 روزه دیگر </a:t>
            </a:r>
          </a:p>
          <a:p>
            <a:pPr marL="0" indent="0" algn="r" rtl="1">
              <a:buNone/>
            </a:pPr>
            <a:r>
              <a:rPr lang="fa-IR" sz="2400" dirty="0" smtClean="0">
                <a:cs typeface="B Zar" pitchFamily="2" charset="-78"/>
              </a:rPr>
              <a:t>نیز </a:t>
            </a:r>
            <a:r>
              <a:rPr lang="fa-IR" sz="2400" dirty="0">
                <a:cs typeface="B Zar" pitchFamily="2" charset="-78"/>
              </a:rPr>
              <a:t>درمان با نیستاتین </a:t>
            </a:r>
            <a:r>
              <a:rPr lang="fa-IR" sz="2400" dirty="0" smtClean="0">
                <a:cs typeface="B Zar" pitchFamily="2" charset="-78"/>
              </a:rPr>
              <a:t>ادامه یابد</a:t>
            </a:r>
            <a:r>
              <a:rPr lang="fa-IR" sz="2400" dirty="0">
                <a:cs typeface="B Zar" pitchFamily="2" charset="-78"/>
              </a:rPr>
              <a:t>؛ ا گر بعد از این دوره نیز برفک درمان نشد، شیرخوار را به مرکز تخصصى ارجاع دهید</a:t>
            </a:r>
            <a:r>
              <a:rPr lang="fa-IR" sz="2400" dirty="0" smtClean="0">
                <a:cs typeface="B Zar" pitchFamily="2" charset="-78"/>
              </a:rPr>
              <a:t>.</a:t>
            </a:r>
            <a:endParaRPr lang="fa-IR" sz="2400" dirty="0">
              <a:cs typeface="B Zar" pitchFamily="2" charset="-78"/>
            </a:endParaRPr>
          </a:p>
          <a:p>
            <a:pPr algn="r" rtl="1">
              <a:buFont typeface="Wingdings" pitchFamily="2" charset="2"/>
              <a:buChar char="q"/>
            </a:pPr>
            <a:r>
              <a:rPr lang="fa-IR" sz="2400" dirty="0" smtClean="0">
                <a:cs typeface="B Zar" pitchFamily="2" charset="-78"/>
              </a:rPr>
              <a:t>مادر </a:t>
            </a:r>
            <a:r>
              <a:rPr lang="fa-IR" sz="2400" dirty="0">
                <a:cs typeface="B Zar" pitchFamily="2" charset="-78"/>
              </a:rPr>
              <a:t>نیز همزمان با درمان کودک، پماد ضد قارچی نیستاتین را بعد از تغذیه کودک از پستان، </a:t>
            </a:r>
            <a:r>
              <a:rPr lang="fa-IR" sz="2400" dirty="0" smtClean="0">
                <a:cs typeface="B Zar" pitchFamily="2" charset="-78"/>
              </a:rPr>
              <a:t>روزى</a:t>
            </a:r>
            <a:r>
              <a:rPr lang="fa-IR" sz="2400" dirty="0">
                <a:cs typeface="B Zar" pitchFamily="2" charset="-78"/>
              </a:rPr>
              <a:t>4 بار تا 7 روز بعد از بهبودى، بر روى هاله پستان بمالد</a:t>
            </a:r>
            <a:r>
              <a:rPr lang="fa-IR" sz="2800" dirty="0">
                <a:cs typeface="B Zar" pitchFamily="2" charset="-78"/>
              </a:rPr>
              <a:t>.</a:t>
            </a:r>
          </a:p>
          <a:p>
            <a:pPr marL="0" indent="0" algn="r" rtl="1">
              <a:buNone/>
            </a:pPr>
            <a:r>
              <a:rPr lang="fa-IR" sz="2000" dirty="0">
                <a:solidFill>
                  <a:srgbClr val="C00000"/>
                </a:solidFill>
                <a:cs typeface="B Titr" pitchFamily="2" charset="-78"/>
              </a:rPr>
              <a:t>ارزیابی،طبقه بندی و درمان کودک </a:t>
            </a:r>
            <a:r>
              <a:rPr lang="fa-IR" sz="2000" dirty="0" smtClean="0">
                <a:solidFill>
                  <a:srgbClr val="C00000"/>
                </a:solidFill>
                <a:cs typeface="B Titr" pitchFamily="2" charset="-78"/>
              </a:rPr>
              <a:t>مصدوم</a:t>
            </a:r>
            <a:r>
              <a:rPr lang="fa-IR" sz="2800" dirty="0" smtClean="0">
                <a:solidFill>
                  <a:srgbClr val="C00000"/>
                </a:solidFill>
                <a:cs typeface="B Titr" pitchFamily="2" charset="-78"/>
              </a:rPr>
              <a:t>:</a:t>
            </a:r>
          </a:p>
          <a:p>
            <a:pPr marL="0" indent="0" algn="r" rtl="1">
              <a:buNone/>
            </a:pPr>
            <a:r>
              <a:rPr lang="fa-IR" sz="2400" dirty="0" smtClean="0">
                <a:solidFill>
                  <a:schemeClr val="tx1"/>
                </a:solidFill>
                <a:cs typeface="B Zar" pitchFamily="2" charset="-78"/>
              </a:rPr>
              <a:t>با توجه به این که ،آمارسوختگی(بخصوص بامایعات داغ)، مسمومیت ویابلع مواد نفتی،سفید کننده ها،پاک کننده ها ،حشره کش ها،سموم دفع آفات گیاهی،دارویی، متادون بالاست  ونیزگازگرفتگی، مارگزیدگی،گزش حشرات در رتبه های بعدی قرار دارند، آشنا بودن خانواده ها در خصوص اقدامات مؤثروسریع در این گونه موارد می تواند آسیب ها وناتوانی های ایجاد شده بعدی را،کاهش دهدواز آنجائیکه پیشگیری مقدّم بردرمان است آموزش به خانوارها در خصوص پیشگیری از حوادث وحساس سازی آنها با ذکر مثالهایی ازحوادث اتّفاق افتاده، جان بسیاری از کودکان عزیزمان را نجات خواهد داد.</a:t>
            </a:r>
          </a:p>
          <a:p>
            <a:pPr marL="0" indent="0" algn="r" rtl="1">
              <a:buNone/>
            </a:pPr>
            <a:endParaRPr lang="fa-IR" sz="2400" dirty="0">
              <a:solidFill>
                <a:schemeClr val="tx1"/>
              </a:solidFill>
              <a:cs typeface="B Zar" pitchFamily="2" charset="-78"/>
            </a:endParaRPr>
          </a:p>
          <a:p>
            <a:pPr marL="0" indent="0" algn="r" rtl="1">
              <a:buNone/>
            </a:pPr>
            <a:endParaRPr lang="en-US" sz="2400" dirty="0">
              <a:solidFill>
                <a:schemeClr val="tx1"/>
              </a:solidFill>
              <a:cs typeface="B Zar" pitchFamily="2" charset="-78"/>
            </a:endParaRPr>
          </a:p>
        </p:txBody>
      </p:sp>
    </p:spTree>
    <p:extLst>
      <p:ext uri="{BB962C8B-B14F-4D97-AF65-F5344CB8AC3E}">
        <p14:creationId xmlns:p14="http://schemas.microsoft.com/office/powerpoint/2010/main" val="223215354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Horizontal Scroll 6"/>
          <p:cNvSpPr/>
          <p:nvPr/>
        </p:nvSpPr>
        <p:spPr>
          <a:xfrm>
            <a:off x="685800" y="1524000"/>
            <a:ext cx="7467600" cy="3736410"/>
          </a:xfrm>
          <a:prstGeom prst="horizontalScroll">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2800" b="1" dirty="0" smtClean="0">
                <a:solidFill>
                  <a:schemeClr val="tx1"/>
                </a:solidFill>
                <a:cs typeface="B Zar" pitchFamily="2" charset="-78"/>
              </a:rPr>
              <a:t>نظام مراقبت مرگ کودکان زیر 5 سال</a:t>
            </a:r>
            <a:endParaRPr lang="en-US" sz="2800" b="1" dirty="0">
              <a:solidFill>
                <a:schemeClr val="tx1"/>
              </a:solidFill>
              <a:cs typeface="B Zar" pitchFamily="2" charset="-78"/>
            </a:endParaRPr>
          </a:p>
        </p:txBody>
      </p:sp>
    </p:spTree>
    <p:extLst>
      <p:ext uri="{BB962C8B-B14F-4D97-AF65-F5344CB8AC3E}">
        <p14:creationId xmlns:p14="http://schemas.microsoft.com/office/powerpoint/2010/main" val="103373381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3402" y="8351"/>
            <a:ext cx="9034397" cy="8382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r>
              <a:rPr lang="fa-IR" sz="2000" dirty="0">
                <a:cs typeface="B Titr" pitchFamily="2" charset="-78"/>
              </a:rPr>
              <a:t>فرم های مرگ </a:t>
            </a:r>
            <a:r>
              <a:rPr lang="fa-IR" sz="2000" dirty="0" smtClean="0">
                <a:cs typeface="B Titr" pitchFamily="2" charset="-78"/>
              </a:rPr>
              <a:t>کودکان </a:t>
            </a:r>
            <a:r>
              <a:rPr lang="fa-IR" sz="2000" dirty="0">
                <a:cs typeface="B Titr" pitchFamily="2" charset="-78"/>
              </a:rPr>
              <a:t>زیر 5 سال</a:t>
            </a:r>
            <a:endParaRPr lang="en-US" sz="2000" dirty="0">
              <a:cs typeface="B Titr" pitchFamily="2" charset="-78"/>
            </a:endParaRPr>
          </a:p>
        </p:txBody>
      </p:sp>
      <p:sp>
        <p:nvSpPr>
          <p:cNvPr id="3" name="Content Placeholder 2"/>
          <p:cNvSpPr>
            <a:spLocks noGrp="1"/>
          </p:cNvSpPr>
          <p:nvPr>
            <p:ph idx="1"/>
          </p:nvPr>
        </p:nvSpPr>
        <p:spPr>
          <a:xfrm>
            <a:off x="76200" y="914400"/>
            <a:ext cx="8915400" cy="57912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lnSpcReduction="10000"/>
          </a:bodyPr>
          <a:lstStyle/>
          <a:p>
            <a:pPr algn="r" rtl="1"/>
            <a:r>
              <a:rPr lang="fa-IR" sz="2200" dirty="0">
                <a:cs typeface="B Zar" pitchFamily="2" charset="-78"/>
              </a:rPr>
              <a:t>به محض اطلاع از وقوع مرگ کودک زیر 5 سال بایستی فرم گزارش تلفنی مرگ که در هر واحد بهداشتی بایستی در داخل پوشه/ زونکن مرگ وجود داشته باشد تکمیل شده وبه کارشناس برنامه مرگ ستاد شهرستان اطلاع داده شود. بایستی بلافاصله بعد از اطّلاع از وقوع مرگ کودک زیر 5 سال، فرم گزارش تلفنی مرگ تکمیل وبه کارشناس مرگ در ستاد شهرستان اطلاع داده شود، در ضمن بایستی مسؤول پایگاه، کارشناس ناظر/ رابط نیز در جریان  فوت قرار داده شوند تا فرم های مرگ از ستاد شهرستان را تهیّه نمایند.كميته مرگ داخل/ خارج بیمارستانی در مراكز باحضور اعضا كميته حد اکثر تا 14 روز بعد از اطّلاع از مرگ کودک، باحضور تمام اعضای کمیته تشکیل وعلت مرگ براساس مستندات موجود وجدول </a:t>
            </a:r>
            <a:r>
              <a:rPr lang="en-US" sz="2200" dirty="0">
                <a:cs typeface="B Zar" pitchFamily="2" charset="-78"/>
              </a:rPr>
              <a:t>ICD10</a:t>
            </a:r>
            <a:r>
              <a:rPr lang="fa-IR" sz="2200" dirty="0">
                <a:cs typeface="B Zar" pitchFamily="2" charset="-78"/>
              </a:rPr>
              <a:t>تعیین گردد(فرم تعیین علت مرگ بر اساس  </a:t>
            </a:r>
            <a:r>
              <a:rPr lang="en-US" sz="2200" dirty="0">
                <a:cs typeface="B Zar" pitchFamily="2" charset="-78"/>
              </a:rPr>
              <a:t>ICD10</a:t>
            </a:r>
            <a:r>
              <a:rPr lang="fa-IR" sz="2200" dirty="0">
                <a:cs typeface="B Zar" pitchFamily="2" charset="-78"/>
              </a:rPr>
              <a:t>بایستی در تمام مراکز در اختیار پزشکان باشد) وخلاصه ای از علّت مرگ نوزادان در مراقبت پس از زایمان مادر (در صورتیکه کودک در واحدبهداشتی مراقبت نشده باشد ) و در مرگ کودک 1-59 ماهه درقسمت اقدام نوشته شود.بعد از تعیین علّت، مرگ در ساماه ثبت وذیج حیاتی نیز تکمیل شود</a:t>
            </a:r>
            <a:r>
              <a:rPr lang="fa-IR" sz="2200" dirty="0" smtClean="0">
                <a:cs typeface="B Zar" pitchFamily="2" charset="-78"/>
              </a:rPr>
              <a:t>.</a:t>
            </a:r>
          </a:p>
          <a:p>
            <a:pPr algn="r" rtl="1"/>
            <a:r>
              <a:rPr lang="fa-IR" sz="1800" dirty="0">
                <a:cs typeface="B Titr" pitchFamily="2" charset="-78"/>
              </a:rPr>
              <a:t>فرم های مرگ کمتر از یک ماه </a:t>
            </a:r>
            <a:r>
              <a:rPr lang="fa-IR" sz="2200" dirty="0">
                <a:cs typeface="B Zar" pitchFamily="2" charset="-78"/>
              </a:rPr>
              <a:t>:  پرسشنامه بررسی علل وعوامل مؤثر برمرگ ومیر کودکان زیر یک </a:t>
            </a:r>
            <a:r>
              <a:rPr lang="fa-IR" sz="2200" dirty="0" smtClean="0">
                <a:cs typeface="B Zar" pitchFamily="2" charset="-78"/>
              </a:rPr>
              <a:t>ماه </a:t>
            </a:r>
            <a:r>
              <a:rPr lang="fa-IR" sz="2200" dirty="0">
                <a:cs typeface="B Zar" pitchFamily="2" charset="-78"/>
              </a:rPr>
              <a:t>-  صورتجلسه کمیته مرگ کودکان زیر 5 سال- فرم شرح حال از زبان مادر- جدول </a:t>
            </a:r>
            <a:r>
              <a:rPr lang="fa-IR" sz="2200" dirty="0" smtClean="0">
                <a:cs typeface="B Zar" pitchFamily="2" charset="-78"/>
              </a:rPr>
              <a:t>تفصیلی</a:t>
            </a:r>
          </a:p>
          <a:p>
            <a:pPr algn="r" rtl="1"/>
            <a:r>
              <a:rPr lang="fa-IR" sz="1800" dirty="0">
                <a:cs typeface="B Titr" pitchFamily="2" charset="-78"/>
              </a:rPr>
              <a:t>فرم های مرگ کودکان 1-59 ماهه</a:t>
            </a:r>
            <a:r>
              <a:rPr lang="fa-IR" sz="2200" dirty="0">
                <a:cs typeface="B Zar" pitchFamily="2" charset="-78"/>
              </a:rPr>
              <a:t>: پرسشنامه « ه» چک لیست تخصصی بررسی علل مرگ  کودک 1-59 ماهه در بیمارستان- پرسشنامه «ب» مخصوص بررسی مشخصات  کلی خانواده وسوابق بیماری  متوفی 1-59 ماهه- صورتجلسه کمیته مرگ کودکان زیر 5 سال- فرم شرح حال از زبان مادر- جدول تفصیلی</a:t>
            </a:r>
          </a:p>
          <a:p>
            <a:pPr algn="r" rtl="1"/>
            <a:endParaRPr lang="fa-IR" sz="2200" dirty="0">
              <a:cs typeface="B Zar" pitchFamily="2" charset="-78"/>
            </a:endParaRPr>
          </a:p>
          <a:p>
            <a:pPr algn="r" rtl="1"/>
            <a:endParaRPr lang="fa-IR" sz="2400" dirty="0">
              <a:cs typeface="B Zar" pitchFamily="2" charset="-78"/>
            </a:endParaRPr>
          </a:p>
          <a:p>
            <a:pPr algn="r" rtl="1"/>
            <a:endParaRPr lang="en-US" sz="2400" dirty="0">
              <a:cs typeface="B Zar" pitchFamily="2" charset="-78"/>
            </a:endParaRPr>
          </a:p>
        </p:txBody>
      </p:sp>
    </p:spTree>
    <p:extLst>
      <p:ext uri="{BB962C8B-B14F-4D97-AF65-F5344CB8AC3E}">
        <p14:creationId xmlns:p14="http://schemas.microsoft.com/office/powerpoint/2010/main" val="24393774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76200"/>
            <a:ext cx="8991600" cy="9144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rtl="1"/>
            <a:r>
              <a:rPr lang="fa-IR" sz="2000" dirty="0" smtClean="0">
                <a:cs typeface="B Titr" pitchFamily="2" charset="-78"/>
              </a:rPr>
              <a:t> موارد قابل توجّه دربرنامه مرگ وتکمیل فرم ها</a:t>
            </a:r>
            <a:endParaRPr lang="en-US" sz="2000" dirty="0">
              <a:cs typeface="B Titr" pitchFamily="2" charset="-78"/>
            </a:endParaRPr>
          </a:p>
        </p:txBody>
      </p:sp>
      <p:sp>
        <p:nvSpPr>
          <p:cNvPr id="4" name="Content Placeholder 3"/>
          <p:cNvSpPr>
            <a:spLocks noGrp="1"/>
          </p:cNvSpPr>
          <p:nvPr>
            <p:ph idx="1"/>
          </p:nvPr>
        </p:nvSpPr>
        <p:spPr>
          <a:xfrm>
            <a:off x="76200" y="1066800"/>
            <a:ext cx="8991600" cy="56388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Autofit/>
          </a:bodyPr>
          <a:lstStyle/>
          <a:p>
            <a:pPr algn="r" rtl="1"/>
            <a:r>
              <a:rPr lang="fa-IR" sz="2000" dirty="0">
                <a:cs typeface="B Zar" pitchFamily="2" charset="-78"/>
              </a:rPr>
              <a:t>عمده مشکل در تکمیل فرمهای مرگ ،تکمیل نادرست فرم جدول تفصیلی می باشد، مداخلات تعیین شده در راستای کاهش مرگ کودکان بایستی کابردی وقابل انجام توسط اعضای کمیته باشد ،در موارد انتخاب آموزش بعنوان مداخله، بایستی موضوع آموزش ،گروه هدف ،نحوه آموزش(فردی –گروهی)زمان ومکان مشخص گرددونکته مهم تر اینکه بایستی مستندات مربوط به مداخلات در پوشه مرگ موجودباشد. در فرم صورتجلسه نیز نقاط ضعف پرونده دقیق بررسی شود تا از تکرار اشتباهات مشابه در پرونده دیگر جلوگیری شود.</a:t>
            </a:r>
          </a:p>
          <a:p>
            <a:pPr algn="r" rtl="1"/>
            <a:r>
              <a:rPr lang="fa-IR" sz="2000" dirty="0" smtClean="0">
                <a:cs typeface="B Zar" pitchFamily="2" charset="-78"/>
              </a:rPr>
              <a:t>در </a:t>
            </a:r>
            <a:r>
              <a:rPr lang="fa-IR" sz="2000" dirty="0">
                <a:cs typeface="B Zar" pitchFamily="2" charset="-78"/>
              </a:rPr>
              <a:t>موارديكه علّت تعيين شده در كميته با گزارش تلفني مرگ مغايرت داشته باشد بايستي به كارشناس بررسي مرگ شهرستان اطلاع داده شود.</a:t>
            </a:r>
          </a:p>
          <a:p>
            <a:pPr algn="r" rtl="1"/>
            <a:r>
              <a:rPr lang="fa-IR" sz="2000" dirty="0" smtClean="0">
                <a:cs typeface="B Zar" pitchFamily="2" charset="-78"/>
              </a:rPr>
              <a:t>موارد </a:t>
            </a:r>
            <a:r>
              <a:rPr lang="fa-IR" sz="2000" dirty="0">
                <a:cs typeface="B Zar" pitchFamily="2" charset="-78"/>
              </a:rPr>
              <a:t>زيادي از مرگ نوزادان، با وجود اطّلاع از مرگ قبل از يكماهگي(29روزگي)، در سامانه ثبت نمی شود در صورتيكه حتي  درنبود كدملي كودك،  ازآيتم ثبت ونام سرشماري ،باتيك زدن كمتر از يكماه وثبت كدملي سرپرست ،تولد نوزاد به خانوار اضافه وسپس باكد موقّت ارائه شده توسط سامانه، مرگ نيز قابل ثبت است .</a:t>
            </a:r>
          </a:p>
          <a:p>
            <a:pPr algn="r" rtl="1"/>
            <a:r>
              <a:rPr lang="fa-IR" sz="2000" dirty="0">
                <a:cs typeface="B Zar" pitchFamily="2" charset="-78"/>
              </a:rPr>
              <a:t>دقت شود موارد مرگ سال قبل درذيج حياتي سال جاري نوشته شود درموارد اطلاع از مرگ بعد از اتمام سال بايستي اصلاحيه ارسال شود</a:t>
            </a:r>
            <a:r>
              <a:rPr lang="fa-IR" sz="2000" dirty="0" smtClean="0">
                <a:cs typeface="B Zar" pitchFamily="2" charset="-78"/>
              </a:rPr>
              <a:t>.</a:t>
            </a:r>
          </a:p>
          <a:p>
            <a:pPr algn="r" rtl="1"/>
            <a:r>
              <a:rPr lang="fa-IR" sz="2000" dirty="0">
                <a:cs typeface="B Zar" pitchFamily="2" charset="-78"/>
              </a:rPr>
              <a:t>با توجه به بالا بودن مرگ کودکان، بدلیل سوانح و حوادث ترافیکی و غیر ترافیکی ،آموزش پیشگیری از سوانح و حوادث و احیاء زیر وبالای یکسال بایستی به والدین ومراقبین کودکان ارائه واز آموزش ها پسخوراند گرفته شود</a:t>
            </a:r>
            <a:endParaRPr lang="fa-IR" sz="2000" dirty="0" smtClean="0">
              <a:cs typeface="B Zar" pitchFamily="2" charset="-78"/>
            </a:endParaRPr>
          </a:p>
          <a:p>
            <a:pPr algn="r" rtl="1"/>
            <a:endParaRPr lang="fa-IR" sz="2000" dirty="0">
              <a:cs typeface="B Zar" pitchFamily="2" charset="-78"/>
            </a:endParaRPr>
          </a:p>
          <a:p>
            <a:pPr algn="r" rtl="1"/>
            <a:endParaRPr lang="en-US" sz="2400" dirty="0">
              <a:cs typeface="B Zar" pitchFamily="2" charset="-78"/>
            </a:endParaRPr>
          </a:p>
        </p:txBody>
      </p:sp>
    </p:spTree>
    <p:extLst>
      <p:ext uri="{BB962C8B-B14F-4D97-AF65-F5344CB8AC3E}">
        <p14:creationId xmlns:p14="http://schemas.microsoft.com/office/powerpoint/2010/main" val="71599581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152400"/>
            <a:ext cx="8915400" cy="62484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lnSpcReduction="10000"/>
          </a:bodyPr>
          <a:lstStyle/>
          <a:p>
            <a:pPr algn="r" rtl="1"/>
            <a:r>
              <a:rPr lang="fa-IR" sz="2200" dirty="0" smtClean="0">
                <a:cs typeface="B Zar" pitchFamily="2" charset="-78"/>
              </a:rPr>
              <a:t>مراکزی </a:t>
            </a:r>
            <a:r>
              <a:rPr lang="fa-IR" sz="2200" dirty="0">
                <a:cs typeface="B Zar" pitchFamily="2" charset="-78"/>
              </a:rPr>
              <a:t>که امکانات پخش مطالب آموزشی برای مراجعین از طریق تلویزیون رادارند تیزرهای آموزشی را از واحد سلامت خانواده تحویل گرفته وجهت توانمند سازی والدین ومراجعین استفاده شود. آموزشهای ارائه شده، </a:t>
            </a:r>
            <a:r>
              <a:rPr lang="fa-IR" sz="2200" dirty="0" smtClean="0">
                <a:cs typeface="B Zar" pitchFamily="2" charset="-78"/>
              </a:rPr>
              <a:t>و آموزش ها در قسمت اقدام/ توضیحات فرم مشاوره با مادر کودک سالم ثبت شود. براس سهولت استخراج آمار، فرم </a:t>
            </a:r>
            <a:r>
              <a:rPr lang="fa-IR" sz="2200" dirty="0">
                <a:cs typeface="B Zar" pitchFamily="2" charset="-78"/>
              </a:rPr>
              <a:t>آموزش پیشگیری از حوادث واحیاء </a:t>
            </a:r>
            <a:r>
              <a:rPr lang="fa-IR" sz="2200" dirty="0" smtClean="0">
                <a:cs typeface="B Zar" pitchFamily="2" charset="-78"/>
              </a:rPr>
              <a:t>نیز تکمیل </a:t>
            </a:r>
            <a:r>
              <a:rPr lang="fa-IR" sz="2200" dirty="0">
                <a:cs typeface="B Zar" pitchFamily="2" charset="-78"/>
              </a:rPr>
              <a:t>وآمارفصلی ارسال </a:t>
            </a:r>
            <a:r>
              <a:rPr lang="fa-IR" sz="2200" dirty="0" smtClean="0">
                <a:cs typeface="B Zar" pitchFamily="2" charset="-78"/>
              </a:rPr>
              <a:t>گردد.فایل آموزش احیاء پایه در پایگاه اینترنتی مرکز بهداشت شهرستان قسمت مطالب آموزشی واحد سلامت خانواده موجود می باشد</a:t>
            </a:r>
            <a:endParaRPr lang="fa-IR" sz="2200" dirty="0">
              <a:cs typeface="B Zar" pitchFamily="2" charset="-78"/>
            </a:endParaRPr>
          </a:p>
          <a:p>
            <a:pPr marL="0" indent="0" algn="r" rtl="1">
              <a:buNone/>
            </a:pPr>
            <a:r>
              <a:rPr lang="fa-IR" sz="2200" dirty="0" smtClean="0">
                <a:cs typeface="B Zar" pitchFamily="2" charset="-78"/>
              </a:rPr>
              <a:t>•   در </a:t>
            </a:r>
            <a:r>
              <a:rPr lang="fa-IR" sz="2200" dirty="0">
                <a:cs typeface="B Zar" pitchFamily="2" charset="-78"/>
              </a:rPr>
              <a:t>اکثر </a:t>
            </a:r>
            <a:r>
              <a:rPr lang="fa-IR" sz="2200" dirty="0" smtClean="0">
                <a:cs typeface="B Zar" pitchFamily="2" charset="-78"/>
              </a:rPr>
              <a:t>موارد </a:t>
            </a:r>
            <a:r>
              <a:rPr lang="fa-IR" sz="2200" dirty="0">
                <a:cs typeface="B Zar" pitchFamily="2" charset="-78"/>
              </a:rPr>
              <a:t>پیگیری کودکان، به خصوص کودکان 2 سال به </a:t>
            </a:r>
            <a:r>
              <a:rPr lang="fa-IR" sz="2200" dirty="0" smtClean="0">
                <a:cs typeface="B Zar" pitchFamily="2" charset="-78"/>
              </a:rPr>
              <a:t>بالا انجام </a:t>
            </a:r>
            <a:r>
              <a:rPr lang="fa-IR" sz="2200" dirty="0">
                <a:cs typeface="B Zar" pitchFamily="2" charset="-78"/>
              </a:rPr>
              <a:t>نمی شود لذا شناسایی کودکان فوت شده ودارای مشکل به موقع </a:t>
            </a:r>
            <a:r>
              <a:rPr lang="fa-IR" sz="2200" dirty="0" smtClean="0">
                <a:cs typeface="B Zar" pitchFamily="2" charset="-78"/>
              </a:rPr>
              <a:t>انجام  </a:t>
            </a:r>
            <a:r>
              <a:rPr lang="fa-IR" sz="2200" dirty="0">
                <a:cs typeface="B Zar" pitchFamily="2" charset="-78"/>
              </a:rPr>
              <a:t>نمی شوند. </a:t>
            </a:r>
          </a:p>
          <a:p>
            <a:pPr marL="0" indent="0" algn="r" rtl="1">
              <a:buNone/>
            </a:pPr>
            <a:r>
              <a:rPr lang="fa-IR" sz="2200" dirty="0" smtClean="0">
                <a:cs typeface="B Zar" pitchFamily="2" charset="-78"/>
              </a:rPr>
              <a:t>•   آموزش </a:t>
            </a:r>
            <a:r>
              <a:rPr lang="fa-IR" sz="2200" dirty="0">
                <a:cs typeface="B Zar" pitchFamily="2" charset="-78"/>
              </a:rPr>
              <a:t>پیشگیری از حوادث  روزانه به 3 خانوار دارای کودک زیر 5 </a:t>
            </a:r>
            <a:r>
              <a:rPr lang="fa-IR" sz="2200" dirty="0" smtClean="0">
                <a:cs typeface="B Zar" pitchFamily="2" charset="-78"/>
              </a:rPr>
              <a:t>سال که مراجعه نکرده اند به صورت تلفنی ارائه ودر قسمت اقدام سامانه ثبت شود.</a:t>
            </a:r>
            <a:endParaRPr lang="fa-IR" sz="2200" dirty="0">
              <a:cs typeface="B Zar" pitchFamily="2" charset="-78"/>
            </a:endParaRPr>
          </a:p>
          <a:p>
            <a:pPr algn="r" rtl="1"/>
            <a:r>
              <a:rPr lang="fa-IR" sz="2200" dirty="0" smtClean="0">
                <a:cs typeface="B Zar" pitchFamily="2" charset="-78"/>
              </a:rPr>
              <a:t>ثبت </a:t>
            </a:r>
            <a:r>
              <a:rPr lang="fa-IR" sz="2200" dirty="0">
                <a:cs typeface="B Zar" pitchFamily="2" charset="-78"/>
              </a:rPr>
              <a:t>مرده زایی به صرف اظهارات مادرو بدون دریافت مستندات  انجام نشود در صورتی که مادر هیچ مستنداتی ارائه نمی دهد حتما به کارشناس برنامه مرگ اطلاع داده شود تا بعد از بررسی اقدام به ثبت مرده زایی/ مرگ شود</a:t>
            </a:r>
            <a:r>
              <a:rPr lang="fa-IR" sz="2200" dirty="0" smtClean="0">
                <a:cs typeface="B Zar" pitchFamily="2" charset="-78"/>
              </a:rPr>
              <a:t>.</a:t>
            </a:r>
          </a:p>
          <a:p>
            <a:pPr algn="r" rtl="1"/>
            <a:r>
              <a:rPr lang="fa-IR" sz="2200" dirty="0" smtClean="0">
                <a:cs typeface="B Zar" pitchFamily="2" charset="-78"/>
              </a:rPr>
              <a:t>دستور عمل ها وصورتجلسات مربوط به مرگ به طور مرتّب مطالعه شود.</a:t>
            </a:r>
          </a:p>
          <a:p>
            <a:pPr algn="r" rtl="1"/>
            <a:r>
              <a:rPr lang="fa-IR" sz="2200" dirty="0">
                <a:cs typeface="B Zar" pitchFamily="2" charset="-78"/>
              </a:rPr>
              <a:t>موارد مرگ به علّت عفونت تنفسي واسهال بعداز تشكيل كميته وتكميل اطّلاعات، جهت بررسي پرونده در  معاونت دانشگاه مستندات به مركز بهداشت شهرستان ارسال شود.</a:t>
            </a:r>
          </a:p>
          <a:p>
            <a:pPr algn="r" rtl="1"/>
            <a:r>
              <a:rPr lang="fa-IR" sz="2200" dirty="0">
                <a:cs typeface="B Zar" pitchFamily="2" charset="-78"/>
              </a:rPr>
              <a:t>باوجود تشكيل كميته کاهش مرگ کودکان زیر 5 سال خارج بيمارستاني در مركز بهداشت شهرستان وتعيين علّت مرگ وارسال صورتجلسه به واحد ها، درمواردي علّت ثبت شده در ذيج باعلّت تعيين شده مغايرت دارد</a:t>
            </a:r>
          </a:p>
          <a:p>
            <a:pPr algn="r" rtl="1"/>
            <a:endParaRPr lang="fa-IR" sz="2200" dirty="0">
              <a:cs typeface="B Zar" pitchFamily="2" charset="-78"/>
            </a:endParaRPr>
          </a:p>
          <a:p>
            <a:pPr algn="r" rtl="1"/>
            <a:endParaRPr lang="fa-IR" sz="2200" dirty="0"/>
          </a:p>
          <a:p>
            <a:pPr algn="r" rtl="1"/>
            <a:endParaRPr lang="en-US" dirty="0"/>
          </a:p>
        </p:txBody>
      </p:sp>
    </p:spTree>
    <p:extLst>
      <p:ext uri="{BB962C8B-B14F-4D97-AF65-F5344CB8AC3E}">
        <p14:creationId xmlns:p14="http://schemas.microsoft.com/office/powerpoint/2010/main" val="236262611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ebrahimi.BEHDASHT\Desktop\فرم گزارش تلفنی زیر یک ماه.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 y="152400"/>
            <a:ext cx="9067800" cy="66294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19080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ebrahimi.BEHDASHT\Desktop\گزارش تلفنی 1-59 ماهه.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152400"/>
            <a:ext cx="8762999" cy="64770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257566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ebrahimi.BEHDASHT\Desktop\صورتجلسه مرگ.pn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152400"/>
            <a:ext cx="8839200" cy="6553200"/>
          </a:xfrm>
          <a:prstGeom prst="rect">
            <a:avLst/>
          </a:prstGeom>
          <a:ln w="38100" cap="sq">
            <a:solidFill>
              <a:srgbClr val="000000"/>
            </a:solidFill>
            <a:prstDash val="solid"/>
            <a:miter lim="800000"/>
          </a:ln>
          <a:effectLst>
            <a:outerShdw blurRad="50800" dist="38100" dir="2700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6814583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9132" y="152400"/>
            <a:ext cx="8785736" cy="6629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2835382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52400" y="182760"/>
            <a:ext cx="8915400" cy="649248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9389659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Horizontal Scroll 1"/>
          <p:cNvSpPr/>
          <p:nvPr/>
        </p:nvSpPr>
        <p:spPr>
          <a:xfrm>
            <a:off x="1066800" y="538843"/>
            <a:ext cx="7543800" cy="5410200"/>
          </a:xfrm>
          <a:prstGeom prst="horizontalScroll">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sz="3600" dirty="0" smtClean="0">
                <a:solidFill>
                  <a:schemeClr val="tx1"/>
                </a:solidFill>
                <a:cs typeface="B Titr" pitchFamily="2" charset="-78"/>
              </a:rPr>
              <a:t>مانا</a:t>
            </a:r>
          </a:p>
          <a:p>
            <a:pPr algn="ctr"/>
            <a:r>
              <a:rPr lang="fa-IR" sz="2800" dirty="0">
                <a:solidFill>
                  <a:schemeClr val="tx1"/>
                </a:solidFill>
                <a:cs typeface="B Titr" pitchFamily="2" charset="-78"/>
              </a:rPr>
              <a:t>(</a:t>
            </a:r>
            <a:r>
              <a:rPr lang="fa-IR" sz="2800" dirty="0" smtClean="0">
                <a:solidFill>
                  <a:schemeClr val="tx1"/>
                </a:solidFill>
                <a:cs typeface="B Titr" pitchFamily="2" charset="-78"/>
              </a:rPr>
              <a:t>مراقبت های ادغام یافته کودک ناخوشی های اطفال</a:t>
            </a:r>
            <a:r>
              <a:rPr lang="fa-IR" sz="3600" dirty="0" smtClean="0">
                <a:solidFill>
                  <a:schemeClr val="tx1"/>
                </a:solidFill>
                <a:cs typeface="B Titr" pitchFamily="2" charset="-78"/>
              </a:rPr>
              <a:t>)</a:t>
            </a:r>
            <a:endParaRPr lang="en-US" sz="3600" dirty="0">
              <a:solidFill>
                <a:schemeClr val="tx1"/>
              </a:solidFill>
              <a:cs typeface="B Titr" pitchFamily="2" charset="-78"/>
            </a:endParaRPr>
          </a:p>
        </p:txBody>
      </p:sp>
    </p:spTree>
    <p:extLst>
      <p:ext uri="{BB962C8B-B14F-4D97-AF65-F5344CB8AC3E}">
        <p14:creationId xmlns:p14="http://schemas.microsoft.com/office/powerpoint/2010/main" val="240600452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Horizontal Scroll 3"/>
          <p:cNvSpPr/>
          <p:nvPr/>
        </p:nvSpPr>
        <p:spPr>
          <a:xfrm>
            <a:off x="630477" y="901874"/>
            <a:ext cx="7696200" cy="4038600"/>
          </a:xfrm>
          <a:prstGeom prst="horizontalScroll">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dirty="0" smtClean="0">
                <a:solidFill>
                  <a:schemeClr val="tx1"/>
                </a:solidFill>
                <a:cs typeface="B Titr" pitchFamily="2" charset="-78"/>
              </a:rPr>
              <a:t>(MCMC</a:t>
            </a:r>
            <a:r>
              <a:rPr lang="fa-IR" sz="2800" b="1" dirty="0" smtClean="0">
                <a:solidFill>
                  <a:schemeClr val="tx1"/>
                </a:solidFill>
                <a:cs typeface="B Titr" pitchFamily="2" charset="-78"/>
              </a:rPr>
              <a:t>پی گیری کودکان پرخطر (</a:t>
            </a:r>
            <a:endParaRPr lang="en-US" sz="2800" b="1" dirty="0">
              <a:solidFill>
                <a:schemeClr val="tx1"/>
              </a:solidFill>
              <a:cs typeface="B Titr" pitchFamily="2" charset="-78"/>
            </a:endParaRPr>
          </a:p>
        </p:txBody>
      </p:sp>
    </p:spTree>
    <p:extLst>
      <p:ext uri="{BB962C8B-B14F-4D97-AF65-F5344CB8AC3E}">
        <p14:creationId xmlns:p14="http://schemas.microsoft.com/office/powerpoint/2010/main" val="113558014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6200" y="152400"/>
            <a:ext cx="8991600" cy="66294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lnSpcReduction="10000"/>
          </a:bodyPr>
          <a:lstStyle/>
          <a:p>
            <a:pPr marL="0" indent="0" algn="r" rtl="1">
              <a:buNone/>
            </a:pPr>
            <a:r>
              <a:rPr lang="fa-IR" sz="2000" dirty="0">
                <a:cs typeface="B Zar" pitchFamily="2" charset="-78"/>
              </a:rPr>
              <a:t>دستورعمل برنامه مراقبت و پیگیری کودکان بیمار </a:t>
            </a:r>
            <a:r>
              <a:rPr lang="fa-IR" sz="2000" dirty="0" smtClean="0">
                <a:cs typeface="B Zar" pitchFamily="2" charset="-78"/>
              </a:rPr>
              <a:t>پرخطر:</a:t>
            </a:r>
            <a:endParaRPr lang="en-US" sz="2000" dirty="0" smtClean="0">
              <a:cs typeface="B Zar" pitchFamily="2" charset="-78"/>
            </a:endParaRPr>
          </a:p>
          <a:p>
            <a:pPr marL="0" indent="0" algn="r" rtl="1">
              <a:buNone/>
            </a:pPr>
            <a:r>
              <a:rPr lang="fa-IR" sz="2000" dirty="0">
                <a:cs typeface="B Zar" pitchFamily="2" charset="-78"/>
              </a:rPr>
              <a:t>در ساختار شبکه های خدمات بهداشت و درمان کشور، برنامه های مختلف درحوزه بهداشت و سلامت کودکان از</a:t>
            </a:r>
          </a:p>
          <a:p>
            <a:pPr marL="0" indent="0" algn="r" rtl="1">
              <a:buNone/>
            </a:pPr>
            <a:r>
              <a:rPr lang="fa-IR" sz="2000" dirty="0">
                <a:cs typeface="B Zar" pitchFamily="2" charset="-78"/>
              </a:rPr>
              <a:t>مؤثّرترین مداخلات دربهبود شاخص های سلامت و توسعه است. هدف همه این برنامه ها دستیابی به سلامت، افزایش  کیفیت زندگی، کاهش مرگ و میر و در نهایت حفظ و افزایش جمعیّت است. برنامه مراقبت های ادغام یافته ناخوشی های اطفال"مانا"و نظام مراقبت مرگ کودکان 1تا 59 ماهه، برنامه هایی است که به منظور مداخلات پیشگیرانه درکاهش بروز بیماری یا مرگ ناشی از بیماریهای شایع کودکان اجرا می شود. بدیهی است که همگام با تغییرات ساختاری واجرایی در نظام سلامت و پیشرفت دانش فناوری اطّلاعات، لازم است تا در مسیر مدیریت، نظارت و ارتقاء سلامت، دسترسی بیشتر به داده های سلامت و امکان تحلیل این داده ها برای ارائه دهندگان خدمات بهداشتی درمانی ایجاد شود برنامه پیگیری وضعیّت کودکان بیمار بستری به منظورارائه مراقبت مستمر از کودکان بیمار بستری در بیمارستان ها، اجرا می شود.</a:t>
            </a:r>
          </a:p>
          <a:p>
            <a:pPr marL="0" indent="0" algn="r" rtl="1">
              <a:buNone/>
            </a:pPr>
            <a:r>
              <a:rPr lang="fa-IR" sz="2000" dirty="0">
                <a:cs typeface="B Zar" pitchFamily="2" charset="-78"/>
              </a:rPr>
              <a:t>تعریف واژه ها :</a:t>
            </a:r>
          </a:p>
          <a:p>
            <a:pPr marL="0" indent="0" algn="r" rtl="1">
              <a:buNone/>
            </a:pPr>
            <a:r>
              <a:rPr lang="fa-IR" sz="2000" dirty="0">
                <a:cs typeface="B Zar" pitchFamily="2" charset="-78"/>
              </a:rPr>
              <a:t>کودک پرخطر: کودکان بیماری که با حدّاقل یکی از علایم خطر از جدول مربوطه و یا با اعزام و انتقال در</a:t>
            </a:r>
          </a:p>
          <a:p>
            <a:pPr marL="0" indent="0" algn="r" rtl="1">
              <a:buNone/>
            </a:pPr>
            <a:r>
              <a:rPr lang="fa-IR" sz="2000" dirty="0">
                <a:cs typeface="B Zar" pitchFamily="2" charset="-78"/>
              </a:rPr>
              <a:t>بیمارستان بستری می شوند.</a:t>
            </a:r>
          </a:p>
          <a:p>
            <a:pPr marL="0" indent="0" algn="r" rtl="1">
              <a:buNone/>
            </a:pPr>
            <a:r>
              <a:rPr lang="fa-IR" sz="2000" dirty="0">
                <a:cs typeface="B Zar" pitchFamily="2" charset="-78"/>
              </a:rPr>
              <a:t>فرم ثبت: فرم ثبت اطّلاعات سوابق، علایم و وضعّیت بیماری کودک که از زبانه "کودکان پر خطر " در سامانه</a:t>
            </a:r>
          </a:p>
          <a:p>
            <a:pPr marL="0" indent="0" algn="r" rtl="1">
              <a:buNone/>
            </a:pPr>
            <a:r>
              <a:rPr lang="en-US" sz="2000" dirty="0">
                <a:cs typeface="B Zar" pitchFamily="2" charset="-78"/>
              </a:rPr>
              <a:t>MCMC   </a:t>
            </a:r>
            <a:r>
              <a:rPr lang="fa-IR" sz="2000" dirty="0">
                <a:cs typeface="B Zar" pitchFamily="2" charset="-78"/>
              </a:rPr>
              <a:t>قابل دسترسی است .</a:t>
            </a:r>
          </a:p>
          <a:p>
            <a:pPr marL="0" indent="0" algn="r" rtl="1">
              <a:buNone/>
            </a:pPr>
            <a:r>
              <a:rPr lang="fa-IR" sz="2000" dirty="0">
                <a:cs typeface="B Zar" pitchFamily="2" charset="-78"/>
              </a:rPr>
              <a:t>مداخله : هرگونه اقدام یا تصمیم تشخیصی و درمانی یا اجتماعی که بر اساس داده های فرم ثبت اطّلاعات</a:t>
            </a:r>
          </a:p>
          <a:p>
            <a:pPr marL="0" indent="0" algn="r" rtl="1">
              <a:buNone/>
            </a:pPr>
            <a:r>
              <a:rPr lang="fa-IR" sz="2000" dirty="0">
                <a:cs typeface="B Zar" pitchFamily="2" charset="-78"/>
              </a:rPr>
              <a:t>برای بهبود بیماری کودک، انجام می شود</a:t>
            </a:r>
          </a:p>
          <a:p>
            <a:pPr marL="0" indent="0" algn="r" rtl="1">
              <a:buNone/>
            </a:pPr>
            <a:r>
              <a:rPr lang="fa-IR" sz="2000" dirty="0">
                <a:solidFill>
                  <a:schemeClr val="tx1"/>
                </a:solidFill>
                <a:cs typeface="B Zar" pitchFamily="2" charset="-78"/>
              </a:rPr>
              <a:t>پیگیری</a:t>
            </a:r>
            <a:r>
              <a:rPr lang="fa-IR" sz="2000" dirty="0">
                <a:solidFill>
                  <a:srgbClr val="FF0000"/>
                </a:solidFill>
                <a:cs typeface="B Zar" pitchFamily="2" charset="-78"/>
              </a:rPr>
              <a:t> : پیگیری فعّال و مستمر وضعیّت کودک بیمار در حین و پس از بستری که به منظور ادامه درمان، تسریع در روند بهبودی، پیشگیری از عوارض بیماری، توانبخشی و بستری مجدّد توسّط کارشناس مرگ داخل بیمارستانی(در طول مدت بستری در بیمارستان) و کارشناس بهداشت شهرستان انجام می شود و نتایج آن باید در سامانه </a:t>
            </a:r>
            <a:r>
              <a:rPr lang="en-US" sz="2000" dirty="0">
                <a:solidFill>
                  <a:srgbClr val="FF0000"/>
                </a:solidFill>
                <a:cs typeface="B Zar" pitchFamily="2" charset="-78"/>
              </a:rPr>
              <a:t>MCMC </a:t>
            </a:r>
            <a:r>
              <a:rPr lang="fa-IR" sz="2000" dirty="0">
                <a:solidFill>
                  <a:srgbClr val="FF0000"/>
                </a:solidFill>
                <a:cs typeface="B Zar" pitchFamily="2" charset="-78"/>
              </a:rPr>
              <a:t>و پرونده الکترونیک کودک ثبت شود.</a:t>
            </a:r>
            <a:endParaRPr lang="en-US" sz="2000" dirty="0">
              <a:solidFill>
                <a:srgbClr val="FF0000"/>
              </a:solidFill>
              <a:cs typeface="B Zar" pitchFamily="2" charset="-78"/>
            </a:endParaRPr>
          </a:p>
        </p:txBody>
      </p:sp>
    </p:spTree>
    <p:extLst>
      <p:ext uri="{BB962C8B-B14F-4D97-AF65-F5344CB8AC3E}">
        <p14:creationId xmlns:p14="http://schemas.microsoft.com/office/powerpoint/2010/main" val="134832048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304800"/>
            <a:ext cx="8839200" cy="6400800"/>
          </a:xfrm>
        </p:spPr>
        <p:txBody>
          <a:bodyPr>
            <a:normAutofit/>
          </a:bodyPr>
          <a:lstStyle/>
          <a:p>
            <a:pPr algn="r" rtl="1"/>
            <a:r>
              <a:rPr lang="fa-IR" sz="2000" dirty="0">
                <a:cs typeface="B Zar" pitchFamily="2" charset="-78"/>
              </a:rPr>
              <a:t>معیار ثبت فرم کودک پرخطر برای کودک بیماردر بیمارستان وجود یکی از علایم جدول زیر است</a:t>
            </a:r>
            <a:r>
              <a:rPr lang="fa-IR" sz="2000" dirty="0" smtClean="0">
                <a:cs typeface="B Zar" pitchFamily="2" charset="-78"/>
              </a:rPr>
              <a:t>:</a:t>
            </a:r>
          </a:p>
          <a:p>
            <a:pPr marL="0" indent="0" algn="r" rtl="1">
              <a:buNone/>
            </a:pPr>
            <a:endParaRPr lang="en-US" sz="2000" dirty="0">
              <a:cs typeface="B Zar" pitchFamily="2" charset="-78"/>
            </a:endParaRPr>
          </a:p>
        </p:txBody>
      </p:sp>
      <p:graphicFrame>
        <p:nvGraphicFramePr>
          <p:cNvPr id="4" name="Table 3"/>
          <p:cNvGraphicFramePr>
            <a:graphicFrameLocks noGrp="1"/>
          </p:cNvGraphicFramePr>
          <p:nvPr>
            <p:extLst>
              <p:ext uri="{D42A27DB-BD31-4B8C-83A1-F6EECF244321}">
                <p14:modId xmlns:p14="http://schemas.microsoft.com/office/powerpoint/2010/main" val="284985877"/>
              </p:ext>
            </p:extLst>
          </p:nvPr>
        </p:nvGraphicFramePr>
        <p:xfrm>
          <a:off x="381002" y="914397"/>
          <a:ext cx="8381999" cy="5262358"/>
        </p:xfrm>
        <a:graphic>
          <a:graphicData uri="http://schemas.openxmlformats.org/drawingml/2006/table">
            <a:tbl>
              <a:tblPr firstRow="1" firstCol="1" bandRow="1">
                <a:tableStyleId>{5C22544A-7EE6-4342-B048-85BDC9FD1C3A}</a:tableStyleId>
              </a:tblPr>
              <a:tblGrid>
                <a:gridCol w="2894849"/>
                <a:gridCol w="2743575"/>
                <a:gridCol w="2743575"/>
              </a:tblGrid>
              <a:tr h="686586">
                <a:tc>
                  <a:txBody>
                    <a:bodyPr/>
                    <a:lstStyle/>
                    <a:p>
                      <a:pPr algn="ctr">
                        <a:lnSpc>
                          <a:spcPct val="115000"/>
                        </a:lnSpc>
                        <a:spcAft>
                          <a:spcPts val="0"/>
                        </a:spcAft>
                      </a:pPr>
                      <a:r>
                        <a:rPr lang="fa-IR" sz="1200" dirty="0">
                          <a:effectLst/>
                        </a:rPr>
                        <a:t>توضیح</a:t>
                      </a:r>
                      <a:endParaRPr lang="en-US" sz="900" dirty="0">
                        <a:effectLst/>
                        <a:latin typeface="Calibri"/>
                        <a:ea typeface="Calibri"/>
                        <a:cs typeface="Arial"/>
                      </a:endParaRPr>
                    </a:p>
                  </a:txBody>
                  <a:tcPr marL="57501" marR="57501" marT="0" marB="0"/>
                </a:tc>
                <a:tc>
                  <a:txBody>
                    <a:bodyPr/>
                    <a:lstStyle/>
                    <a:p>
                      <a:pPr>
                        <a:lnSpc>
                          <a:spcPct val="115000"/>
                        </a:lnSpc>
                        <a:spcAft>
                          <a:spcPts val="0"/>
                        </a:spcAft>
                      </a:pPr>
                      <a:r>
                        <a:rPr lang="fa-IR" sz="1200">
                          <a:effectLst/>
                        </a:rPr>
                        <a:t>معادل فارسی علائم بر اساس بوکلت</a:t>
                      </a:r>
                      <a:endParaRPr lang="en-US" sz="900">
                        <a:effectLst/>
                      </a:endParaRPr>
                    </a:p>
                    <a:p>
                      <a:pPr algn="r">
                        <a:lnSpc>
                          <a:spcPct val="115000"/>
                        </a:lnSpc>
                        <a:spcAft>
                          <a:spcPts val="0"/>
                        </a:spcAft>
                      </a:pPr>
                      <a:r>
                        <a:rPr lang="fa-IR" sz="1200">
                          <a:effectLst/>
                        </a:rPr>
                        <a:t>مانا</a:t>
                      </a:r>
                      <a:endParaRPr lang="en-US" sz="900">
                        <a:effectLst/>
                        <a:latin typeface="Calibri"/>
                        <a:ea typeface="Calibri"/>
                        <a:cs typeface="Arial"/>
                      </a:endParaRPr>
                    </a:p>
                  </a:txBody>
                  <a:tcPr marL="57501" marR="57501" marT="0" marB="0"/>
                </a:tc>
                <a:tc>
                  <a:txBody>
                    <a:bodyPr/>
                    <a:lstStyle/>
                    <a:p>
                      <a:pPr algn="r">
                        <a:lnSpc>
                          <a:spcPct val="115000"/>
                        </a:lnSpc>
                        <a:spcAft>
                          <a:spcPts val="0"/>
                        </a:spcAft>
                      </a:pPr>
                      <a:r>
                        <a:rPr lang="fa-IR" sz="1200">
                          <a:effectLst/>
                        </a:rPr>
                        <a:t>علائم کودک/ شیرخوار</a:t>
                      </a:r>
                      <a:endParaRPr lang="en-US" sz="900">
                        <a:effectLst/>
                      </a:endParaRPr>
                    </a:p>
                    <a:p>
                      <a:pPr algn="r">
                        <a:lnSpc>
                          <a:spcPct val="115000"/>
                        </a:lnSpc>
                        <a:spcAft>
                          <a:spcPts val="0"/>
                        </a:spcAft>
                      </a:pPr>
                      <a:r>
                        <a:rPr lang="en-US" sz="1200">
                          <a:effectLst/>
                        </a:rPr>
                        <a:t>(MCMC) </a:t>
                      </a:r>
                      <a:r>
                        <a:rPr lang="fa-IR" sz="1200">
                          <a:effectLst/>
                        </a:rPr>
                        <a:t>طبق فرم ثبت اطلاعات</a:t>
                      </a:r>
                      <a:endParaRPr lang="en-US" sz="900">
                        <a:effectLst/>
                        <a:latin typeface="Calibri"/>
                        <a:ea typeface="Calibri"/>
                        <a:cs typeface="Arial"/>
                      </a:endParaRPr>
                    </a:p>
                  </a:txBody>
                  <a:tcPr marL="57501" marR="57501" marT="0" marB="0"/>
                </a:tc>
              </a:tr>
              <a:tr h="228776">
                <a:tc rowSpan="4">
                  <a:txBody>
                    <a:bodyPr/>
                    <a:lstStyle/>
                    <a:p>
                      <a:pPr algn="ctr">
                        <a:lnSpc>
                          <a:spcPct val="115000"/>
                        </a:lnSpc>
                        <a:spcAft>
                          <a:spcPts val="0"/>
                        </a:spcAft>
                      </a:pPr>
                      <a:r>
                        <a:rPr lang="fa-IR" sz="1200">
                          <a:effectLst/>
                        </a:rPr>
                        <a:t>بطور کلی علایم شوک</a:t>
                      </a:r>
                      <a:endParaRPr lang="en-US" sz="900">
                        <a:effectLst/>
                        <a:latin typeface="Calibri"/>
                        <a:ea typeface="Calibri"/>
                        <a:cs typeface="Arial"/>
                      </a:endParaRPr>
                    </a:p>
                  </a:txBody>
                  <a:tcPr marL="57501" marR="57501" marT="0" marB="0"/>
                </a:tc>
                <a:tc>
                  <a:txBody>
                    <a:bodyPr/>
                    <a:lstStyle/>
                    <a:p>
                      <a:pPr algn="r">
                        <a:lnSpc>
                          <a:spcPct val="115000"/>
                        </a:lnSpc>
                        <a:spcAft>
                          <a:spcPts val="0"/>
                        </a:spcAft>
                      </a:pPr>
                      <a:r>
                        <a:rPr lang="fa-IR" sz="1200">
                          <a:effectLst/>
                        </a:rPr>
                        <a:t>تنفس منقطع یا غیر موثر</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Gasping /Apnea</a:t>
                      </a:r>
                      <a:endParaRPr lang="en-US" sz="900">
                        <a:effectLst/>
                        <a:latin typeface="Calibri"/>
                        <a:ea typeface="Calibri"/>
                        <a:cs typeface="Arial"/>
                      </a:endParaRPr>
                    </a:p>
                  </a:txBody>
                  <a:tcPr marL="57501" marR="57501" marT="0" marB="0"/>
                </a:tc>
              </a:tr>
              <a:tr h="228776">
                <a:tc vMerge="1">
                  <a:txBody>
                    <a:bodyPr/>
                    <a:lstStyle/>
                    <a:p>
                      <a:endParaRPr lang="en-US"/>
                    </a:p>
                  </a:txBody>
                  <a:tcPr/>
                </a:tc>
                <a:tc>
                  <a:txBody>
                    <a:bodyPr/>
                    <a:lstStyle/>
                    <a:p>
                      <a:pPr algn="r">
                        <a:lnSpc>
                          <a:spcPct val="115000"/>
                        </a:lnSpc>
                        <a:spcAft>
                          <a:spcPts val="0"/>
                        </a:spcAft>
                      </a:pPr>
                      <a:r>
                        <a:rPr lang="fa-IR" sz="1200">
                          <a:effectLst/>
                        </a:rPr>
                        <a:t>سیانوز مرکزی</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Central cyanosis</a:t>
                      </a:r>
                      <a:endParaRPr lang="en-US" sz="900">
                        <a:effectLst/>
                        <a:latin typeface="Calibri"/>
                        <a:ea typeface="Calibri"/>
                        <a:cs typeface="Arial"/>
                      </a:endParaRPr>
                    </a:p>
                  </a:txBody>
                  <a:tcPr marL="57501" marR="57501" marT="0" marB="0"/>
                </a:tc>
              </a:tr>
              <a:tr h="457550">
                <a:tc vMerge="1">
                  <a:txBody>
                    <a:bodyPr/>
                    <a:lstStyle/>
                    <a:p>
                      <a:endParaRPr lang="en-US"/>
                    </a:p>
                  </a:txBody>
                  <a:tcPr/>
                </a:tc>
                <a:tc>
                  <a:txBody>
                    <a:bodyPr/>
                    <a:lstStyle/>
                    <a:p>
                      <a:pPr algn="r">
                        <a:lnSpc>
                          <a:spcPct val="115000"/>
                        </a:lnSpc>
                        <a:spcAft>
                          <a:spcPts val="0"/>
                        </a:spcAft>
                      </a:pPr>
                      <a:r>
                        <a:rPr lang="fa-IR" sz="1200">
                          <a:effectLst/>
                        </a:rPr>
                        <a:t>زمان پر شدگی مویرگی بیش از 2 ثانیه</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Capillary Refilling &lt;2 s</a:t>
                      </a:r>
                      <a:endParaRPr lang="en-US" sz="900">
                        <a:effectLst/>
                        <a:latin typeface="Calibri"/>
                        <a:ea typeface="Calibri"/>
                        <a:cs typeface="Arial"/>
                      </a:endParaRPr>
                    </a:p>
                  </a:txBody>
                  <a:tcPr marL="57501" marR="57501" marT="0" marB="0"/>
                </a:tc>
              </a:tr>
              <a:tr h="228776">
                <a:tc vMerge="1">
                  <a:txBody>
                    <a:bodyPr/>
                    <a:lstStyle/>
                    <a:p>
                      <a:endParaRPr lang="en-US"/>
                    </a:p>
                  </a:txBody>
                  <a:tcPr/>
                </a:tc>
                <a:tc>
                  <a:txBody>
                    <a:bodyPr/>
                    <a:lstStyle/>
                    <a:p>
                      <a:pPr algn="r">
                        <a:lnSpc>
                          <a:spcPct val="115000"/>
                        </a:lnSpc>
                        <a:spcAft>
                          <a:spcPts val="0"/>
                        </a:spcAft>
                      </a:pPr>
                      <a:r>
                        <a:rPr lang="fa-IR" sz="1200">
                          <a:effectLst/>
                        </a:rPr>
                        <a:t>اختلال هوشیاری</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Confusion</a:t>
                      </a:r>
                      <a:endParaRPr lang="en-US" sz="900">
                        <a:effectLst/>
                        <a:latin typeface="Calibri"/>
                        <a:ea typeface="Calibri"/>
                        <a:cs typeface="Arial"/>
                      </a:endParaRPr>
                    </a:p>
                  </a:txBody>
                  <a:tcPr marL="57501" marR="57501" marT="0" marB="0"/>
                </a:tc>
              </a:tr>
              <a:tr h="457550">
                <a:tc>
                  <a:txBody>
                    <a:bodyPr/>
                    <a:lstStyle/>
                    <a:p>
                      <a:pPr algn="r">
                        <a:lnSpc>
                          <a:spcPct val="115000"/>
                        </a:lnSpc>
                        <a:spcAft>
                          <a:spcPts val="0"/>
                        </a:spcAft>
                      </a:pPr>
                      <a:r>
                        <a:rPr lang="fa-IR" sz="1200">
                          <a:effectLst/>
                        </a:rPr>
                        <a:t>سابقه تشنج در قسمت بیماری زمینه</a:t>
                      </a:r>
                      <a:r>
                        <a:rPr lang="fa-IR" sz="900">
                          <a:effectLst/>
                        </a:rPr>
                        <a:t> </a:t>
                      </a:r>
                      <a:r>
                        <a:rPr lang="fa-IR" sz="1200">
                          <a:effectLst/>
                        </a:rPr>
                        <a:t>ایی ثبت میشود </a:t>
                      </a:r>
                      <a:endParaRPr lang="en-US" sz="900">
                        <a:effectLst/>
                        <a:latin typeface="Calibri"/>
                        <a:ea typeface="Calibri"/>
                        <a:cs typeface="Arial"/>
                      </a:endParaRPr>
                    </a:p>
                  </a:txBody>
                  <a:tcPr marL="57501" marR="57501" marT="0" marB="0"/>
                </a:tc>
                <a:tc>
                  <a:txBody>
                    <a:bodyPr/>
                    <a:lstStyle/>
                    <a:p>
                      <a:pPr algn="r">
                        <a:lnSpc>
                          <a:spcPct val="115000"/>
                        </a:lnSpc>
                        <a:spcAft>
                          <a:spcPts val="0"/>
                        </a:spcAft>
                      </a:pPr>
                      <a:r>
                        <a:rPr lang="fa-IR" sz="1200">
                          <a:effectLst/>
                        </a:rPr>
                        <a:t>تشنج در زمان مراجعه</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Convulsion</a:t>
                      </a:r>
                      <a:endParaRPr lang="en-US" sz="900">
                        <a:effectLst/>
                        <a:latin typeface="Calibri"/>
                        <a:ea typeface="Calibri"/>
                        <a:cs typeface="Arial"/>
                      </a:endParaRPr>
                    </a:p>
                  </a:txBody>
                  <a:tcPr marL="57501" marR="57501" marT="0" marB="0"/>
                </a:tc>
              </a:tr>
              <a:tr h="228776">
                <a:tc>
                  <a:txBody>
                    <a:bodyPr/>
                    <a:lstStyle/>
                    <a:p>
                      <a:pPr>
                        <a:lnSpc>
                          <a:spcPct val="115000"/>
                        </a:lnSpc>
                        <a:spcAft>
                          <a:spcPts val="0"/>
                        </a:spcAft>
                      </a:pPr>
                      <a:r>
                        <a:rPr lang="en-US" sz="1200">
                          <a:effectLst/>
                        </a:rPr>
                        <a:t> </a:t>
                      </a:r>
                      <a:endParaRPr lang="en-US" sz="900">
                        <a:effectLst/>
                        <a:latin typeface="Calibri"/>
                        <a:ea typeface="Calibri"/>
                        <a:cs typeface="Arial"/>
                      </a:endParaRPr>
                    </a:p>
                  </a:txBody>
                  <a:tcPr marL="57501" marR="57501" marT="0" marB="0"/>
                </a:tc>
                <a:tc>
                  <a:txBody>
                    <a:bodyPr/>
                    <a:lstStyle/>
                    <a:p>
                      <a:pPr algn="r">
                        <a:lnSpc>
                          <a:spcPct val="115000"/>
                        </a:lnSpc>
                        <a:spcAft>
                          <a:spcPts val="0"/>
                        </a:spcAft>
                      </a:pPr>
                      <a:r>
                        <a:rPr lang="fa-IR" sz="1200">
                          <a:effectLst/>
                        </a:rPr>
                        <a:t>اشباع اکسیژن کمتر از 90</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Pulse oximetry &lt;90%</a:t>
                      </a:r>
                      <a:endParaRPr lang="en-US" sz="900">
                        <a:effectLst/>
                        <a:latin typeface="Calibri"/>
                        <a:ea typeface="Calibri"/>
                        <a:cs typeface="Arial"/>
                      </a:endParaRPr>
                    </a:p>
                  </a:txBody>
                  <a:tcPr marL="57501" marR="57501" marT="0" marB="0"/>
                </a:tc>
              </a:tr>
              <a:tr h="228776">
                <a:tc>
                  <a:txBody>
                    <a:bodyPr/>
                    <a:lstStyle/>
                    <a:p>
                      <a:pPr>
                        <a:lnSpc>
                          <a:spcPct val="115000"/>
                        </a:lnSpc>
                        <a:spcAft>
                          <a:spcPts val="0"/>
                        </a:spcAft>
                      </a:pPr>
                      <a:r>
                        <a:rPr lang="en-US" sz="1200">
                          <a:effectLst/>
                        </a:rPr>
                        <a:t> </a:t>
                      </a:r>
                      <a:endParaRPr lang="en-US" sz="900">
                        <a:effectLst/>
                        <a:latin typeface="Calibri"/>
                        <a:ea typeface="Calibri"/>
                        <a:cs typeface="Arial"/>
                      </a:endParaRPr>
                    </a:p>
                  </a:txBody>
                  <a:tcPr marL="57501" marR="57501" marT="0" marB="0"/>
                </a:tc>
                <a:tc>
                  <a:txBody>
                    <a:bodyPr/>
                    <a:lstStyle/>
                    <a:p>
                      <a:pPr algn="r">
                        <a:lnSpc>
                          <a:spcPct val="115000"/>
                        </a:lnSpc>
                        <a:spcAft>
                          <a:spcPts val="0"/>
                        </a:spcAft>
                      </a:pPr>
                      <a:r>
                        <a:rPr lang="fa-IR" sz="1200" dirty="0">
                          <a:effectLst/>
                        </a:rPr>
                        <a:t>شمارش تنفس بیش از 70</a:t>
                      </a:r>
                      <a:endParaRPr lang="en-US" sz="900" dirty="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Respiratory Rate&gt; 70</a:t>
                      </a:r>
                      <a:endParaRPr lang="en-US" sz="900">
                        <a:effectLst/>
                        <a:latin typeface="Calibri"/>
                        <a:ea typeface="Calibri"/>
                        <a:cs typeface="Arial"/>
                      </a:endParaRPr>
                    </a:p>
                  </a:txBody>
                  <a:tcPr marL="57501" marR="57501" marT="0" marB="0"/>
                </a:tc>
              </a:tr>
              <a:tr h="228776">
                <a:tc rowSpan="3">
                  <a:txBody>
                    <a:bodyPr/>
                    <a:lstStyle/>
                    <a:p>
                      <a:pPr>
                        <a:lnSpc>
                          <a:spcPct val="115000"/>
                        </a:lnSpc>
                        <a:spcAft>
                          <a:spcPts val="0"/>
                        </a:spcAft>
                      </a:pPr>
                      <a:r>
                        <a:rPr lang="fa-IR" sz="1200">
                          <a:effectLst/>
                        </a:rPr>
                        <a:t>بطور کلی هر نوع تنگی نفس شدید</a:t>
                      </a:r>
                      <a:endParaRPr lang="en-US" sz="900">
                        <a:effectLst/>
                        <a:latin typeface="Calibri"/>
                        <a:ea typeface="Calibri"/>
                        <a:cs typeface="Arial"/>
                      </a:endParaRPr>
                    </a:p>
                  </a:txBody>
                  <a:tcPr marL="57501" marR="57501" marT="0" marB="0"/>
                </a:tc>
                <a:tc>
                  <a:txBody>
                    <a:bodyPr/>
                    <a:lstStyle/>
                    <a:p>
                      <a:pPr algn="r">
                        <a:lnSpc>
                          <a:spcPct val="115000"/>
                        </a:lnSpc>
                        <a:spcAft>
                          <a:spcPts val="0"/>
                        </a:spcAft>
                      </a:pPr>
                      <a:r>
                        <a:rPr lang="fa-IR" sz="1200">
                          <a:effectLst/>
                        </a:rPr>
                        <a:t>توکشیدگی قفسه سینه</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Retraction</a:t>
                      </a:r>
                      <a:endParaRPr lang="en-US" sz="900">
                        <a:effectLst/>
                        <a:latin typeface="Calibri"/>
                        <a:ea typeface="Calibri"/>
                        <a:cs typeface="Arial"/>
                      </a:endParaRPr>
                    </a:p>
                  </a:txBody>
                  <a:tcPr marL="57501" marR="57501" marT="0" marB="0"/>
                </a:tc>
              </a:tr>
              <a:tr h="228776">
                <a:tc vMerge="1">
                  <a:txBody>
                    <a:bodyPr/>
                    <a:lstStyle/>
                    <a:p>
                      <a:endParaRPr lang="en-US"/>
                    </a:p>
                  </a:txBody>
                  <a:tcPr/>
                </a:tc>
                <a:tc>
                  <a:txBody>
                    <a:bodyPr/>
                    <a:lstStyle/>
                    <a:p>
                      <a:pPr algn="r" rtl="1">
                        <a:lnSpc>
                          <a:spcPct val="115000"/>
                        </a:lnSpc>
                        <a:spcAft>
                          <a:spcPts val="0"/>
                        </a:spcAft>
                      </a:pPr>
                      <a:r>
                        <a:rPr lang="fa-IR" sz="1200">
                          <a:effectLst/>
                        </a:rPr>
                        <a:t>ویزینگ ( خس خس سینه</a:t>
                      </a:r>
                      <a:r>
                        <a:rPr lang="en-US" sz="1200">
                          <a:effectLst/>
                        </a:rPr>
                        <a:t>(</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Wheezing</a:t>
                      </a:r>
                      <a:endParaRPr lang="en-US" sz="900">
                        <a:effectLst/>
                        <a:latin typeface="Calibri"/>
                        <a:ea typeface="Calibri"/>
                        <a:cs typeface="Arial"/>
                      </a:endParaRPr>
                    </a:p>
                  </a:txBody>
                  <a:tcPr marL="57501" marR="57501" marT="0" marB="0"/>
                </a:tc>
              </a:tr>
              <a:tr h="228776">
                <a:tc vMerge="1">
                  <a:txBody>
                    <a:bodyPr/>
                    <a:lstStyle/>
                    <a:p>
                      <a:endParaRPr lang="en-US"/>
                    </a:p>
                  </a:txBody>
                  <a:tcPr/>
                </a:tc>
                <a:tc>
                  <a:txBody>
                    <a:bodyPr/>
                    <a:lstStyle/>
                    <a:p>
                      <a:pPr algn="r">
                        <a:lnSpc>
                          <a:spcPct val="115000"/>
                        </a:lnSpc>
                        <a:spcAft>
                          <a:spcPts val="0"/>
                        </a:spcAft>
                      </a:pPr>
                      <a:r>
                        <a:rPr lang="fa-IR" sz="1200">
                          <a:effectLst/>
                        </a:rPr>
                        <a:t>استریدور</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Stridor</a:t>
                      </a:r>
                      <a:endParaRPr lang="en-US" sz="900">
                        <a:effectLst/>
                        <a:latin typeface="Calibri"/>
                        <a:ea typeface="Calibri"/>
                        <a:cs typeface="Arial"/>
                      </a:endParaRPr>
                    </a:p>
                  </a:txBody>
                  <a:tcPr marL="57501" marR="57501" marT="0" marB="0"/>
                </a:tc>
              </a:tr>
              <a:tr h="686586">
                <a:tc rowSpan="3">
                  <a:txBody>
                    <a:bodyPr/>
                    <a:lstStyle/>
                    <a:p>
                      <a:pPr algn="ctr">
                        <a:lnSpc>
                          <a:spcPct val="115000"/>
                        </a:lnSpc>
                        <a:spcAft>
                          <a:spcPts val="0"/>
                        </a:spcAft>
                      </a:pPr>
                      <a:r>
                        <a:rPr lang="fa-IR" sz="1200">
                          <a:effectLst/>
                        </a:rPr>
                        <a:t>این علایم فقط در شیرخواران کم سن ارزش دارد</a:t>
                      </a:r>
                      <a:endParaRPr lang="en-US" sz="900">
                        <a:effectLst/>
                        <a:latin typeface="Calibri"/>
                        <a:ea typeface="Calibri"/>
                        <a:cs typeface="Arial"/>
                      </a:endParaRPr>
                    </a:p>
                  </a:txBody>
                  <a:tcPr marL="57501" marR="57501" marT="0" marB="0"/>
                </a:tc>
                <a:tc>
                  <a:txBody>
                    <a:bodyPr/>
                    <a:lstStyle/>
                    <a:p>
                      <a:pPr algn="r">
                        <a:lnSpc>
                          <a:spcPct val="115000"/>
                        </a:lnSpc>
                        <a:spcAft>
                          <a:spcPts val="0"/>
                        </a:spcAft>
                      </a:pPr>
                      <a:r>
                        <a:rPr lang="fa-IR" sz="1200">
                          <a:effectLst/>
                        </a:rPr>
                        <a:t>تب و هیپوترمی</a:t>
                      </a:r>
                      <a:endParaRPr lang="en-US" sz="900">
                        <a:effectLst/>
                      </a:endParaRPr>
                    </a:p>
                    <a:p>
                      <a:pPr algn="r">
                        <a:lnSpc>
                          <a:spcPct val="115000"/>
                        </a:lnSpc>
                        <a:spcAft>
                          <a:spcPts val="0"/>
                        </a:spcAft>
                      </a:pPr>
                      <a:r>
                        <a:rPr lang="fa-IR" sz="1200">
                          <a:effectLst/>
                        </a:rPr>
                        <a:t>دمای بدن بیش از 38.5 وکمتراز 35.5</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38.5 &gt;Temperature&lt;35.5</a:t>
                      </a:r>
                      <a:endParaRPr lang="en-US" sz="900">
                        <a:effectLst/>
                      </a:endParaRPr>
                    </a:p>
                    <a:p>
                      <a:pPr>
                        <a:lnSpc>
                          <a:spcPct val="115000"/>
                        </a:lnSpc>
                        <a:spcAft>
                          <a:spcPts val="0"/>
                        </a:spcAft>
                      </a:pPr>
                      <a:r>
                        <a:rPr lang="fa-IR" sz="1200">
                          <a:effectLst/>
                        </a:rPr>
                        <a:t>شیرخواران زیر 2 ماه</a:t>
                      </a:r>
                      <a:endParaRPr lang="en-US" sz="900">
                        <a:effectLst/>
                        <a:latin typeface="Calibri"/>
                        <a:ea typeface="Calibri"/>
                        <a:cs typeface="Arial"/>
                      </a:endParaRPr>
                    </a:p>
                  </a:txBody>
                  <a:tcPr marL="57501" marR="57501" marT="0" marB="0"/>
                </a:tc>
              </a:tr>
              <a:tr h="228776">
                <a:tc vMerge="1">
                  <a:txBody>
                    <a:bodyPr/>
                    <a:lstStyle/>
                    <a:p>
                      <a:endParaRPr lang="en-US"/>
                    </a:p>
                  </a:txBody>
                  <a:tcPr/>
                </a:tc>
                <a:tc>
                  <a:txBody>
                    <a:bodyPr/>
                    <a:lstStyle/>
                    <a:p>
                      <a:pPr algn="r">
                        <a:lnSpc>
                          <a:spcPct val="115000"/>
                        </a:lnSpc>
                        <a:spcAft>
                          <a:spcPts val="0"/>
                        </a:spcAft>
                      </a:pPr>
                      <a:r>
                        <a:rPr lang="fa-IR" sz="1200">
                          <a:effectLst/>
                        </a:rPr>
                        <a:t>پرش پره های بینی</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Nasal flaring</a:t>
                      </a:r>
                      <a:endParaRPr lang="en-US" sz="900">
                        <a:effectLst/>
                        <a:latin typeface="Calibri"/>
                        <a:ea typeface="Calibri"/>
                        <a:cs typeface="Arial"/>
                      </a:endParaRPr>
                    </a:p>
                  </a:txBody>
                  <a:tcPr marL="57501" marR="57501" marT="0" marB="0"/>
                </a:tc>
              </a:tr>
              <a:tr h="228776">
                <a:tc vMerge="1">
                  <a:txBody>
                    <a:bodyPr/>
                    <a:lstStyle/>
                    <a:p>
                      <a:endParaRPr lang="en-US"/>
                    </a:p>
                  </a:txBody>
                  <a:tcPr/>
                </a:tc>
                <a:tc>
                  <a:txBody>
                    <a:bodyPr/>
                    <a:lstStyle/>
                    <a:p>
                      <a:pPr algn="r">
                        <a:lnSpc>
                          <a:spcPct val="115000"/>
                        </a:lnSpc>
                        <a:spcAft>
                          <a:spcPts val="0"/>
                        </a:spcAft>
                      </a:pPr>
                      <a:r>
                        <a:rPr lang="fa-IR" sz="1200">
                          <a:effectLst/>
                        </a:rPr>
                        <a:t>ناله کردن</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Grunting</a:t>
                      </a:r>
                      <a:endParaRPr lang="en-US" sz="900">
                        <a:effectLst/>
                        <a:latin typeface="Calibri"/>
                        <a:ea typeface="Calibri"/>
                        <a:cs typeface="Arial"/>
                      </a:endParaRPr>
                    </a:p>
                  </a:txBody>
                  <a:tcPr marL="57501" marR="57501" marT="0" marB="0"/>
                </a:tc>
              </a:tr>
              <a:tr h="457550">
                <a:tc>
                  <a:txBody>
                    <a:bodyPr/>
                    <a:lstStyle/>
                    <a:p>
                      <a:pPr>
                        <a:lnSpc>
                          <a:spcPct val="115000"/>
                        </a:lnSpc>
                        <a:spcAft>
                          <a:spcPts val="0"/>
                        </a:spcAft>
                      </a:pPr>
                      <a:r>
                        <a:rPr lang="en-US" sz="1200">
                          <a:effectLst/>
                        </a:rPr>
                        <a:t> </a:t>
                      </a:r>
                      <a:endParaRPr lang="en-US" sz="900">
                        <a:effectLst/>
                        <a:latin typeface="Calibri"/>
                        <a:ea typeface="Calibri"/>
                        <a:cs typeface="Arial"/>
                      </a:endParaRPr>
                    </a:p>
                  </a:txBody>
                  <a:tcPr marL="57501" marR="57501" marT="0" marB="0"/>
                </a:tc>
                <a:tc>
                  <a:txBody>
                    <a:bodyPr/>
                    <a:lstStyle/>
                    <a:p>
                      <a:pPr algn="r">
                        <a:lnSpc>
                          <a:spcPct val="115000"/>
                        </a:lnSpc>
                        <a:spcAft>
                          <a:spcPts val="0"/>
                        </a:spcAft>
                      </a:pPr>
                      <a:r>
                        <a:rPr lang="fa-IR" sz="1200">
                          <a:effectLst/>
                        </a:rPr>
                        <a:t>جسم خارجی تنفسی/ انسداد راه هوایی</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a:effectLst/>
                        </a:rPr>
                        <a:t>Foreign body aspiration</a:t>
                      </a:r>
                      <a:endParaRPr lang="en-US" sz="900">
                        <a:effectLst/>
                        <a:latin typeface="Calibri"/>
                        <a:ea typeface="Calibri"/>
                        <a:cs typeface="Arial"/>
                      </a:endParaRPr>
                    </a:p>
                  </a:txBody>
                  <a:tcPr marL="57501" marR="57501" marT="0" marB="0"/>
                </a:tc>
              </a:tr>
              <a:tr h="228776">
                <a:tc>
                  <a:txBody>
                    <a:bodyPr/>
                    <a:lstStyle/>
                    <a:p>
                      <a:pPr>
                        <a:lnSpc>
                          <a:spcPct val="115000"/>
                        </a:lnSpc>
                        <a:spcAft>
                          <a:spcPts val="0"/>
                        </a:spcAft>
                      </a:pPr>
                      <a:r>
                        <a:rPr lang="en-US" sz="1200">
                          <a:effectLst/>
                        </a:rPr>
                        <a:t> </a:t>
                      </a:r>
                      <a:endParaRPr lang="en-US" sz="900">
                        <a:effectLst/>
                        <a:latin typeface="Calibri"/>
                        <a:ea typeface="Calibri"/>
                        <a:cs typeface="Arial"/>
                      </a:endParaRPr>
                    </a:p>
                  </a:txBody>
                  <a:tcPr marL="57501" marR="57501" marT="0" marB="0"/>
                </a:tc>
                <a:tc>
                  <a:txBody>
                    <a:bodyPr/>
                    <a:lstStyle/>
                    <a:p>
                      <a:pPr algn="r">
                        <a:lnSpc>
                          <a:spcPct val="115000"/>
                        </a:lnSpc>
                        <a:spcAft>
                          <a:spcPts val="0"/>
                        </a:spcAft>
                      </a:pPr>
                      <a:r>
                        <a:rPr lang="fa-IR" sz="1200">
                          <a:effectLst/>
                        </a:rPr>
                        <a:t>کم آبی شدید</a:t>
                      </a:r>
                      <a:endParaRPr lang="en-US" sz="900">
                        <a:effectLst/>
                        <a:latin typeface="Calibri"/>
                        <a:ea typeface="Calibri"/>
                        <a:cs typeface="Arial"/>
                      </a:endParaRPr>
                    </a:p>
                  </a:txBody>
                  <a:tcPr marL="57501" marR="57501" marT="0" marB="0"/>
                </a:tc>
                <a:tc>
                  <a:txBody>
                    <a:bodyPr/>
                    <a:lstStyle/>
                    <a:p>
                      <a:pPr>
                        <a:lnSpc>
                          <a:spcPct val="115000"/>
                        </a:lnSpc>
                        <a:spcAft>
                          <a:spcPts val="0"/>
                        </a:spcAft>
                      </a:pPr>
                      <a:r>
                        <a:rPr lang="en-US" sz="1200" dirty="0">
                          <a:effectLst/>
                        </a:rPr>
                        <a:t>Severe dehydration</a:t>
                      </a:r>
                      <a:endParaRPr lang="en-US" sz="900" dirty="0">
                        <a:effectLst/>
                        <a:latin typeface="Calibri"/>
                        <a:ea typeface="Calibri"/>
                        <a:cs typeface="Arial"/>
                      </a:endParaRPr>
                    </a:p>
                  </a:txBody>
                  <a:tcPr marL="57501" marR="57501" marT="0" marB="0"/>
                </a:tc>
              </a:tr>
            </a:tbl>
          </a:graphicData>
        </a:graphic>
      </p:graphicFrame>
    </p:spTree>
    <p:extLst>
      <p:ext uri="{BB962C8B-B14F-4D97-AF65-F5344CB8AC3E}">
        <p14:creationId xmlns:p14="http://schemas.microsoft.com/office/powerpoint/2010/main" val="40993501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1455433021"/>
              </p:ext>
            </p:extLst>
          </p:nvPr>
        </p:nvGraphicFramePr>
        <p:xfrm>
          <a:off x="304800" y="838199"/>
          <a:ext cx="8229600" cy="5029201"/>
        </p:xfrm>
        <a:graphic>
          <a:graphicData uri="http://schemas.openxmlformats.org/drawingml/2006/table">
            <a:tbl>
              <a:tblPr firstRow="1" firstCol="1" bandRow="1">
                <a:tableStyleId>{5C22544A-7EE6-4342-B048-85BDC9FD1C3A}</a:tableStyleId>
              </a:tblPr>
              <a:tblGrid>
                <a:gridCol w="2842216"/>
                <a:gridCol w="2693692"/>
                <a:gridCol w="2693692"/>
              </a:tblGrid>
              <a:tr h="828197">
                <a:tc>
                  <a:txBody>
                    <a:bodyPr/>
                    <a:lstStyle/>
                    <a:p>
                      <a:pPr>
                        <a:lnSpc>
                          <a:spcPct val="115000"/>
                        </a:lnSpc>
                        <a:spcAft>
                          <a:spcPts val="0"/>
                        </a:spcAft>
                      </a:pPr>
                      <a:r>
                        <a:rPr lang="en-US" sz="1400">
                          <a:effectLst/>
                        </a:rPr>
                        <a:t> </a:t>
                      </a:r>
                      <a:endParaRPr lang="en-US" sz="1100">
                        <a:effectLst/>
                        <a:latin typeface="Calibri"/>
                        <a:ea typeface="Calibri"/>
                        <a:cs typeface="Arial"/>
                      </a:endParaRPr>
                    </a:p>
                  </a:txBody>
                  <a:tcPr marL="68580" marR="68580" marT="0" marB="0"/>
                </a:tc>
                <a:tc>
                  <a:txBody>
                    <a:bodyPr/>
                    <a:lstStyle/>
                    <a:p>
                      <a:pPr algn="r">
                        <a:lnSpc>
                          <a:spcPct val="115000"/>
                        </a:lnSpc>
                        <a:spcAft>
                          <a:spcPts val="0"/>
                        </a:spcAft>
                      </a:pPr>
                      <a:r>
                        <a:rPr lang="fa-IR" sz="1400">
                          <a:effectLst/>
                        </a:rPr>
                        <a:t>سوختگی درجه 2 و 3 و یا موارد پرخطر</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400">
                          <a:effectLst/>
                        </a:rPr>
                        <a:t>Burn ( high risk )</a:t>
                      </a:r>
                      <a:endParaRPr lang="en-US" sz="1100">
                        <a:effectLst/>
                        <a:latin typeface="Calibri"/>
                        <a:ea typeface="Calibri"/>
                        <a:cs typeface="Arial"/>
                      </a:endParaRPr>
                    </a:p>
                  </a:txBody>
                  <a:tcPr marL="68580" marR="68580" marT="0" marB="0"/>
                </a:tc>
              </a:tr>
              <a:tr h="828197">
                <a:tc>
                  <a:txBody>
                    <a:bodyPr/>
                    <a:lstStyle/>
                    <a:p>
                      <a:pPr algn="r">
                        <a:lnSpc>
                          <a:spcPct val="115000"/>
                        </a:lnSpc>
                        <a:spcAft>
                          <a:spcPts val="0"/>
                        </a:spcAft>
                      </a:pPr>
                      <a:r>
                        <a:rPr lang="fa-IR" sz="1400">
                          <a:effectLst/>
                        </a:rPr>
                        <a:t>هر گونه سوء مصرف مواد دارویی یا شیمیایی</a:t>
                      </a:r>
                      <a:endParaRPr lang="en-US" sz="1100">
                        <a:effectLst/>
                        <a:latin typeface="Calibri"/>
                        <a:ea typeface="Calibri"/>
                        <a:cs typeface="Arial"/>
                      </a:endParaRPr>
                    </a:p>
                  </a:txBody>
                  <a:tcPr marL="68580" marR="68580" marT="0" marB="0"/>
                </a:tc>
                <a:tc>
                  <a:txBody>
                    <a:bodyPr/>
                    <a:lstStyle/>
                    <a:p>
                      <a:pPr algn="r">
                        <a:lnSpc>
                          <a:spcPct val="115000"/>
                        </a:lnSpc>
                        <a:spcAft>
                          <a:spcPts val="0"/>
                        </a:spcAft>
                      </a:pPr>
                      <a:r>
                        <a:rPr lang="fa-IR" sz="1400">
                          <a:effectLst/>
                        </a:rPr>
                        <a:t>مسمومیت</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400">
                          <a:effectLst/>
                        </a:rPr>
                        <a:t>Poisoning</a:t>
                      </a:r>
                      <a:endParaRPr lang="en-US" sz="1100">
                        <a:effectLst/>
                        <a:latin typeface="Calibri"/>
                        <a:ea typeface="Calibri"/>
                        <a:cs typeface="Arial"/>
                      </a:endParaRPr>
                    </a:p>
                  </a:txBody>
                  <a:tcPr marL="68580" marR="68580" marT="0" marB="0"/>
                </a:tc>
              </a:tr>
              <a:tr h="1258519">
                <a:tc>
                  <a:txBody>
                    <a:bodyPr/>
                    <a:lstStyle/>
                    <a:p>
                      <a:pPr algn="r">
                        <a:lnSpc>
                          <a:spcPct val="115000"/>
                        </a:lnSpc>
                        <a:spcAft>
                          <a:spcPts val="0"/>
                        </a:spcAft>
                      </a:pPr>
                      <a:r>
                        <a:rPr lang="fa-IR" sz="1400">
                          <a:effectLst/>
                        </a:rPr>
                        <a:t>در بیماران با سن بالای دو ماه ، تب به تنهایی معیار</a:t>
                      </a:r>
                      <a:r>
                        <a:rPr lang="fa-IR" sz="1100">
                          <a:effectLst/>
                        </a:rPr>
                        <a:t> </a:t>
                      </a:r>
                      <a:r>
                        <a:rPr lang="fa-IR" sz="1400">
                          <a:effectLst/>
                        </a:rPr>
                        <a:t>پرخطر نیست</a:t>
                      </a:r>
                      <a:endParaRPr lang="en-US" sz="1100">
                        <a:effectLst/>
                      </a:endParaRPr>
                    </a:p>
                    <a:p>
                      <a:pPr algn="r">
                        <a:lnSpc>
                          <a:spcPct val="115000"/>
                        </a:lnSpc>
                        <a:spcAft>
                          <a:spcPts val="0"/>
                        </a:spcAft>
                      </a:pPr>
                      <a:r>
                        <a:rPr lang="en-US" sz="1400">
                          <a:effectLst/>
                        </a:rPr>
                        <a:t> </a:t>
                      </a:r>
                      <a:endParaRPr lang="en-US" sz="1100">
                        <a:effectLst/>
                        <a:latin typeface="Calibri"/>
                        <a:ea typeface="Calibri"/>
                        <a:cs typeface="Arial"/>
                      </a:endParaRPr>
                    </a:p>
                  </a:txBody>
                  <a:tcPr marL="68580" marR="68580" marT="0" marB="0"/>
                </a:tc>
                <a:tc>
                  <a:txBody>
                    <a:bodyPr/>
                    <a:lstStyle/>
                    <a:p>
                      <a:pPr algn="r">
                        <a:lnSpc>
                          <a:spcPct val="115000"/>
                        </a:lnSpc>
                        <a:spcAft>
                          <a:spcPts val="0"/>
                        </a:spcAft>
                      </a:pPr>
                      <a:r>
                        <a:rPr lang="fa-IR" sz="1400">
                          <a:effectLst/>
                        </a:rPr>
                        <a:t>بیماری عفونی یا تب دار شدید</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400">
                          <a:effectLst/>
                        </a:rPr>
                        <a:t>Sepsis /High fever</a:t>
                      </a:r>
                      <a:endParaRPr lang="en-US" sz="1100">
                        <a:effectLst/>
                        <a:latin typeface="Calibri"/>
                        <a:ea typeface="Calibri"/>
                        <a:cs typeface="Arial"/>
                      </a:endParaRPr>
                    </a:p>
                  </a:txBody>
                  <a:tcPr marL="68580" marR="68580" marT="0" marB="0"/>
                </a:tc>
              </a:tr>
              <a:tr h="2114288">
                <a:tc>
                  <a:txBody>
                    <a:bodyPr/>
                    <a:lstStyle/>
                    <a:p>
                      <a:pPr algn="r">
                        <a:lnSpc>
                          <a:spcPct val="115000"/>
                        </a:lnSpc>
                        <a:spcAft>
                          <a:spcPts val="0"/>
                        </a:spcAft>
                      </a:pPr>
                      <a:r>
                        <a:rPr lang="fa-IR" sz="1400">
                          <a:effectLst/>
                        </a:rPr>
                        <a:t>فقط مواردی که منجر به بستری می شود باید ثبت شود</a:t>
                      </a:r>
                      <a:endParaRPr lang="en-US" sz="1100">
                        <a:effectLst/>
                      </a:endParaRPr>
                    </a:p>
                    <a:p>
                      <a:pPr algn="r">
                        <a:lnSpc>
                          <a:spcPct val="115000"/>
                        </a:lnSpc>
                        <a:spcAft>
                          <a:spcPts val="0"/>
                        </a:spcAft>
                      </a:pPr>
                      <a:r>
                        <a:rPr lang="fa-IR" sz="1400">
                          <a:effectLst/>
                        </a:rPr>
                        <a:t>موارد تحت نظر یا درمان های سرپایی نیاز به ثبت</a:t>
                      </a:r>
                      <a:r>
                        <a:rPr lang="fa-IR" sz="1100">
                          <a:effectLst/>
                        </a:rPr>
                        <a:t> </a:t>
                      </a:r>
                      <a:r>
                        <a:rPr lang="fa-IR" sz="1400">
                          <a:effectLst/>
                        </a:rPr>
                        <a:t>ندارد</a:t>
                      </a:r>
                      <a:endParaRPr lang="en-US" sz="1100">
                        <a:effectLst/>
                      </a:endParaRPr>
                    </a:p>
                    <a:p>
                      <a:pPr algn="r">
                        <a:lnSpc>
                          <a:spcPct val="115000"/>
                        </a:lnSpc>
                        <a:spcAft>
                          <a:spcPts val="0"/>
                        </a:spcAft>
                      </a:pPr>
                      <a:r>
                        <a:rPr lang="en-US" sz="1400">
                          <a:effectLst/>
                        </a:rPr>
                        <a:t> </a:t>
                      </a:r>
                      <a:endParaRPr lang="en-US" sz="1100">
                        <a:effectLst/>
                        <a:latin typeface="Calibri"/>
                        <a:ea typeface="Calibri"/>
                        <a:cs typeface="Arial"/>
                      </a:endParaRPr>
                    </a:p>
                  </a:txBody>
                  <a:tcPr marL="68580" marR="68580" marT="0" marB="0"/>
                </a:tc>
                <a:tc>
                  <a:txBody>
                    <a:bodyPr/>
                    <a:lstStyle/>
                    <a:p>
                      <a:pPr algn="r" rtl="1">
                        <a:lnSpc>
                          <a:spcPct val="115000"/>
                        </a:lnSpc>
                        <a:spcAft>
                          <a:spcPts val="0"/>
                        </a:spcAft>
                      </a:pPr>
                      <a:r>
                        <a:rPr lang="fa-IR" sz="1400">
                          <a:effectLst/>
                        </a:rPr>
                        <a:t>سوانح و حوادث </a:t>
                      </a:r>
                      <a:r>
                        <a:rPr lang="en-US" sz="1400">
                          <a:effectLst/>
                        </a:rPr>
                        <a:t>) </a:t>
                      </a:r>
                      <a:r>
                        <a:rPr lang="fa-IR" sz="1400">
                          <a:effectLst/>
                        </a:rPr>
                        <a:t>آسیب های سر و</a:t>
                      </a:r>
                      <a:endParaRPr lang="en-US" sz="1100">
                        <a:effectLst/>
                      </a:endParaRPr>
                    </a:p>
                    <a:p>
                      <a:pPr algn="r" rtl="1">
                        <a:lnSpc>
                          <a:spcPct val="115000"/>
                        </a:lnSpc>
                        <a:spcAft>
                          <a:spcPts val="0"/>
                        </a:spcAft>
                      </a:pPr>
                      <a:r>
                        <a:rPr lang="fa-IR" sz="1400">
                          <a:effectLst/>
                        </a:rPr>
                        <a:t>گردن، شکم و ...)</a:t>
                      </a:r>
                      <a:endParaRPr lang="en-US" sz="1100">
                        <a:effectLst/>
                        <a:latin typeface="Calibri"/>
                        <a:ea typeface="Calibri"/>
                        <a:cs typeface="Arial"/>
                      </a:endParaRPr>
                    </a:p>
                  </a:txBody>
                  <a:tcPr marL="68580" marR="68580" marT="0" marB="0"/>
                </a:tc>
                <a:tc>
                  <a:txBody>
                    <a:bodyPr/>
                    <a:lstStyle/>
                    <a:p>
                      <a:pPr>
                        <a:lnSpc>
                          <a:spcPct val="115000"/>
                        </a:lnSpc>
                        <a:spcAft>
                          <a:spcPts val="0"/>
                        </a:spcAft>
                      </a:pPr>
                      <a:r>
                        <a:rPr lang="en-US" sz="1400" dirty="0">
                          <a:effectLst/>
                        </a:rPr>
                        <a:t>Trauma</a:t>
                      </a:r>
                      <a:endParaRPr lang="en-US" sz="1100" dirty="0">
                        <a:effectLst/>
                        <a:latin typeface="Calibri"/>
                        <a:ea typeface="Calibri"/>
                        <a:cs typeface="Arial"/>
                      </a:endParaRPr>
                    </a:p>
                  </a:txBody>
                  <a:tcPr marL="68580" marR="68580" marT="0" marB="0"/>
                </a:tc>
              </a:tr>
            </a:tbl>
          </a:graphicData>
        </a:graphic>
      </p:graphicFrame>
    </p:spTree>
    <p:extLst>
      <p:ext uri="{BB962C8B-B14F-4D97-AF65-F5344CB8AC3E}">
        <p14:creationId xmlns:p14="http://schemas.microsoft.com/office/powerpoint/2010/main" val="230393412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Oval 3"/>
          <p:cNvSpPr/>
          <p:nvPr/>
        </p:nvSpPr>
        <p:spPr>
          <a:xfrm>
            <a:off x="457200" y="685800"/>
            <a:ext cx="8153400" cy="5029200"/>
          </a:xfrm>
          <a:prstGeom prst="ellipse">
            <a:avLst/>
          </a:prstGeom>
          <a:solidFill>
            <a:schemeClr val="accent3">
              <a:lumMod val="40000"/>
              <a:lumOff val="60000"/>
            </a:schemeClr>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rtl="1"/>
            <a:r>
              <a:rPr lang="fa-IR" sz="2800" dirty="0">
                <a:ln>
                  <a:solidFill>
                    <a:schemeClr val="tx1"/>
                  </a:solidFill>
                </a:ln>
                <a:cs typeface="B Zar" pitchFamily="2" charset="-78"/>
              </a:rPr>
              <a:t>بااجرای برنامه پیگیری کودکان پر خطر </a:t>
            </a:r>
            <a:r>
              <a:rPr lang="en-US" sz="2400" b="1" dirty="0" err="1">
                <a:ln>
                  <a:solidFill>
                    <a:schemeClr val="tx1"/>
                  </a:solidFill>
                </a:ln>
              </a:rPr>
              <a:t>mcmc</a:t>
            </a:r>
            <a:r>
              <a:rPr lang="en-US" dirty="0">
                <a:ln>
                  <a:solidFill>
                    <a:schemeClr val="tx1"/>
                  </a:solidFill>
                </a:ln>
              </a:rPr>
              <a:t> </a:t>
            </a:r>
            <a:r>
              <a:rPr lang="fa-IR" sz="2800" dirty="0">
                <a:ln>
                  <a:solidFill>
                    <a:schemeClr val="tx1"/>
                  </a:solidFill>
                </a:ln>
                <a:cs typeface="B Zar" pitchFamily="2" charset="-78"/>
              </a:rPr>
              <a:t>ازهمکاران انتظار میرود به محض اعلام اسامی ازطرف مرکز بهداشت ،کودک پرخطر  روزانه تا بهبودی پی گیری  و وضعّیت کودک درپرونده الکترونیک وی ثبت گردد و در صورت مراجعه حضوری کودک بعد از ترخیص از بیمارستان، فرم پیگیری مانا تکمیل و به پزشک مرکز جهت تعیین نیاز به مراقبت ویژه  ارجاع داده شود .</a:t>
            </a:r>
          </a:p>
          <a:p>
            <a:pPr algn="ctr" rtl="1"/>
            <a:endParaRPr lang="fa-IR" sz="2800" dirty="0">
              <a:ln>
                <a:solidFill>
                  <a:schemeClr val="tx1"/>
                </a:solidFill>
              </a:ln>
              <a:solidFill>
                <a:schemeClr val="tx1">
                  <a:lumMod val="50000"/>
                  <a:lumOff val="50000"/>
                </a:schemeClr>
              </a:solidFill>
              <a:cs typeface="B Zar" pitchFamily="2" charset="-78"/>
            </a:endParaRPr>
          </a:p>
        </p:txBody>
      </p:sp>
    </p:spTree>
    <p:extLst>
      <p:ext uri="{BB962C8B-B14F-4D97-AF65-F5344CB8AC3E}">
        <p14:creationId xmlns:p14="http://schemas.microsoft.com/office/powerpoint/2010/main" val="32030164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Grp="1" noChangeAspect="1" noChangeArrowheads="1"/>
          </p:cNvPicPr>
          <p:nvPr>
            <p:ph idx="1"/>
          </p:nvPr>
        </p:nvPicPr>
        <p:blipFill>
          <a:blip r:embed="rId2">
            <a:duotone>
              <a:prstClr val="black"/>
              <a:schemeClr val="accent3">
                <a:tint val="45000"/>
                <a:satMod val="400000"/>
              </a:schemeClr>
            </a:duotone>
            <a:extLst>
              <a:ext uri="{28A0092B-C50C-407E-A947-70E740481C1C}">
                <a14:useLocalDpi xmlns:a14="http://schemas.microsoft.com/office/drawing/2010/main" val="0"/>
              </a:ext>
            </a:extLst>
          </a:blip>
          <a:srcRect/>
          <a:stretch>
            <a:fillRect/>
          </a:stretch>
        </p:blipFill>
        <p:spPr bwMode="auto">
          <a:xfrm>
            <a:off x="914400" y="381000"/>
            <a:ext cx="7315200" cy="57451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13776740"/>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791199"/>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Autofit/>
          </a:bodyPr>
          <a:lstStyle/>
          <a:p>
            <a:pPr marL="0" indent="0" algn="r" rtl="1">
              <a:buNone/>
            </a:pPr>
            <a:r>
              <a:rPr lang="fa-IR" sz="2800" b="1" u="sng" dirty="0" smtClean="0">
                <a:solidFill>
                  <a:srgbClr val="FF0000"/>
                </a:solidFill>
                <a:cs typeface="B Zar" pitchFamily="2" charset="-78"/>
              </a:rPr>
              <a:t> مراقبت های دوره ای کودک </a:t>
            </a:r>
            <a:r>
              <a:rPr lang="fa-IR" sz="2800" b="1" u="sng" smtClean="0">
                <a:solidFill>
                  <a:srgbClr val="FF0000"/>
                </a:solidFill>
                <a:cs typeface="B Zar" pitchFamily="2" charset="-78"/>
              </a:rPr>
              <a:t>سالم </a:t>
            </a:r>
          </a:p>
          <a:p>
            <a:pPr marL="0" indent="0" algn="r" rtl="1">
              <a:buNone/>
            </a:pPr>
            <a:r>
              <a:rPr lang="fa-IR" sz="2800" smtClean="0">
                <a:cs typeface="B Zar" pitchFamily="2" charset="-78"/>
              </a:rPr>
              <a:t>از </a:t>
            </a:r>
            <a:r>
              <a:rPr lang="fa-IR" sz="2800" dirty="0" smtClean="0">
                <a:cs typeface="B Zar" pitchFamily="2" charset="-78"/>
              </a:rPr>
              <a:t>5-3 روزگی کودک همزمان با نمونه برداری هیپوتیروئید  درواحدهای بهداشتی، شروع شده وطبق توالی مراقبت ها دربسته خدمتی کودک سالم ، ارزیابی ها به شرح ذیل انجام می گیرد:</a:t>
            </a:r>
          </a:p>
          <a:p>
            <a:pPr algn="r" rtl="1"/>
            <a:r>
              <a:rPr lang="ar-SA" sz="2800" dirty="0" smtClean="0">
                <a:cs typeface="B Zar" pitchFamily="2" charset="-78"/>
              </a:rPr>
              <a:t>(ارزیابی</a:t>
            </a:r>
            <a:r>
              <a:rPr lang="fa-IR" sz="2800" dirty="0" smtClean="0">
                <a:cs typeface="B Zar" pitchFamily="2" charset="-78"/>
              </a:rPr>
              <a:t> شیرخوار کمتر از 2 ماه وکودک2 ماه تا 60 ماه از نظر</a:t>
            </a:r>
            <a:r>
              <a:rPr lang="ar-SA" sz="2800" dirty="0" smtClean="0">
                <a:cs typeface="B Zar" pitchFamily="2" charset="-78"/>
              </a:rPr>
              <a:t>نشانه </a:t>
            </a:r>
            <a:r>
              <a:rPr lang="fa-IR" sz="2800" dirty="0" smtClean="0">
                <a:cs typeface="B Zar" pitchFamily="2" charset="-78"/>
              </a:rPr>
              <a:t>های </a:t>
            </a:r>
            <a:r>
              <a:rPr lang="ar-SA" sz="2800" dirty="0" smtClean="0">
                <a:cs typeface="B Zar" pitchFamily="2" charset="-78"/>
              </a:rPr>
              <a:t>خطر-</a:t>
            </a:r>
            <a:r>
              <a:rPr lang="fa-IR" sz="2800" dirty="0" smtClean="0">
                <a:cs typeface="B Zar" pitchFamily="2" charset="-78"/>
              </a:rPr>
              <a:t> ارزیابی وضعیّت های </a:t>
            </a:r>
            <a:r>
              <a:rPr lang="fa-IR" sz="2800" dirty="0" smtClean="0">
                <a:solidFill>
                  <a:prstClr val="black"/>
                </a:solidFill>
                <a:cs typeface="B Zar" pitchFamily="2" charset="-78"/>
              </a:rPr>
              <a:t>رشدی کودک (از نظر وزن به سن- قد برای سن-وزن برای قد-دورسر</a:t>
            </a:r>
            <a:r>
              <a:rPr lang="fa-IR" sz="2800" dirty="0" smtClean="0">
                <a:solidFill>
                  <a:schemeClr val="tx1"/>
                </a:solidFill>
                <a:cs typeface="B Zar" pitchFamily="2" charset="-78"/>
              </a:rPr>
              <a:t>) -ارزیابی</a:t>
            </a:r>
            <a:r>
              <a:rPr lang="fa-IR" sz="2800" dirty="0" smtClean="0">
                <a:solidFill>
                  <a:srgbClr val="FF0000"/>
                </a:solidFill>
                <a:cs typeface="B Zar" pitchFamily="2" charset="-78"/>
              </a:rPr>
              <a:t> </a:t>
            </a:r>
            <a:r>
              <a:rPr lang="fa-IR" sz="2800" dirty="0" smtClean="0">
                <a:cs typeface="B Zar" pitchFamily="2" charset="-78"/>
              </a:rPr>
              <a:t>سلامت مادر ووضعیّت شیردهی – </a:t>
            </a:r>
            <a:r>
              <a:rPr lang="fa-IR" sz="2800" dirty="0" smtClean="0">
                <a:solidFill>
                  <a:schemeClr val="tx1"/>
                </a:solidFill>
                <a:cs typeface="B Zar" pitchFamily="2" charset="-78"/>
              </a:rPr>
              <a:t>ارزیابی تغذیه (تا </a:t>
            </a:r>
            <a:r>
              <a:rPr lang="fa-IR" sz="2800" dirty="0">
                <a:solidFill>
                  <a:schemeClr val="tx1"/>
                </a:solidFill>
                <a:cs typeface="B Zar" pitchFamily="2" charset="-78"/>
              </a:rPr>
              <a:t>پایان شیردهی ، </a:t>
            </a:r>
            <a:r>
              <a:rPr lang="fa-IR" sz="2800" dirty="0" smtClean="0">
                <a:solidFill>
                  <a:schemeClr val="tx1"/>
                </a:solidFill>
                <a:cs typeface="B Zar" pitchFamily="2" charset="-78"/>
              </a:rPr>
              <a:t>تا </a:t>
            </a:r>
            <a:r>
              <a:rPr lang="fa-IR" sz="2800" dirty="0">
                <a:solidFill>
                  <a:schemeClr val="tx1"/>
                </a:solidFill>
                <a:cs typeface="B Zar" pitchFamily="2" charset="-78"/>
              </a:rPr>
              <a:t>پایان یک </a:t>
            </a:r>
            <a:r>
              <a:rPr lang="fa-IR" sz="2800" dirty="0" smtClean="0">
                <a:solidFill>
                  <a:schemeClr val="tx1"/>
                </a:solidFill>
                <a:cs typeface="B Zar" pitchFamily="2" charset="-78"/>
              </a:rPr>
              <a:t>سالگی ، از پایان 6 ماه تا5 سال )-ارزیابی سلامت </a:t>
            </a:r>
            <a:r>
              <a:rPr lang="fa-IR" sz="2800" dirty="0" smtClean="0">
                <a:cs typeface="B Zar" pitchFamily="2" charset="-78"/>
              </a:rPr>
              <a:t>دهان ودندان ( 2 سال وکمتر از 2 سال، بالای 2 سال</a:t>
            </a:r>
            <a:r>
              <a:rPr lang="fa-IR" sz="2800" dirty="0">
                <a:cs typeface="B Zar" pitchFamily="2" charset="-78"/>
              </a:rPr>
              <a:t>)- </a:t>
            </a:r>
            <a:r>
              <a:rPr lang="fa-IR" sz="2800" dirty="0" smtClean="0">
                <a:cs typeface="B Zar" pitchFamily="2" charset="-78"/>
              </a:rPr>
              <a:t>ارزیابی بینایی- </a:t>
            </a:r>
            <a:r>
              <a:rPr lang="fa-IR" sz="2800" dirty="0">
                <a:cs typeface="B Zar" pitchFamily="2" charset="-78"/>
              </a:rPr>
              <a:t>شنوایی- تکامل – </a:t>
            </a:r>
            <a:r>
              <a:rPr lang="fa-IR" sz="2800" dirty="0" smtClean="0">
                <a:cs typeface="B Zar" pitchFamily="2" charset="-78"/>
              </a:rPr>
              <a:t>ژنتیک – واکسیناسیون - مصرف مکمّل </a:t>
            </a:r>
            <a:r>
              <a:rPr lang="fa-IR" sz="2800" dirty="0">
                <a:cs typeface="B Zar" pitchFamily="2" charset="-78"/>
              </a:rPr>
              <a:t>ها-  ارزیابی از نظر کم کاری تیروئید- </a:t>
            </a:r>
            <a:r>
              <a:rPr lang="fa-IR" sz="2800" dirty="0" smtClean="0">
                <a:cs typeface="B Zar" pitchFamily="2" charset="-78"/>
              </a:rPr>
              <a:t>فنیل کتونوری- </a:t>
            </a:r>
            <a:r>
              <a:rPr lang="fa-IR" sz="2800" dirty="0">
                <a:cs typeface="B Zar" pitchFamily="2" charset="-78"/>
              </a:rPr>
              <a:t>بدرفتاری با کودک </a:t>
            </a:r>
            <a:r>
              <a:rPr lang="fa-IR" sz="2800" dirty="0" smtClean="0">
                <a:cs typeface="B Zar" pitchFamily="2" charset="-78"/>
              </a:rPr>
              <a:t>)</a:t>
            </a:r>
          </a:p>
        </p:txBody>
      </p:sp>
    </p:spTree>
    <p:extLst>
      <p:ext uri="{BB962C8B-B14F-4D97-AF65-F5344CB8AC3E}">
        <p14:creationId xmlns:p14="http://schemas.microsoft.com/office/powerpoint/2010/main" val="2970233646"/>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a:bodyPr>
          <a:lstStyle/>
          <a:p>
            <a:pPr algn="r" rtl="1"/>
            <a:endParaRPr lang="fa-IR" sz="2800" dirty="0" smtClean="0">
              <a:cs typeface="B Zar" pitchFamily="2" charset="-78"/>
            </a:endParaRPr>
          </a:p>
          <a:p>
            <a:pPr marL="0" indent="0" algn="r" rtl="1">
              <a:buNone/>
            </a:pPr>
            <a:r>
              <a:rPr lang="fa-IR" sz="2800" b="1" u="sng" dirty="0" smtClean="0">
                <a:solidFill>
                  <a:srgbClr val="FF0000"/>
                </a:solidFill>
                <a:cs typeface="B Zar" pitchFamily="2" charset="-78"/>
              </a:rPr>
              <a:t>ارزيابي غربالگری ها </a:t>
            </a:r>
            <a:endParaRPr lang="en-US" sz="2800" b="1" u="sng" dirty="0" smtClean="0">
              <a:solidFill>
                <a:srgbClr val="FF0000"/>
              </a:solidFill>
              <a:cs typeface="B Zar" pitchFamily="2" charset="-78"/>
            </a:endParaRPr>
          </a:p>
          <a:p>
            <a:pPr algn="r" rtl="1"/>
            <a:r>
              <a:rPr lang="fa-IR" sz="2800" dirty="0" smtClean="0">
                <a:cs typeface="B Zar" pitchFamily="2" charset="-78"/>
              </a:rPr>
              <a:t>(بینایی، شنوایی ، کافی بودن شیرمادر- بیماری های متابولیک -ژنتیک-  تکامل</a:t>
            </a:r>
            <a:r>
              <a:rPr lang="en-US" sz="2800" dirty="0" smtClean="0">
                <a:cs typeface="B Zar" pitchFamily="2" charset="-78"/>
              </a:rPr>
              <a:t>REDFLAGS</a:t>
            </a:r>
            <a:r>
              <a:rPr lang="fa-IR" sz="2800" dirty="0" smtClean="0">
                <a:cs typeface="B Zar" pitchFamily="2" charset="-78"/>
              </a:rPr>
              <a:t> – تکامل (تست استاندارد)- دهان ودندان (رویش اولین دندان) -  ویزیت پزشک- ویزیت دندانپزشک- غربالگری کم خونی- غربالگری فشارخون</a:t>
            </a:r>
          </a:p>
          <a:p>
            <a:pPr algn="r" rtl="1"/>
            <a:r>
              <a:rPr lang="fa-IR" sz="2800" dirty="0"/>
              <a:t>با توجّه به اینکه طبقه بندی وضعیّت های کودک سالم توسّط سامانه انجام می گیرد  ، توصیه ها ، پیگیری واقدامات مورد نیاز بایستی توسّط پرسنل انجام ودربخش توضیحات و بخش اقدام درسامانه ثبت گردد.</a:t>
            </a:r>
          </a:p>
          <a:p>
            <a:pPr algn="r" rtl="1"/>
            <a:endParaRPr lang="fa-IR" sz="2800" dirty="0" smtClean="0">
              <a:cs typeface="B Zar" pitchFamily="2" charset="-78"/>
            </a:endParaRPr>
          </a:p>
          <a:p>
            <a:pPr algn="r" rtl="1"/>
            <a:r>
              <a:rPr lang="fa-IR" sz="2800" b="1" dirty="0" smtClean="0">
                <a:cs typeface="B Zar" pitchFamily="2" charset="-78"/>
              </a:rPr>
              <a:t>درمعاینه </a:t>
            </a:r>
            <a:r>
              <a:rPr lang="fa-IR" sz="2800" b="1" dirty="0">
                <a:cs typeface="B Zar" pitchFamily="2" charset="-78"/>
              </a:rPr>
              <a:t>فیزیکی سالانه تمامی کودکان 36 ماهه جهت اندازه گیری فشارخون به پزشک مرکز ارجاع داده شوند.</a:t>
            </a:r>
            <a:endParaRPr lang="en-US" sz="2800" b="1" dirty="0">
              <a:cs typeface="B Zar" pitchFamily="2" charset="-78"/>
            </a:endParaRPr>
          </a:p>
          <a:p>
            <a:pPr marL="0" indent="0" algn="r" rtl="1">
              <a:buNone/>
            </a:pPr>
            <a:endParaRPr lang="en-US" dirty="0"/>
          </a:p>
        </p:txBody>
      </p:sp>
    </p:spTree>
    <p:extLst>
      <p:ext uri="{BB962C8B-B14F-4D97-AF65-F5344CB8AC3E}">
        <p14:creationId xmlns:p14="http://schemas.microsoft.com/office/powerpoint/2010/main" val="19739085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lnSpcReduction="10000"/>
          </a:bodyPr>
          <a:lstStyle/>
          <a:p>
            <a:pPr marL="0" indent="0" algn="r" rtl="1">
              <a:buNone/>
            </a:pPr>
            <a:r>
              <a:rPr lang="fa-IR" sz="2800" b="1" u="sng" dirty="0" smtClean="0">
                <a:solidFill>
                  <a:srgbClr val="FF0000"/>
                </a:solidFill>
                <a:cs typeface="B Zar" pitchFamily="2" charset="-78"/>
              </a:rPr>
              <a:t>  ارزیابی نشانه های خطر</a:t>
            </a:r>
          </a:p>
          <a:p>
            <a:pPr marL="0" indent="0" algn="r" rtl="1">
              <a:buNone/>
            </a:pPr>
            <a:r>
              <a:rPr lang="fa-IR" sz="2800" b="1" u="sng" dirty="0" smtClean="0">
                <a:solidFill>
                  <a:srgbClr val="FF0000"/>
                </a:solidFill>
                <a:cs typeface="B Zar" pitchFamily="2" charset="-78"/>
              </a:rPr>
              <a:t> </a:t>
            </a:r>
            <a:r>
              <a:rPr lang="fa-IR" sz="2800" dirty="0" smtClean="0">
                <a:cs typeface="B Zar" pitchFamily="2" charset="-78"/>
              </a:rPr>
              <a:t>درکودک زیر دو ماه  وبالای 2 ماه با دقّت  وجدیّت بیشتری انجام گیرد ( بررسی درمورد کاهش قدرت مکیدن ،استفراغ مکرر،تشنج ، تنفس </a:t>
            </a:r>
            <a:r>
              <a:rPr lang="fa-IR" sz="2800" dirty="0">
                <a:cs typeface="B Zar" pitchFamily="2" charset="-78"/>
              </a:rPr>
              <a:t>تند </a:t>
            </a:r>
            <a:r>
              <a:rPr lang="fa-IR" sz="2800" dirty="0" smtClean="0">
                <a:cs typeface="B Zar" pitchFamily="2" charset="-78"/>
              </a:rPr>
              <a:t>(باشمارش </a:t>
            </a:r>
            <a:r>
              <a:rPr lang="fa-IR" sz="2800" dirty="0">
                <a:cs typeface="B Zar" pitchFamily="2" charset="-78"/>
              </a:rPr>
              <a:t>تعداد تنفس شیرخواردریک دقیقه </a:t>
            </a:r>
            <a:r>
              <a:rPr lang="fa-IR" sz="2800" dirty="0" smtClean="0">
                <a:cs typeface="B Zar" pitchFamily="2" charset="-78"/>
              </a:rPr>
              <a:t>کامل ، درصورتی که تعدادتنفس60 بار </a:t>
            </a:r>
            <a:r>
              <a:rPr lang="fa-IR" sz="2800" dirty="0">
                <a:cs typeface="B Zar" pitchFamily="2" charset="-78"/>
              </a:rPr>
              <a:t>دردقیقه یا </a:t>
            </a:r>
            <a:r>
              <a:rPr lang="fa-IR" sz="2800" dirty="0" smtClean="0">
                <a:cs typeface="B Zar" pitchFamily="2" charset="-78"/>
              </a:rPr>
              <a:t>بیشترباشد </a:t>
            </a:r>
            <a:r>
              <a:rPr lang="fa-IR" sz="2800" dirty="0">
                <a:cs typeface="B Zar" pitchFamily="2" charset="-78"/>
              </a:rPr>
              <a:t>تنفس تند محسوب می شود)- </a:t>
            </a:r>
            <a:r>
              <a:rPr lang="fa-IR" sz="2800" dirty="0" smtClean="0">
                <a:cs typeface="B Zar" pitchFamily="2" charset="-78"/>
              </a:rPr>
              <a:t>توکشیده شدن شدید  قفسه سینه، پرش پرّه های بینی</a:t>
            </a:r>
            <a:r>
              <a:rPr lang="fa-IR" sz="2800" dirty="0">
                <a:cs typeface="B Zar" pitchFamily="2" charset="-78"/>
              </a:rPr>
              <a:t>، ناله </a:t>
            </a:r>
            <a:r>
              <a:rPr lang="fa-IR" sz="2800" dirty="0" smtClean="0">
                <a:cs typeface="B Zar" pitchFamily="2" charset="-78"/>
              </a:rPr>
              <a:t>کردن- برآمدگی ملاج- </a:t>
            </a:r>
            <a:r>
              <a:rPr lang="fa-IR" sz="2800" dirty="0">
                <a:cs typeface="B Zar" pitchFamily="2" charset="-78"/>
              </a:rPr>
              <a:t>ترشحات چرکی ناف همراه با قرمزی وانتشار آن به اطراف- جوش چرکی پوستی – اندازه گیری درجه حرارت </a:t>
            </a:r>
            <a:r>
              <a:rPr lang="fa-IR" sz="2800" dirty="0" smtClean="0">
                <a:cs typeface="B Zar" pitchFamily="2" charset="-78"/>
              </a:rPr>
              <a:t>زیربغلی به مدّت 5 دقیقه( درصورتی که  درجه حرارت کودک مساوی </a:t>
            </a:r>
            <a:r>
              <a:rPr lang="fa-IR" sz="2800" dirty="0">
                <a:cs typeface="B Zar" pitchFamily="2" charset="-78"/>
              </a:rPr>
              <a:t>یا بالاتر از 37/5 درجه </a:t>
            </a:r>
            <a:r>
              <a:rPr lang="fa-IR" sz="2800" dirty="0" smtClean="0">
                <a:cs typeface="B Zar" pitchFamily="2" charset="-78"/>
              </a:rPr>
              <a:t>باشد تب ودرصورتی که کمتر </a:t>
            </a:r>
            <a:r>
              <a:rPr lang="fa-IR" sz="2800" dirty="0">
                <a:cs typeface="B Zar" pitchFamily="2" charset="-78"/>
              </a:rPr>
              <a:t>از 36/5 درجه </a:t>
            </a:r>
            <a:r>
              <a:rPr lang="fa-IR" sz="2800" dirty="0" smtClean="0">
                <a:cs typeface="B Zar" pitchFamily="2" charset="-78"/>
              </a:rPr>
              <a:t>باشدهیپوترمی محسوب می شود) </a:t>
            </a:r>
            <a:r>
              <a:rPr lang="fa-IR" sz="2800" dirty="0">
                <a:cs typeface="B Zar" pitchFamily="2" charset="-78"/>
              </a:rPr>
              <a:t>- کاهش سطح هوشیاری- نداشتن هیچگونه حرکت یا داشتن حرکت فقط با تحریک </a:t>
            </a:r>
            <a:r>
              <a:rPr lang="fa-IR" sz="2800" dirty="0" smtClean="0">
                <a:cs typeface="B Zar" pitchFamily="2" charset="-78"/>
              </a:rPr>
              <a:t>)- درصورت وجود زردی در کودک ارزیابی طبق بوکلت مانا انجام گیرد.</a:t>
            </a:r>
            <a:endParaRPr lang="fa-IR" sz="2800" dirty="0">
              <a:cs typeface="B Zar" pitchFamily="2" charset="-78"/>
            </a:endParaRPr>
          </a:p>
          <a:p>
            <a:pPr algn="r" rtl="1"/>
            <a:endParaRPr lang="en-US" sz="2600" dirty="0" smtClean="0">
              <a:cs typeface="B Zar" pitchFamily="2" charset="-78"/>
            </a:endParaRPr>
          </a:p>
          <a:p>
            <a:pPr algn="r"/>
            <a:endParaRPr lang="en-US" dirty="0">
              <a:cs typeface="B Zar" pitchFamily="2" charset="-78"/>
            </a:endParaRPr>
          </a:p>
        </p:txBody>
      </p:sp>
    </p:spTree>
    <p:extLst>
      <p:ext uri="{BB962C8B-B14F-4D97-AF65-F5344CB8AC3E}">
        <p14:creationId xmlns:p14="http://schemas.microsoft.com/office/powerpoint/2010/main" val="1768457236"/>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762000"/>
            <a:ext cx="8229600" cy="53641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lnSpcReduction="10000"/>
          </a:bodyPr>
          <a:lstStyle/>
          <a:p>
            <a:pPr algn="r" rtl="1"/>
            <a:r>
              <a:rPr lang="fa-IR" sz="2800" b="1" u="sng" dirty="0" smtClean="0">
                <a:solidFill>
                  <a:srgbClr val="FF0000"/>
                </a:solidFill>
                <a:cs typeface="B Zar" pitchFamily="2" charset="-78"/>
              </a:rPr>
              <a:t>ارزیابی وضعیّت های رشدی کودک </a:t>
            </a:r>
          </a:p>
          <a:p>
            <a:pPr algn="r" rtl="1"/>
            <a:r>
              <a:rPr lang="fa-IR" sz="2800" b="1" u="sng" dirty="0" smtClean="0">
                <a:solidFill>
                  <a:srgbClr val="FF0000"/>
                </a:solidFill>
                <a:cs typeface="B Zar" pitchFamily="2" charset="-78"/>
              </a:rPr>
              <a:t> </a:t>
            </a:r>
            <a:r>
              <a:rPr lang="fa-IR" sz="2800" dirty="0" smtClean="0">
                <a:cs typeface="B Zar" pitchFamily="2" charset="-78"/>
              </a:rPr>
              <a:t>لازم است به منحنی های </a:t>
            </a:r>
            <a:r>
              <a:rPr lang="en-US" sz="2800" dirty="0" smtClean="0">
                <a:cs typeface="B Zar" pitchFamily="2" charset="-78"/>
              </a:rPr>
              <a:t>z-score</a:t>
            </a:r>
            <a:r>
              <a:rPr lang="fa-IR" sz="2800" dirty="0" smtClean="0">
                <a:cs typeface="B Zar" pitchFamily="2" charset="-78"/>
              </a:rPr>
              <a:t> توجّه شود در صورت وجود کم وزنی شدید ، کوتاه قدی، لاغری، ارجاع به پزشک مرکز دراوّلین فرصت وپیگیری ارجاع 24 ساعت بعد برای اطمینان از انجام ارجاع انجام گیرد واقدامات بعدی طبق دستورعمل انجام گیرد.( ضمناً مشخّصات کودکان کم وزن شدید جهت ثبت درسامانه وزارتی بصورت فصلی به کارشناس کودکان مرکز بهداشت شهرستان ارسال گردد).کم وزنی و نیازمند بررسی بیشتر از نظر وزن طبق  بسته خدمتی وسامانه اقدام گردد .</a:t>
            </a:r>
            <a:r>
              <a:rPr lang="fa-IR" sz="2800" dirty="0">
                <a:cs typeface="B Zar" pitchFamily="2" charset="-78"/>
              </a:rPr>
              <a:t> درصورت وجود چاقی واضافه وزن ارجاع به پزشک مرکز وپیگیری پس از 1 هفته انجام </a:t>
            </a:r>
            <a:r>
              <a:rPr lang="fa-IR" sz="2800" dirty="0" smtClean="0">
                <a:cs typeface="B Zar" pitchFamily="2" charset="-78"/>
              </a:rPr>
              <a:t>گیرد.</a:t>
            </a:r>
          </a:p>
          <a:p>
            <a:pPr algn="r" rtl="1"/>
            <a:r>
              <a:rPr lang="fa-IR" sz="2800" dirty="0" smtClean="0">
                <a:cs typeface="B Zar" pitchFamily="2" charset="-78"/>
              </a:rPr>
              <a:t>در ارزیابی دور سرکودک، درصورتی که منحنی پایین تراز </a:t>
            </a:r>
            <a:r>
              <a:rPr lang="en-US" sz="2800" dirty="0" smtClean="0">
                <a:cs typeface="B Zar" pitchFamily="2" charset="-78"/>
              </a:rPr>
              <a:t>-3z-score</a:t>
            </a:r>
            <a:r>
              <a:rPr lang="fa-IR" sz="2800" dirty="0" smtClean="0">
                <a:cs typeface="B Zar" pitchFamily="2" charset="-78"/>
              </a:rPr>
              <a:t> ویا بالاتر از </a:t>
            </a:r>
            <a:r>
              <a:rPr lang="en-US" sz="2800" dirty="0" smtClean="0">
                <a:cs typeface="B Zar" pitchFamily="2" charset="-78"/>
              </a:rPr>
              <a:t>+3z-score</a:t>
            </a:r>
            <a:r>
              <a:rPr lang="fa-IR" sz="2800" dirty="0" smtClean="0">
                <a:cs typeface="B Zar" pitchFamily="2" charset="-78"/>
              </a:rPr>
              <a:t> باشد ارجاع به پزشک مرکز وپیگیری پس از 1 هفته انجام گیرد.</a:t>
            </a:r>
            <a:endParaRPr lang="en-US" sz="2800" dirty="0">
              <a:cs typeface="B Zar" pitchFamily="2" charset="-78"/>
            </a:endParaRPr>
          </a:p>
        </p:txBody>
      </p:sp>
    </p:spTree>
    <p:extLst>
      <p:ext uri="{BB962C8B-B14F-4D97-AF65-F5344CB8AC3E}">
        <p14:creationId xmlns:p14="http://schemas.microsoft.com/office/powerpoint/2010/main" val="314666671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28600"/>
            <a:ext cx="8229600" cy="9144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r>
              <a:rPr lang="fa-IR" sz="2800" dirty="0">
                <a:cs typeface="B Titr" pitchFamily="2" charset="-78"/>
              </a:rPr>
              <a:t>مشکلات و چالش ها در برنامه </a:t>
            </a:r>
            <a:r>
              <a:rPr lang="fa-IR" sz="2800" dirty="0" smtClean="0">
                <a:cs typeface="B Titr" pitchFamily="2" charset="-78"/>
              </a:rPr>
              <a:t>مانا </a:t>
            </a:r>
            <a:endParaRPr lang="en-US" sz="2800" dirty="0"/>
          </a:p>
        </p:txBody>
      </p:sp>
      <p:sp>
        <p:nvSpPr>
          <p:cNvPr id="3" name="Content Placeholder 2"/>
          <p:cNvSpPr>
            <a:spLocks noGrp="1"/>
          </p:cNvSpPr>
          <p:nvPr>
            <p:ph idx="1"/>
          </p:nvPr>
        </p:nvSpPr>
        <p:spPr>
          <a:xfrm>
            <a:off x="457200" y="1295400"/>
            <a:ext cx="8229600" cy="4830763"/>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a:bodyPr>
          <a:lstStyle/>
          <a:p>
            <a:pPr algn="r" rtl="1"/>
            <a:r>
              <a:rPr lang="fa-IR" sz="2800" dirty="0" smtClean="0">
                <a:cs typeface="B Zar" pitchFamily="2" charset="-78"/>
              </a:rPr>
              <a:t>عدم تکمیل فرم مانا برای کودکان بیمارزیر 5 سال</a:t>
            </a:r>
          </a:p>
          <a:p>
            <a:pPr algn="r" rtl="1"/>
            <a:r>
              <a:rPr lang="fa-IR" sz="2800" dirty="0" smtClean="0">
                <a:cs typeface="B Zar" pitchFamily="2" charset="-78"/>
              </a:rPr>
              <a:t>عدم تکمیل فرم مانا برای کودکان دچار زردی</a:t>
            </a:r>
          </a:p>
          <a:p>
            <a:pPr algn="r" rtl="1"/>
            <a:r>
              <a:rPr lang="fa-IR" sz="2800" dirty="0" smtClean="0">
                <a:cs typeface="B Zar" pitchFamily="2" charset="-78"/>
              </a:rPr>
              <a:t>عدم انجام ارجاع وپی گیری،توصیه ها ومشاوره طبق بسته خدمتی </a:t>
            </a:r>
          </a:p>
          <a:p>
            <a:pPr algn="r" rtl="1"/>
            <a:r>
              <a:rPr lang="fa-IR" sz="2800" dirty="0" smtClean="0">
                <a:cs typeface="B Zar" pitchFamily="2" charset="-78"/>
              </a:rPr>
              <a:t>عدم تکمیل فرم ارزیابی کم وزنی برای کودکان بیمار</a:t>
            </a:r>
          </a:p>
          <a:p>
            <a:pPr algn="r" rtl="1"/>
            <a:r>
              <a:rPr lang="fa-IR" sz="2800" dirty="0" smtClean="0">
                <a:cs typeface="B Zar" pitchFamily="2" charset="-78"/>
              </a:rPr>
              <a:t>عدم تکمیل بودن محوطه واحد </a:t>
            </a:r>
            <a:r>
              <a:rPr lang="en-US" sz="2800" dirty="0" smtClean="0">
                <a:cs typeface="B Zar" pitchFamily="2" charset="-78"/>
              </a:rPr>
              <a:t>ORT</a:t>
            </a:r>
            <a:r>
              <a:rPr lang="fa-IR" sz="2800" dirty="0" smtClean="0">
                <a:cs typeface="B Zar" pitchFamily="2" charset="-78"/>
              </a:rPr>
              <a:t> در برخی از واحد ها</a:t>
            </a:r>
          </a:p>
          <a:p>
            <a:pPr algn="r" rtl="1"/>
            <a:r>
              <a:rPr lang="fa-IR" sz="2800" dirty="0" smtClean="0">
                <a:cs typeface="B Zar" pitchFamily="2" charset="-78"/>
              </a:rPr>
              <a:t>عدم نظارت مستمربر سالم بودن کپسول اکسیژن موجود در واحد بهداشتی</a:t>
            </a:r>
          </a:p>
          <a:p>
            <a:pPr algn="r" rtl="1"/>
            <a:r>
              <a:rPr lang="fa-IR" sz="2800" dirty="0" smtClean="0">
                <a:cs typeface="B Zar" pitchFamily="2" charset="-78"/>
              </a:rPr>
              <a:t>در دسترس نبودن  بسته خدمتی(بوکلت) مانا در برخی از واحدهای بهداشتی</a:t>
            </a:r>
          </a:p>
          <a:p>
            <a:pPr algn="r" rtl="1"/>
            <a:r>
              <a:rPr lang="fa-IR" sz="2800" dirty="0" smtClean="0">
                <a:cs typeface="B Zar" pitchFamily="2" charset="-78"/>
              </a:rPr>
              <a:t>عدم تسلّط کافی همکاران بر4 اصل درمان اسهال در منزل وطبقه بندی زردی طبق بوکلت جدید</a:t>
            </a:r>
          </a:p>
          <a:p>
            <a:pPr algn="r" rtl="1"/>
            <a:r>
              <a:rPr lang="fa-IR" sz="2800" dirty="0" smtClean="0">
                <a:cs typeface="B Zar" pitchFamily="2" charset="-78"/>
              </a:rPr>
              <a:t>اطلاعات ناکافی همکاران برنحوه احیاء کودکان زیر یکسال وبالای یکسال</a:t>
            </a:r>
          </a:p>
          <a:p>
            <a:pPr algn="r" rtl="1"/>
            <a:endParaRPr lang="fa-IR" sz="2800" dirty="0" smtClean="0">
              <a:cs typeface="B Zar" pitchFamily="2" charset="-78"/>
            </a:endParaRPr>
          </a:p>
          <a:p>
            <a:pPr algn="r" rtl="1"/>
            <a:endParaRPr lang="fa-IR" sz="2800" dirty="0" smtClean="0">
              <a:cs typeface="B Zar" pitchFamily="2" charset="-78"/>
            </a:endParaRPr>
          </a:p>
          <a:p>
            <a:pPr algn="r" rtl="1"/>
            <a:endParaRPr lang="fa-IR" sz="2800" dirty="0" smtClean="0">
              <a:cs typeface="B Zar" pitchFamily="2" charset="-78"/>
            </a:endParaRPr>
          </a:p>
          <a:p>
            <a:pPr algn="r" rtl="1"/>
            <a:endParaRPr lang="en-US" sz="2800" dirty="0">
              <a:cs typeface="B Zar" pitchFamily="2" charset="-78"/>
            </a:endParaRPr>
          </a:p>
        </p:txBody>
      </p:sp>
    </p:spTree>
    <p:extLst>
      <p:ext uri="{BB962C8B-B14F-4D97-AF65-F5344CB8AC3E}">
        <p14:creationId xmlns:p14="http://schemas.microsoft.com/office/powerpoint/2010/main" val="2315050530"/>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a:solidFill>
            <a:schemeClr val="accent3">
              <a:lumMod val="20000"/>
              <a:lumOff val="80000"/>
            </a:schemeClr>
          </a:solidFill>
        </p:spPr>
        <p:style>
          <a:lnRef idx="2">
            <a:schemeClr val="accent3"/>
          </a:lnRef>
          <a:fillRef idx="1">
            <a:schemeClr val="lt1"/>
          </a:fillRef>
          <a:effectRef idx="0">
            <a:schemeClr val="accent3"/>
          </a:effectRef>
          <a:fontRef idx="minor">
            <a:schemeClr val="dk1"/>
          </a:fontRef>
        </p:style>
        <p:txBody>
          <a:bodyPr>
            <a:normAutofit/>
          </a:bodyPr>
          <a:lstStyle/>
          <a:p>
            <a:pPr algn="r" rtl="1"/>
            <a:r>
              <a:rPr lang="ar-SA" sz="3000" dirty="0" smtClean="0">
                <a:cs typeface="B Zar" pitchFamily="2" charset="-78"/>
              </a:rPr>
              <a:t>كلّيّه </a:t>
            </a:r>
            <a:r>
              <a:rPr lang="ar-SA" sz="3000" dirty="0">
                <a:cs typeface="B Zar" pitchFamily="2" charset="-78"/>
              </a:rPr>
              <a:t>كودكان طبق راهنماي جدول </a:t>
            </a:r>
            <a:r>
              <a:rPr lang="fa-IR" sz="3000" dirty="0" smtClean="0">
                <a:cs typeface="B Zar" pitchFamily="2" charset="-78"/>
              </a:rPr>
              <a:t>بسته خدمتی </a:t>
            </a:r>
            <a:r>
              <a:rPr lang="ar-SA" sz="3000" dirty="0" smtClean="0">
                <a:cs typeface="B Zar" pitchFamily="2" charset="-78"/>
              </a:rPr>
              <a:t>كودك </a:t>
            </a:r>
            <a:r>
              <a:rPr lang="ar-SA" sz="3000" dirty="0">
                <a:cs typeface="B Zar" pitchFamily="2" charset="-78"/>
              </a:rPr>
              <a:t>سالم وتوالي گروههاي </a:t>
            </a:r>
            <a:r>
              <a:rPr lang="ar-SA" sz="3000" dirty="0" smtClean="0">
                <a:cs typeface="B Zar" pitchFamily="2" charset="-78"/>
              </a:rPr>
              <a:t>سنّي</a:t>
            </a:r>
            <a:r>
              <a:rPr lang="fa-IR" sz="3000" dirty="0">
                <a:cs typeface="B Zar" pitchFamily="2" charset="-78"/>
              </a:rPr>
              <a:t> </a:t>
            </a:r>
            <a:r>
              <a:rPr lang="fa-IR" sz="3000" dirty="0" smtClean="0">
                <a:cs typeface="B Zar" pitchFamily="2" charset="-78"/>
              </a:rPr>
              <a:t>در(5-3 روزگی -6-7-9-12- 15-18-24-30-36-60 ماهگی )</a:t>
            </a:r>
            <a:r>
              <a:rPr lang="ar-SA" sz="3000" dirty="0" smtClean="0">
                <a:cs typeface="B Zar" pitchFamily="2" charset="-78"/>
              </a:rPr>
              <a:t> </a:t>
            </a:r>
            <a:r>
              <a:rPr lang="ar-SA" sz="3000" dirty="0">
                <a:cs typeface="B Zar" pitchFamily="2" charset="-78"/>
              </a:rPr>
              <a:t>جهت </a:t>
            </a:r>
            <a:r>
              <a:rPr lang="ar-SA" sz="3000" b="1" dirty="0">
                <a:cs typeface="B Zar" pitchFamily="2" charset="-78"/>
              </a:rPr>
              <a:t>ويزيت به پزشك مركز</a:t>
            </a:r>
            <a:r>
              <a:rPr lang="ar-SA" sz="3000" dirty="0">
                <a:cs typeface="B Zar" pitchFamily="2" charset="-78"/>
              </a:rPr>
              <a:t>، ارجاع داده شده </a:t>
            </a:r>
            <a:r>
              <a:rPr lang="ar-SA" sz="3000" dirty="0" smtClean="0">
                <a:cs typeface="B Zar" pitchFamily="2" charset="-78"/>
              </a:rPr>
              <a:t>و</a:t>
            </a:r>
            <a:r>
              <a:rPr lang="fa-IR" sz="3000" dirty="0" smtClean="0">
                <a:cs typeface="B Zar" pitchFamily="2" charset="-78"/>
              </a:rPr>
              <a:t>نتیجه ارجاع </a:t>
            </a:r>
            <a:r>
              <a:rPr lang="ar-SA" sz="3000" dirty="0" smtClean="0">
                <a:cs typeface="B Zar" pitchFamily="2" charset="-78"/>
              </a:rPr>
              <a:t>پيگيري </a:t>
            </a:r>
            <a:r>
              <a:rPr lang="fa-IR" sz="3000" dirty="0" smtClean="0">
                <a:cs typeface="B Zar" pitchFamily="2" charset="-78"/>
              </a:rPr>
              <a:t>شود.</a:t>
            </a:r>
          </a:p>
          <a:p>
            <a:pPr marL="0" indent="0" algn="r" rtl="1">
              <a:buNone/>
            </a:pPr>
            <a:r>
              <a:rPr lang="en-US" sz="3000" b="1" u="sng" dirty="0" smtClean="0">
                <a:solidFill>
                  <a:srgbClr val="FF0000"/>
                </a:solidFill>
                <a:cs typeface="B Zar" pitchFamily="2" charset="-78"/>
              </a:rPr>
              <a:t> </a:t>
            </a:r>
            <a:r>
              <a:rPr lang="fa-IR" sz="3000" b="1" u="sng" dirty="0" smtClean="0">
                <a:solidFill>
                  <a:srgbClr val="FF0000"/>
                </a:solidFill>
                <a:cs typeface="B Zar" pitchFamily="2" charset="-78"/>
              </a:rPr>
              <a:t>ارزیابی سلامت مادر ووضعیّت شیردهی</a:t>
            </a:r>
          </a:p>
          <a:p>
            <a:pPr algn="r" rtl="1"/>
            <a:r>
              <a:rPr lang="fa-IR" sz="3000" b="1" u="sng" dirty="0" smtClean="0">
                <a:solidFill>
                  <a:srgbClr val="FF0000"/>
                </a:solidFill>
                <a:cs typeface="B Zar" pitchFamily="2" charset="-78"/>
              </a:rPr>
              <a:t> </a:t>
            </a:r>
            <a:r>
              <a:rPr lang="fa-IR" sz="3000" dirty="0" smtClean="0">
                <a:cs typeface="B Zar" pitchFamily="2" charset="-78"/>
              </a:rPr>
              <a:t>با حضور مادر و </a:t>
            </a:r>
            <a:r>
              <a:rPr lang="fa-IR" sz="3000" dirty="0" smtClean="0">
                <a:solidFill>
                  <a:srgbClr val="0070C0"/>
                </a:solidFill>
                <a:cs typeface="B Zar" pitchFamily="2" charset="-78"/>
              </a:rPr>
              <a:t>مشاهده شیردهی </a:t>
            </a:r>
            <a:r>
              <a:rPr lang="fa-IR" sz="3000" dirty="0" smtClean="0">
                <a:cs typeface="B Zar" pitchFamily="2" charset="-78"/>
              </a:rPr>
              <a:t>در اوّلین مراجعه مادر ضروری می باشد. ودر هربار مراجعه در صورتی که ارزیابی وضعیّت تغذیه نوزاد/شیرخوار در طبقه بندی « احتمال مشکل تغذیه با شیرمادر» قرار گیرد لازم است ارزیابی سلامت وشیردهی مادر نیز تکمیل گردد.</a:t>
            </a:r>
          </a:p>
          <a:p>
            <a:pPr algn="r" rtl="1"/>
            <a:endParaRPr lang="fa-IR" dirty="0" smtClean="0"/>
          </a:p>
        </p:txBody>
      </p:sp>
    </p:spTree>
    <p:extLst>
      <p:ext uri="{BB962C8B-B14F-4D97-AF65-F5344CB8AC3E}">
        <p14:creationId xmlns:p14="http://schemas.microsoft.com/office/powerpoint/2010/main" val="395999664"/>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a:bodyPr>
          <a:lstStyle/>
          <a:p>
            <a:pPr marL="0" indent="0" algn="r" rtl="1">
              <a:buNone/>
            </a:pPr>
            <a:r>
              <a:rPr lang="fa-IR" b="1" u="sng" dirty="0" smtClean="0">
                <a:solidFill>
                  <a:srgbClr val="FF0000"/>
                </a:solidFill>
              </a:rPr>
              <a:t> ارزیابی تغذیه تا پایان شیردهی </a:t>
            </a:r>
            <a:r>
              <a:rPr lang="fa-IR" dirty="0" smtClean="0"/>
              <a:t>، در صورت وجود مشکل تغذیه با شیرمادر، درمراکز </a:t>
            </a:r>
            <a:r>
              <a:rPr lang="fa-IR" dirty="0"/>
              <a:t>شهری </a:t>
            </a:r>
            <a:r>
              <a:rPr lang="fa-IR" dirty="0" smtClean="0"/>
              <a:t>ارجاع به مرکز مشاوره شیردهی ودر مراکز روستایی ، طبق جدول مشاوره با مادر وراهنمای مشاوره اقدام گردد.</a:t>
            </a:r>
          </a:p>
          <a:p>
            <a:pPr algn="r" rtl="1"/>
            <a:r>
              <a:rPr lang="fa-IR" dirty="0" smtClean="0"/>
              <a:t>شیرخوار زیردو ماه 24 ساعت بعد وشیرخوار بالای دو ماه 1 هفته بعد پیگیری شود.</a:t>
            </a:r>
          </a:p>
          <a:p>
            <a:pPr algn="r" rtl="1"/>
            <a:r>
              <a:rPr lang="fa-IR" dirty="0" smtClean="0"/>
              <a:t>در ارزیابی تغذیه تا پایان یک سالگی، درصورت داشتن مشکل تغذیه با شیرمصنوعی وشیردام ، ارجاع به مرکز مشاوره شیردهی ، راهنمایی مادر برای تغذیه باشیرمادروقطع تدریجی شیرمصنوعی انجام شود .شیرخوار زیردو ماه 24 ساعت بعد وشیرخوار بالای دو ماه 1 هفته بعد پیگیری گردد.</a:t>
            </a:r>
            <a:endParaRPr lang="en-US" dirty="0"/>
          </a:p>
        </p:txBody>
      </p:sp>
    </p:spTree>
    <p:extLst>
      <p:ext uri="{BB962C8B-B14F-4D97-AF65-F5344CB8AC3E}">
        <p14:creationId xmlns:p14="http://schemas.microsoft.com/office/powerpoint/2010/main" val="73953820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lnSpcReduction="10000"/>
          </a:bodyPr>
          <a:lstStyle/>
          <a:p>
            <a:pPr marL="0" indent="0" algn="r" rtl="1">
              <a:buNone/>
            </a:pPr>
            <a:r>
              <a:rPr lang="fa-IR" b="1" u="sng" dirty="0" smtClean="0">
                <a:solidFill>
                  <a:srgbClr val="FF0000"/>
                </a:solidFill>
              </a:rPr>
              <a:t>  ارزیابی تغذیه  کودک </a:t>
            </a:r>
            <a:r>
              <a:rPr lang="fa-IR" u="sng" dirty="0" smtClean="0">
                <a:solidFill>
                  <a:srgbClr val="FF0000"/>
                </a:solidFill>
              </a:rPr>
              <a:t>از پایان 6 ماهگی تا 5 سال</a:t>
            </a:r>
            <a:endParaRPr lang="en-US" u="sng" dirty="0" smtClean="0">
              <a:solidFill>
                <a:srgbClr val="FF0000"/>
              </a:solidFill>
            </a:endParaRPr>
          </a:p>
          <a:p>
            <a:pPr marL="0" indent="0" algn="r" rtl="1">
              <a:buNone/>
            </a:pPr>
            <a:r>
              <a:rPr lang="fa-IR" u="sng" dirty="0" smtClean="0">
                <a:solidFill>
                  <a:srgbClr val="FF0000"/>
                </a:solidFill>
              </a:rPr>
              <a:t> </a:t>
            </a:r>
            <a:r>
              <a:rPr lang="fa-IR" dirty="0" smtClean="0"/>
              <a:t>به نکات زیر   دقّت شود:</a:t>
            </a:r>
          </a:p>
          <a:p>
            <a:pPr algn="r" rtl="1"/>
            <a:r>
              <a:rPr lang="fa-IR" dirty="0" smtClean="0"/>
              <a:t>شروع غذای کمکی ازپایان 6 ماهگی ، تهیّه غذای کودک با غلظت مناسب( با استفاده از عکس راهنما) ، دادان  غذاهای متنوع، نرم وله شده خانواده </a:t>
            </a:r>
            <a:r>
              <a:rPr lang="fa-IR" dirty="0"/>
              <a:t>از 9 ماهگی </a:t>
            </a:r>
            <a:r>
              <a:rPr lang="fa-IR" dirty="0" smtClean="0"/>
              <a:t>،مقدار غذای متناسب با سن کودک ( تا پایان 11 ماهگی بتدرج به 125 سی سی یا نصف لیوان برسد)،تعداد وعده های غذایی متناسب باسن کودک (تا پایان 8 ماهگی 3-2وعده غذا واز 9 ماهگی به بعد4-3وعده غذا درروز ) ، تعداد میان وعده غذایی متناسب با سن کودک (2-1 میان وعده در روز) – سهم غذای کافی متناسب با سن کودک درهروعده ( 2-1سال سه چهارم لیوان ، 5-2 سال یک لیوان)-</a:t>
            </a:r>
            <a:r>
              <a:rPr lang="fa-IR" dirty="0"/>
              <a:t> بررسی ماده غذایی از نظر حساسیت </a:t>
            </a:r>
            <a:r>
              <a:rPr lang="fa-IR" dirty="0" smtClean="0"/>
              <a:t>به کودک</a:t>
            </a:r>
            <a:endParaRPr lang="en-US" dirty="0"/>
          </a:p>
        </p:txBody>
      </p:sp>
    </p:spTree>
    <p:extLst>
      <p:ext uri="{BB962C8B-B14F-4D97-AF65-F5344CB8AC3E}">
        <p14:creationId xmlns:p14="http://schemas.microsoft.com/office/powerpoint/2010/main" val="305688768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lnSpcReduction="20000"/>
          </a:bodyPr>
          <a:lstStyle/>
          <a:p>
            <a:pPr marL="0" indent="0" algn="r" rtl="1">
              <a:buNone/>
            </a:pPr>
            <a:r>
              <a:rPr lang="fa-IR" b="1" u="sng" dirty="0" smtClean="0">
                <a:solidFill>
                  <a:srgbClr val="FF0000"/>
                </a:solidFill>
              </a:rPr>
              <a:t> ارزیابی </a:t>
            </a:r>
            <a:r>
              <a:rPr lang="fa-IR" b="1" u="sng" dirty="0">
                <a:solidFill>
                  <a:srgbClr val="FF0000"/>
                </a:solidFill>
              </a:rPr>
              <a:t>سلامت دهان ودندان </a:t>
            </a:r>
          </a:p>
          <a:p>
            <a:pPr algn="r" rtl="1"/>
            <a:r>
              <a:rPr lang="fa-IR" dirty="0"/>
              <a:t>با رویش اولین دندان در6( ماهگی) ودرمراقبت های 12 و24و36 و48 و60ماهگی انجام می شود، پس از ارزیابی وطبقه بندی با انجام سوالات ازمادر ونگاه کردن به دندان های کودک درصورت داشتن طبقه بندی مشکل دندانی شدید یا پرخطر توصیه ها به شرح ذیل می باشد:</a:t>
            </a:r>
          </a:p>
          <a:p>
            <a:pPr algn="r" rtl="1"/>
            <a:r>
              <a:rPr lang="fa-IR" dirty="0"/>
              <a:t>انجام اقدامات مربوط به بیرون افتادن کامل دندان – دادن استامینوفن درصورت درد- ارجاع به دندانپزشک و1 هفته بعد پیگیری ارجاع- 3 ماه بعد پیگیری برای بررسی رفع مشکل</a:t>
            </a:r>
            <a:r>
              <a:rPr lang="en-US" dirty="0"/>
              <a:t> </a:t>
            </a:r>
            <a:r>
              <a:rPr lang="fa-IR" dirty="0"/>
              <a:t>، درصورت داشتن مشکل دندانی با خطر متوسط وکم خطر ، اقدامات مربوط به آموزش والدین ،تحویل مسواک انگشتی وآموزش نحوه استفاده ازآن، روش صحیح مسواک زدن ،ارجاع به دندانپزشک جهت بررسی بیشتر وارزیابی سالانه، انجام وارنیش فلوراید وپیگیری 6 ماه بعد می باشد.</a:t>
            </a:r>
            <a:endParaRPr lang="en-US" dirty="0"/>
          </a:p>
        </p:txBody>
      </p:sp>
    </p:spTree>
    <p:extLst>
      <p:ext uri="{BB962C8B-B14F-4D97-AF65-F5344CB8AC3E}">
        <p14:creationId xmlns:p14="http://schemas.microsoft.com/office/powerpoint/2010/main" val="302002383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57200"/>
            <a:ext cx="8229600" cy="56689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lstStyle/>
          <a:p>
            <a:pPr marL="0" indent="0" algn="r" rtl="1">
              <a:buNone/>
            </a:pPr>
            <a:r>
              <a:rPr lang="fa-IR" b="1" u="sng" dirty="0" smtClean="0">
                <a:solidFill>
                  <a:srgbClr val="FF0000"/>
                </a:solidFill>
              </a:rPr>
              <a:t> ارزیابی </a:t>
            </a:r>
            <a:r>
              <a:rPr lang="fa-IR" b="1" u="sng" dirty="0">
                <a:solidFill>
                  <a:srgbClr val="FF0000"/>
                </a:solidFill>
              </a:rPr>
              <a:t>کودک از نظر بینایی </a:t>
            </a:r>
            <a:r>
              <a:rPr lang="fa-IR" b="1" u="sng" dirty="0" smtClean="0">
                <a:solidFill>
                  <a:srgbClr val="FF0000"/>
                </a:solidFill>
              </a:rPr>
              <a:t> </a:t>
            </a:r>
          </a:p>
          <a:p>
            <a:pPr marL="0" indent="0" algn="r" rtl="1">
              <a:buNone/>
            </a:pPr>
            <a:r>
              <a:rPr lang="fa-IR" dirty="0" smtClean="0"/>
              <a:t>درصورتی </a:t>
            </a:r>
            <a:r>
              <a:rPr lang="fa-IR" dirty="0"/>
              <a:t>که نوزاد نارس بوده و( وزن کمتر از 2000گرم وسن کمتر از 34 هفته باشد ) اقدام طبق دستورعمل رتینو پاتی انجام می گیرد.در ارزیابی بینایی کودک تا 2 ماهگی معاینات بینایی انجام وسوالات مربوط به بینایی طبق بسته خدمتی از مادر پرسیده شود درصورتی که در ارزیابی بینایی،طبقه بندی نیازمند بررسی بیشتر از نظر بینایی باشد ارجاع به پزشک مرکز وپیگیری ارجاع تا 1 هفته انجام گیرد.</a:t>
            </a:r>
          </a:p>
          <a:p>
            <a:pPr algn="r" rtl="1"/>
            <a:r>
              <a:rPr lang="fa-IR" dirty="0"/>
              <a:t>غربالگری تنبلی چشم درکودکان بالای 3 سال انجام ودر سامانه ثبت گردد.</a:t>
            </a:r>
            <a:endParaRPr lang="en-US" dirty="0"/>
          </a:p>
          <a:p>
            <a:pPr algn="r" rtl="1"/>
            <a:endParaRPr lang="en-US" dirty="0"/>
          </a:p>
        </p:txBody>
      </p:sp>
    </p:spTree>
    <p:extLst>
      <p:ext uri="{BB962C8B-B14F-4D97-AF65-F5344CB8AC3E}">
        <p14:creationId xmlns:p14="http://schemas.microsoft.com/office/powerpoint/2010/main" val="179934024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lstStyle/>
          <a:p>
            <a:pPr algn="r" rtl="1"/>
            <a:r>
              <a:rPr lang="fa-IR" b="1" u="sng" dirty="0" smtClean="0">
                <a:solidFill>
                  <a:srgbClr val="FF0000"/>
                </a:solidFill>
              </a:rPr>
              <a:t> </a:t>
            </a:r>
            <a:r>
              <a:rPr lang="fa-IR" b="1" u="sng" dirty="0">
                <a:solidFill>
                  <a:srgbClr val="FF0000"/>
                </a:solidFill>
              </a:rPr>
              <a:t>ارزیابی کودک از نظر شنوایی </a:t>
            </a:r>
            <a:endParaRPr lang="fa-IR" b="1" u="sng" dirty="0" smtClean="0">
              <a:solidFill>
                <a:srgbClr val="FF0000"/>
              </a:solidFill>
            </a:endParaRPr>
          </a:p>
          <a:p>
            <a:pPr algn="r" rtl="1"/>
            <a:r>
              <a:rPr lang="fa-IR" dirty="0" smtClean="0"/>
              <a:t>عوامل </a:t>
            </a:r>
            <a:r>
              <a:rPr lang="fa-IR" dirty="0"/>
              <a:t>خطر طبق بسته خدمتی از مادر سوال شود تست غربالگری شنوایی نوبت اول در(5-3روزگی) و نوبت دوم در( 5-3 سالگی) پیگیری شود.درصورتی که نتیجه آزمایش تشخیصی یا غربالگری شنوایی غیرطبیعی باشدودر طبقه بندی نیازمند بررسی بیشتر از نظر شنوایی قرار گیرد، توصیه به ارجاع به پزشک مرکز ، ارجاع به واحد غربالگری شنوایی گردیده ،نتیجه درسامانه ثبت ویک هفته بعد پیگیری شود. </a:t>
            </a:r>
            <a:endParaRPr lang="en-US" dirty="0"/>
          </a:p>
          <a:p>
            <a:pPr algn="r" rtl="1"/>
            <a:endParaRPr lang="en-US" dirty="0"/>
          </a:p>
        </p:txBody>
      </p:sp>
    </p:spTree>
    <p:extLst>
      <p:ext uri="{BB962C8B-B14F-4D97-AF65-F5344CB8AC3E}">
        <p14:creationId xmlns:p14="http://schemas.microsoft.com/office/powerpoint/2010/main" val="97846441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lnSpcReduction="10000"/>
          </a:bodyPr>
          <a:lstStyle/>
          <a:p>
            <a:pPr marL="0" indent="0" algn="r" rtl="1">
              <a:buNone/>
            </a:pPr>
            <a:r>
              <a:rPr lang="fa-IR" b="1" u="sng" dirty="0">
                <a:solidFill>
                  <a:srgbClr val="FF0000"/>
                </a:solidFill>
              </a:rPr>
              <a:t>ارزیابی کودک از نظر تکامل </a:t>
            </a:r>
            <a:endParaRPr lang="fa-IR" b="1" u="sng" dirty="0" smtClean="0">
              <a:solidFill>
                <a:srgbClr val="FF0000"/>
              </a:solidFill>
            </a:endParaRPr>
          </a:p>
          <a:p>
            <a:pPr marL="0" indent="0" algn="r" rtl="1">
              <a:buNone/>
            </a:pPr>
            <a:r>
              <a:rPr lang="fa-IR" dirty="0" smtClean="0"/>
              <a:t>درتوالی </a:t>
            </a:r>
            <a:r>
              <a:rPr lang="fa-IR" dirty="0"/>
              <a:t>مراقبت های کودک سالم سوالات مربوط به تکامل ، متناسب با سن کودک (طبق بسته خدمتی) از مادر پرسیده شده ودر سامانه ثبت می گردد درصورتی که در طبقه بندی کودک نیازمند بررسی بیشتر ویاارجاع  از نظر تکامل باشد تکمیل پرسشنامه </a:t>
            </a:r>
            <a:r>
              <a:rPr lang="en-US" dirty="0"/>
              <a:t>ASQ</a:t>
            </a:r>
            <a:r>
              <a:rPr lang="fa-IR" dirty="0"/>
              <a:t> ، ارجاع به پزشک مرکز و1 هفته بعد پیگیری می شود.</a:t>
            </a:r>
            <a:r>
              <a:rPr lang="fa-IR" dirty="0">
                <a:solidFill>
                  <a:prstClr val="black"/>
                </a:solidFill>
              </a:rPr>
              <a:t> تمامی کودکان درمراقبت های دوره ای خود، از سوی مراقب سلامت از نظر تکامل ارزیابی می شوند. به همین منظور ابزار غربالگری که</a:t>
            </a:r>
            <a:r>
              <a:rPr lang="fa-IR" b="1" dirty="0">
                <a:solidFill>
                  <a:prstClr val="black"/>
                </a:solidFill>
              </a:rPr>
              <a:t>« پرسشنامه </a:t>
            </a:r>
            <a:r>
              <a:rPr lang="en-US" b="1" dirty="0">
                <a:solidFill>
                  <a:prstClr val="black"/>
                </a:solidFill>
              </a:rPr>
              <a:t>ASQ</a:t>
            </a:r>
            <a:r>
              <a:rPr lang="fa-IR" b="1" dirty="0">
                <a:solidFill>
                  <a:prstClr val="black"/>
                </a:solidFill>
              </a:rPr>
              <a:t>»</a:t>
            </a:r>
            <a:r>
              <a:rPr lang="fa-IR" dirty="0">
                <a:solidFill>
                  <a:prstClr val="black"/>
                </a:solidFill>
              </a:rPr>
              <a:t> نام دارد جهت تکمیل و بررسی وضعیّت تکاملی کودکان به والدین تحویل داده می شود که بایستی دربازه زمانی مشخّص توسّط والدین، تکمیل و به مراقب سلامت مربوطه تحویل داده شود.</a:t>
            </a:r>
            <a:r>
              <a:rPr lang="fa-IR" dirty="0"/>
              <a:t> </a:t>
            </a:r>
            <a:endParaRPr lang="en-US" dirty="0"/>
          </a:p>
          <a:p>
            <a:pPr algn="r" rtl="1"/>
            <a:endParaRPr lang="en-US" dirty="0"/>
          </a:p>
        </p:txBody>
      </p:sp>
    </p:spTree>
    <p:extLst>
      <p:ext uri="{BB962C8B-B14F-4D97-AF65-F5344CB8AC3E}">
        <p14:creationId xmlns:p14="http://schemas.microsoft.com/office/powerpoint/2010/main" val="42236860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lnSpcReduction="10000"/>
          </a:bodyPr>
          <a:lstStyle/>
          <a:p>
            <a:pPr algn="r" rtl="1"/>
            <a:r>
              <a:rPr lang="fa-IR" dirty="0"/>
              <a:t>پس از بررسی وامتیاز دهی پرسشنامه توسّط پرسنل بهداشتی وثبت در سامانه، درصورت وجود مشکل براساس امتیاز مکتسبه، به منظور تشخیص قطعی مشکلات تکاملی کودک به شرح ذیل اقدام می گردد :</a:t>
            </a:r>
            <a:endParaRPr lang="en-US" dirty="0"/>
          </a:p>
          <a:p>
            <a:pPr algn="r" rtl="1"/>
            <a:r>
              <a:rPr lang="fa-IR" dirty="0"/>
              <a:t>درصورتی که امتیاز مکتسبه پایین تراز حدنرمال باشد پرسشنامه پس از دوهفته با انجام تمرینات تکاملی والدین با کودک تکمیل وبه مراقب سلامت تحویل داده می شود که درصورت وجود مشکل مجدد ، ارجاع به پزشک مرکز وواحد بیلی انجام می گردد.</a:t>
            </a:r>
          </a:p>
          <a:p>
            <a:pPr algn="r" rtl="1"/>
            <a:r>
              <a:rPr lang="fa-IR" dirty="0"/>
              <a:t>درصورت نارس بودن کودک ، پرسشنامه 4 ماهگی با احتساب سن اصلاح شده تکمیل می گردد</a:t>
            </a:r>
            <a:endParaRPr lang="en-US" dirty="0"/>
          </a:p>
          <a:p>
            <a:pPr algn="r" rtl="1"/>
            <a:endParaRPr lang="en-US" dirty="0"/>
          </a:p>
        </p:txBody>
      </p:sp>
    </p:spTree>
    <p:extLst>
      <p:ext uri="{BB962C8B-B14F-4D97-AF65-F5344CB8AC3E}">
        <p14:creationId xmlns:p14="http://schemas.microsoft.com/office/powerpoint/2010/main" val="194347396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lnSpcReduction="10000"/>
          </a:bodyPr>
          <a:lstStyle/>
          <a:p>
            <a:pPr lvl="0" algn="r" rtl="1"/>
            <a:r>
              <a:rPr lang="fa-IR" dirty="0"/>
              <a:t>پس از هماهنگی باکارشناسان واحد بیلی کودک به</a:t>
            </a:r>
            <a:r>
              <a:rPr lang="fa-IR" b="1" dirty="0"/>
              <a:t> واحد تکامل بیلی</a:t>
            </a:r>
            <a:r>
              <a:rPr lang="fa-IR" dirty="0"/>
              <a:t> واقع در مرکز خدمات جامع سلامت شهید سیّد حاتمی ارجاع داده می شود.</a:t>
            </a:r>
            <a:endParaRPr lang="en-US" dirty="0"/>
          </a:p>
          <a:p>
            <a:pPr lvl="0" algn="r" rtl="1"/>
            <a:r>
              <a:rPr lang="fa-IR" dirty="0"/>
              <a:t>به منظور تشخیص قطعی مواردی که در آزمون های غربالگری به عنوان تأخیر تکامل شناسایی شده اند، </a:t>
            </a:r>
            <a:r>
              <a:rPr lang="fa-IR" b="1" dirty="0"/>
              <a:t>تست </a:t>
            </a:r>
            <a:r>
              <a:rPr lang="fa-IR" b="1" u="sng" dirty="0">
                <a:solidFill>
                  <a:srgbClr val="FF0000"/>
                </a:solidFill>
              </a:rPr>
              <a:t>تکامل تشخیصی</a:t>
            </a:r>
            <a:r>
              <a:rPr lang="fa-IR" u="sng" dirty="0">
                <a:solidFill>
                  <a:srgbClr val="FF0000"/>
                </a:solidFill>
              </a:rPr>
              <a:t> </a:t>
            </a:r>
            <a:r>
              <a:rPr lang="fa-IR" b="1" u="sng" dirty="0">
                <a:solidFill>
                  <a:srgbClr val="FF0000"/>
                </a:solidFill>
              </a:rPr>
              <a:t>بیلی( </a:t>
            </a:r>
            <a:r>
              <a:rPr lang="en-US" b="1" u="sng" dirty="0" err="1">
                <a:solidFill>
                  <a:srgbClr val="FF0000"/>
                </a:solidFill>
              </a:rPr>
              <a:t>Bayley</a:t>
            </a:r>
            <a:r>
              <a:rPr lang="fa-IR" u="sng" dirty="0"/>
              <a:t> </a:t>
            </a:r>
            <a:r>
              <a:rPr lang="fa-IR" dirty="0"/>
              <a:t>)  انجام شده و د ر نهایت موارد مثبت به پزشک معین جهت مداخله ارجاع داده می شود.(پیگیری روند ارجاع به عهده مراقب سلامت مربوطه می باشد)</a:t>
            </a:r>
            <a:endParaRPr lang="en-US" dirty="0"/>
          </a:p>
          <a:p>
            <a:pPr algn="r"/>
            <a:r>
              <a:rPr lang="fa-IR" dirty="0"/>
              <a:t>   این آزمون سطح تکامل کودک را درحیطه های شناختی، ارتباطی( گفتاری)،   حرکتی، اجتماعی– عاطفی و تطابقی و رفتاری مورد ارزیابی قرار می دهد</a:t>
            </a:r>
            <a:endParaRPr lang="en-US" dirty="0"/>
          </a:p>
        </p:txBody>
      </p:sp>
    </p:spTree>
    <p:extLst>
      <p:ext uri="{BB962C8B-B14F-4D97-AF65-F5344CB8AC3E}">
        <p14:creationId xmlns:p14="http://schemas.microsoft.com/office/powerpoint/2010/main" val="272817554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85800"/>
            <a:ext cx="8229600" cy="54403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85000" lnSpcReduction="20000"/>
          </a:bodyPr>
          <a:lstStyle/>
          <a:p>
            <a:pPr marL="0" indent="0" algn="r" rtl="1">
              <a:buNone/>
            </a:pPr>
            <a:r>
              <a:rPr lang="fa-IR" b="1" u="sng" dirty="0" smtClean="0">
                <a:solidFill>
                  <a:srgbClr val="FF0000"/>
                </a:solidFill>
              </a:rPr>
              <a:t>ا</a:t>
            </a:r>
            <a:r>
              <a:rPr lang="en-US" b="1" u="sng" dirty="0" smtClean="0">
                <a:solidFill>
                  <a:srgbClr val="FF0000"/>
                </a:solidFill>
              </a:rPr>
              <a:t> </a:t>
            </a:r>
            <a:r>
              <a:rPr lang="fa-IR" b="1" u="sng" dirty="0" smtClean="0">
                <a:solidFill>
                  <a:srgbClr val="FF0000"/>
                </a:solidFill>
              </a:rPr>
              <a:t>رزیابی </a:t>
            </a:r>
            <a:r>
              <a:rPr lang="fa-IR" b="1" u="sng" dirty="0">
                <a:solidFill>
                  <a:srgbClr val="FF0000"/>
                </a:solidFill>
              </a:rPr>
              <a:t>کودک زیر 2 سال از نظر مصرف مکمل ها </a:t>
            </a:r>
          </a:p>
          <a:p>
            <a:pPr algn="r" rtl="1"/>
            <a:r>
              <a:rPr lang="fa-IR" dirty="0"/>
              <a:t>تجویز مکمل های کودکان طبق دستورعمل وباتوجه به اندازه قطره هابه شرح ذیل می باشد:</a:t>
            </a:r>
          </a:p>
          <a:p>
            <a:pPr algn="r" rtl="1"/>
            <a:r>
              <a:rPr lang="fa-IR" b="1" dirty="0"/>
              <a:t>قطره مولتی ویتامین یا آ+د </a:t>
            </a:r>
            <a:r>
              <a:rPr lang="fa-IR" dirty="0"/>
              <a:t>(30سی سی ) از 5-3 روزگی کودک شروع می شود.برای هرماه یک عدد تحویل وروزانه 1 سی سی تجویز می شود.</a:t>
            </a:r>
          </a:p>
          <a:p>
            <a:pPr algn="r" rtl="1"/>
            <a:r>
              <a:rPr lang="fa-IR" b="1" dirty="0"/>
              <a:t>قطره آهن </a:t>
            </a:r>
            <a:r>
              <a:rPr lang="fa-IR" dirty="0"/>
              <a:t>(15سی سی )  از پایان 6 ماهگی  کودک شروع می شود. برای هرماه 1/5 عدد درنظر گرفته می شود که برای دو ماه 3 ویال تحویل داده می شود.( تجویز قطره آهن درکودکان نارس وکم وزن، از 2 ماهگی یا دو برابر شدن وزن تولد ، هرکدام که زودتر حاصل شود می باشد)</a:t>
            </a:r>
          </a:p>
          <a:p>
            <a:pPr algn="r" rtl="1"/>
            <a:r>
              <a:rPr lang="fa-IR" dirty="0"/>
              <a:t>مکمل های تحویل داده شده در سامانه ثبت می گردد ودرزمان تحویل مکمل ها به سن کودک وگزارش دارویی درمراجعه قبلی در سامانه توجه شود.</a:t>
            </a:r>
            <a:endParaRPr lang="en-US" dirty="0"/>
          </a:p>
        </p:txBody>
      </p:sp>
    </p:spTree>
    <p:extLst>
      <p:ext uri="{BB962C8B-B14F-4D97-AF65-F5344CB8AC3E}">
        <p14:creationId xmlns:p14="http://schemas.microsoft.com/office/powerpoint/2010/main" val="205639433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r>
              <a:rPr lang="fa-IR" sz="3200" dirty="0" smtClean="0">
                <a:cs typeface="B Titr" pitchFamily="2" charset="-78"/>
              </a:rPr>
              <a:t>انتظارات</a:t>
            </a:r>
            <a:endParaRPr lang="en-US" sz="3200" dirty="0">
              <a:cs typeface="B Titr" pitchFamily="2" charset="-78"/>
            </a:endParaRPr>
          </a:p>
        </p:txBody>
      </p:sp>
      <p:sp>
        <p:nvSpPr>
          <p:cNvPr id="3" name="Content Placeholder 2"/>
          <p:cNvSpPr>
            <a:spLocks noGrp="1"/>
          </p:cNvSpPr>
          <p:nvPr>
            <p:ph idx="1"/>
          </p:nvPr>
        </p:nvSpPr>
        <p:spPr>
          <a:xfrm>
            <a:off x="457200" y="1143000"/>
            <a:ext cx="8229600" cy="4983163"/>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pPr marL="0" indent="0" algn="r" rtl="1">
              <a:buNone/>
            </a:pPr>
            <a:r>
              <a:rPr lang="fa-IR" sz="2400" dirty="0" smtClean="0">
                <a:cs typeface="B Zar" pitchFamily="2" charset="-78"/>
              </a:rPr>
              <a:t>برای تمام کودکان بیمارکه به واحد بهداشتی مراجعه می کنند وهمچنین کودکانی که در ارزیابی از نظر علائم و نشانه های خطر، برای جواب سوال « زردی» </a:t>
            </a:r>
            <a:r>
              <a:rPr lang="fa-IR" sz="2400" b="1" dirty="0" smtClean="0">
                <a:solidFill>
                  <a:srgbClr val="FF0000"/>
                </a:solidFill>
                <a:cs typeface="B Titr" pitchFamily="2" charset="-78"/>
              </a:rPr>
              <a:t>بلی</a:t>
            </a:r>
            <a:r>
              <a:rPr lang="fa-IR" b="1" dirty="0" smtClean="0">
                <a:solidFill>
                  <a:srgbClr val="FF0000"/>
                </a:solidFill>
                <a:cs typeface="B Titr" pitchFamily="2" charset="-78"/>
              </a:rPr>
              <a:t> </a:t>
            </a:r>
            <a:r>
              <a:rPr lang="fa-IR" sz="2400" dirty="0" smtClean="0">
                <a:cs typeface="B Zar" pitchFamily="2" charset="-78"/>
              </a:rPr>
              <a:t>نوشته می شود باید فرم مانا تکمیل گردد لازم به توضیح است   در این راستا، دو فرم تکمیل خواهد شد یکی ارزیابی کودک بیمار ویکی هم ارزیابی از نظر کم وزنی کودک بیمار، حتی اگر در همان روز کودک در ارزیابی دوره ای، از نظر رشد بررسی شده باشد بایستی برای کودک بیمار فرم ارزیابی کم وزنی نیز تکمیل گردد در نهایت، اقدامات شامل ارجاع ،پی گیری ،مشاوره وتوصیه ها طبق بسته خدمتی مربوطه ارائه گردد . در روز پی گیری اگر کودک به واحد بهداشتی  مرجعه داشته باشد فرم پی گیری بیماری ودر غیر اینصورت با تماس تلفنی وضعیت کودک  در قسمت اقدام سامانه ثبت خواهد شد.لازمست درتمام مراجعات کودک (بیمار یا سالم) آموزش پیشگیری از حوادث متناسب با سن ،وضعیت محل زندگی واتفاقات شایع در هر فصل،فرهنگ سازی استفاده از صندلی واحیاء زیر یکسال وبالای یکسال ارائه ودر پرونده بهداشتی کودک ثبت گردد.</a:t>
            </a:r>
            <a:endParaRPr lang="en-US" sz="2800" dirty="0">
              <a:cs typeface="B Zar" pitchFamily="2" charset="-78"/>
            </a:endParaRPr>
          </a:p>
        </p:txBody>
      </p:sp>
    </p:spTree>
    <p:extLst>
      <p:ext uri="{BB962C8B-B14F-4D97-AF65-F5344CB8AC3E}">
        <p14:creationId xmlns:p14="http://schemas.microsoft.com/office/powerpoint/2010/main" val="3264677470"/>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5165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lstStyle/>
          <a:p>
            <a:pPr marL="0" indent="0" algn="r" rtl="1">
              <a:buNone/>
            </a:pPr>
            <a:r>
              <a:rPr lang="fa-IR" b="1" u="sng" dirty="0">
                <a:solidFill>
                  <a:srgbClr val="FF0000"/>
                </a:solidFill>
              </a:rPr>
              <a:t>ارزیابی ژنتیک </a:t>
            </a:r>
          </a:p>
          <a:p>
            <a:pPr algn="r" rtl="1"/>
            <a:r>
              <a:rPr lang="fa-IR" dirty="0"/>
              <a:t>در 5-3 روزگی یا 15-14 روزگی ویک سالگی کودک انجام می شود. پس ازپرسیدن سوالات درخصوص بیماریهای زمینه ای از مادر درصورتی که طبقه بندی نیازمند بررسی بیشتر از نظر ژنتیک باشد ارجاع به پزشک مرکز ویک هفته بعد پیگیری می شود.</a:t>
            </a:r>
          </a:p>
          <a:p>
            <a:pPr marL="0" indent="0" algn="r" rtl="1">
              <a:buNone/>
            </a:pPr>
            <a:r>
              <a:rPr lang="fa-IR" b="1" u="sng" dirty="0">
                <a:solidFill>
                  <a:srgbClr val="FF0000"/>
                </a:solidFill>
              </a:rPr>
              <a:t> ارزیابی کودک از نظر واکسیناسیون </a:t>
            </a:r>
          </a:p>
          <a:p>
            <a:pPr algn="r" rtl="1"/>
            <a:r>
              <a:rPr lang="fa-IR" dirty="0"/>
              <a:t>طبق جدول واکسیناسون انجام ودرکارت واکسیناسون ثبت گردد ودرصورت ناقص بودن طبق دستورعمل کشوری ایمن سازی اقدام گردد</a:t>
            </a:r>
            <a:endParaRPr lang="en-US" dirty="0"/>
          </a:p>
          <a:p>
            <a:pPr algn="r" rtl="1"/>
            <a:endParaRPr lang="en-US" dirty="0"/>
          </a:p>
        </p:txBody>
      </p:sp>
    </p:spTree>
    <p:extLst>
      <p:ext uri="{BB962C8B-B14F-4D97-AF65-F5344CB8AC3E}">
        <p14:creationId xmlns:p14="http://schemas.microsoft.com/office/powerpoint/2010/main" val="78849992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839200" cy="6400800"/>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lnSpcReduction="20000"/>
          </a:bodyPr>
          <a:lstStyle/>
          <a:p>
            <a:pPr marL="0" indent="0" algn="r">
              <a:buNone/>
            </a:pPr>
            <a:endParaRPr lang="fa-IR" dirty="0" smtClean="0"/>
          </a:p>
          <a:p>
            <a:pPr marL="0" indent="0" algn="r">
              <a:buNone/>
            </a:pPr>
            <a:r>
              <a:rPr lang="fa-IR" sz="2800" dirty="0">
                <a:cs typeface="B Zar" pitchFamily="2" charset="-78"/>
              </a:rPr>
              <a:t> </a:t>
            </a:r>
            <a:r>
              <a:rPr lang="fa-IR" sz="2800" b="1" u="sng" dirty="0" smtClean="0">
                <a:solidFill>
                  <a:srgbClr val="FF0000"/>
                </a:solidFill>
                <a:cs typeface="B Zar" pitchFamily="2" charset="-78"/>
              </a:rPr>
              <a:t>دستورالعمل </a:t>
            </a:r>
            <a:r>
              <a:rPr lang="fa-IR" sz="2800" b="1" u="sng" dirty="0">
                <a:solidFill>
                  <a:srgbClr val="FF0000"/>
                </a:solidFill>
                <a:cs typeface="B Zar" pitchFamily="2" charset="-78"/>
              </a:rPr>
              <a:t>شیرمصنوعی </a:t>
            </a:r>
            <a:endParaRPr lang="fa-IR" sz="2800" b="1" u="sng" dirty="0" smtClean="0">
              <a:solidFill>
                <a:srgbClr val="FF0000"/>
              </a:solidFill>
              <a:cs typeface="B Zar" pitchFamily="2" charset="-78"/>
            </a:endParaRPr>
          </a:p>
          <a:p>
            <a:pPr marL="0" indent="0" algn="r">
              <a:buNone/>
            </a:pPr>
            <a:r>
              <a:rPr lang="fa-IR" sz="2800" dirty="0" smtClean="0">
                <a:cs typeface="B Zar" pitchFamily="2" charset="-78"/>
              </a:rPr>
              <a:t>.</a:t>
            </a:r>
            <a:r>
              <a:rPr lang="fa-IR" dirty="0" smtClean="0">
                <a:cs typeface="B Zar" pitchFamily="2" charset="-78"/>
              </a:rPr>
              <a:t> </a:t>
            </a:r>
            <a:r>
              <a:rPr lang="fa-IR" sz="2800" dirty="0" smtClean="0">
                <a:cs typeface="B Zar" pitchFamily="2" charset="-78"/>
              </a:rPr>
              <a:t>طبق دستور عمل، شیر مصنوعی بصورت کامل و یا کمکی تجویز می گردد.  </a:t>
            </a:r>
          </a:p>
          <a:p>
            <a:pPr algn="r" rtl="1"/>
            <a:r>
              <a:rPr lang="fa-IR" sz="2800" dirty="0" smtClean="0">
                <a:cs typeface="B Zar" pitchFamily="2" charset="-78"/>
              </a:rPr>
              <a:t>نوع کامل در مواردی چون: جدایی والدین که کودک نزد مادر نگهداری نمی شود، فوت مادر، فرزندخواندگی، رحم اجاره ای، بیماری های مزمن و صعب العلاج مادر، مصرف برخی داروها مانند آنتی متابولیت ها، بروموکریپتین، فنین دیون، لیتیوم، ارگوتامین </a:t>
            </a:r>
            <a:r>
              <a:rPr lang="en-US" sz="2800" dirty="0" smtClean="0">
                <a:cs typeface="B Zar" pitchFamily="2" charset="-78"/>
              </a:rPr>
              <a:t>C</a:t>
            </a:r>
            <a:r>
              <a:rPr lang="fa-IR" sz="2800" dirty="0" smtClean="0">
                <a:cs typeface="B Zar" pitchFamily="2" charset="-78"/>
              </a:rPr>
              <a:t> با دوز مصرفی در درمان میگرن، تاموکسی فن، فن سیکلیدین، مادران معتاد به مواد مخدّر تزریقی(کوکایین یا هرویین)، مواد رادیو اکتیو در طول مدّت درمان با نظر پزشک معالج</a:t>
            </a:r>
          </a:p>
          <a:p>
            <a:pPr algn="r" rtl="1"/>
            <a:r>
              <a:rPr lang="fa-IR" sz="2800" dirty="0" smtClean="0">
                <a:cs typeface="B Zar" pitchFamily="2" charset="-78"/>
              </a:rPr>
              <a:t>کودکانی که با وجود مصرف شیر مادر از منحنی رشد مطلوبی برخوردار نیستند(اعم از یک قلویی یا چند قلویی) کوپن کمکی دریافت می کنند.(در موارد دوقلویی برای یکی از قل ها مدارک شیر مصنوعی بصورت کامل و در موارد سه قلویی برای دو تا از قلها مدارک شیر مصنوعی بصورت کامل تکمیل و جهت تایید به مرکز بهداشت شهرستان ارسال گردد.)</a:t>
            </a:r>
          </a:p>
          <a:p>
            <a:pPr algn="r" rtl="1"/>
            <a:r>
              <a:rPr lang="fa-IR" sz="2800" dirty="0" smtClean="0">
                <a:cs typeface="B Zar" pitchFamily="2" charset="-78"/>
              </a:rPr>
              <a:t>مشخّصات کودکان شیر مصنوعی خوار بصورت کامل در دفتر شیر مصنوعی خوار ثبت و در هربار مهر زدن کوپن، تعداد قوطی در دفتر شیر مصنوعی در قسمت توضیحات ثبت گردد.</a:t>
            </a:r>
          </a:p>
          <a:p>
            <a:pPr algn="r" rtl="1"/>
            <a:endParaRPr lang="en-US" dirty="0"/>
          </a:p>
        </p:txBody>
      </p:sp>
    </p:spTree>
    <p:extLst>
      <p:ext uri="{BB962C8B-B14F-4D97-AF65-F5344CB8AC3E}">
        <p14:creationId xmlns:p14="http://schemas.microsoft.com/office/powerpoint/2010/main" val="963142553"/>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6689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70000" lnSpcReduction="20000"/>
          </a:bodyPr>
          <a:lstStyle/>
          <a:p>
            <a:pPr marL="0" indent="0" algn="r" rtl="1">
              <a:buNone/>
            </a:pPr>
            <a:r>
              <a:rPr lang="fa-IR" sz="3400" b="1" u="sng" dirty="0" smtClean="0">
                <a:solidFill>
                  <a:srgbClr val="FF0000"/>
                </a:solidFill>
                <a:cs typeface="B Nazanin" pitchFamily="2" charset="-78"/>
              </a:rPr>
              <a:t>نکاتی که در آموزش شیر دهی باید رعایت گردد</a:t>
            </a:r>
            <a:r>
              <a:rPr lang="fa-IR" sz="3400" dirty="0" smtClean="0">
                <a:solidFill>
                  <a:srgbClr val="FF0000"/>
                </a:solidFill>
                <a:cs typeface="B Nazanin" pitchFamily="2" charset="-78"/>
              </a:rPr>
              <a:t>:</a:t>
            </a:r>
          </a:p>
          <a:p>
            <a:pPr lvl="0" algn="r" rtl="1"/>
            <a:r>
              <a:rPr lang="fa-IR" sz="3400" dirty="0" smtClean="0">
                <a:cs typeface="B Nazanin" pitchFamily="2" charset="-78"/>
              </a:rPr>
              <a:t>آموزش </a:t>
            </a:r>
            <a:r>
              <a:rPr lang="fa-IR" sz="3400" dirty="0">
                <a:cs typeface="B Nazanin" pitchFamily="2" charset="-78"/>
              </a:rPr>
              <a:t>و مشاوره شیردهی(مزایا، نحوه در آغوش گرفتن و شیردهی، دوشیدن شیر و مشکلات مربوطه) در دوران بارداری طبق بسته خدمتی مادران (از هفته 24 بارداری) در هر بار مراقبت و ثبت در سامانه سیب</a:t>
            </a:r>
            <a:endParaRPr lang="en-US" sz="3400" dirty="0">
              <a:cs typeface="B Nazanin" pitchFamily="2" charset="-78"/>
            </a:endParaRPr>
          </a:p>
          <a:p>
            <a:pPr lvl="0" algn="r" rtl="1"/>
            <a:r>
              <a:rPr lang="fa-IR" sz="3400" dirty="0">
                <a:cs typeface="B Nazanin" pitchFamily="2" charset="-78"/>
              </a:rPr>
              <a:t>به مادران باردار آموزش داده شود در صورت وجود هر گونه مشکل شیردهی قبل از اقدامات خودسرانه، حتماً مراقب سلامت خود را در جریان مشکلات خود قرار دهند در غیر اینصورت مرکز بهداشت شهرستان اردبیل مسئوولیّتی نخواهد داشت.</a:t>
            </a:r>
            <a:endParaRPr lang="en-US" sz="3400" dirty="0">
              <a:cs typeface="B Nazanin" pitchFamily="2" charset="-78"/>
            </a:endParaRPr>
          </a:p>
          <a:p>
            <a:pPr lvl="0" algn="r" rtl="1"/>
            <a:r>
              <a:rPr lang="fa-IR" sz="3400" dirty="0">
                <a:cs typeface="B Nazanin" pitchFamily="2" charset="-78"/>
              </a:rPr>
              <a:t>مادران باردار با سابقه شیردهی نا موفّق در بارداری قبلی و مادران باردار شکم اوّل در الویّت ارجاع به مرکز مشاوره شیردهی در دوران بارداری باشند.</a:t>
            </a:r>
            <a:endParaRPr lang="en-US" sz="3400" dirty="0">
              <a:cs typeface="B Nazanin" pitchFamily="2" charset="-78"/>
            </a:endParaRPr>
          </a:p>
          <a:p>
            <a:pPr lvl="0" algn="r" rtl="1"/>
            <a:r>
              <a:rPr lang="fa-IR" sz="3400" dirty="0">
                <a:cs typeface="B Nazanin" pitchFamily="2" charset="-78"/>
              </a:rPr>
              <a:t>مراقبان سلامت در اوّلین مراقبت پس از زایمان مادر، ملزم به مشاهده شیردهی و ارائه آموزش های لازم می باشند.</a:t>
            </a:r>
            <a:endParaRPr lang="en-US" sz="3400" dirty="0">
              <a:cs typeface="B Nazanin" pitchFamily="2" charset="-78"/>
            </a:endParaRPr>
          </a:p>
          <a:p>
            <a:pPr lvl="0" algn="r" rtl="1"/>
            <a:r>
              <a:rPr lang="fa-IR" sz="3400" dirty="0">
                <a:cs typeface="B Nazanin" pitchFamily="2" charset="-78"/>
              </a:rPr>
              <a:t>در صورت عدم مراجعه مادر در مراقبت 3-5 روزگی نوزاد، مراقب سلامت به صورت تلفنی نسبت به مشاوره شیردهی مادراقدام و نتیجه را در سامانه ثبت نماید.</a:t>
            </a:r>
            <a:endParaRPr lang="en-US" sz="3400" dirty="0">
              <a:cs typeface="B Nazanin" pitchFamily="2" charset="-78"/>
            </a:endParaRPr>
          </a:p>
          <a:p>
            <a:pPr lvl="0" algn="r" rtl="1"/>
            <a:r>
              <a:rPr lang="fa-IR" sz="3400" dirty="0">
                <a:cs typeface="B Nazanin" pitchFamily="2" charset="-78"/>
              </a:rPr>
              <a:t>مشکلات شیردهی به موقع شناسایی و جهت ادامه روند شیردهی به مرکز مشاوره شیر ارجاع و پیگیری لازم به عمل آید.</a:t>
            </a:r>
            <a:endParaRPr lang="en-US" sz="3400" dirty="0">
              <a:cs typeface="B Nazanin" pitchFamily="2" charset="-78"/>
            </a:endParaRPr>
          </a:p>
          <a:p>
            <a:endParaRPr lang="en-US" dirty="0"/>
          </a:p>
        </p:txBody>
      </p:sp>
    </p:spTree>
    <p:extLst>
      <p:ext uri="{BB962C8B-B14F-4D97-AF65-F5344CB8AC3E}">
        <p14:creationId xmlns:p14="http://schemas.microsoft.com/office/powerpoint/2010/main" val="1824691396"/>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868362"/>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lstStyle/>
          <a:p>
            <a:r>
              <a:rPr lang="fa-IR" b="1" dirty="0" smtClean="0">
                <a:solidFill>
                  <a:srgbClr val="FF0000"/>
                </a:solidFill>
              </a:rPr>
              <a:t>مراکز مشاوره شیر مادر:</a:t>
            </a:r>
            <a:endParaRPr lang="en-US" b="1" dirty="0">
              <a:solidFill>
                <a:srgbClr val="FF0000"/>
              </a:solidFill>
            </a:endParaRPr>
          </a:p>
        </p:txBody>
      </p:sp>
      <p:sp>
        <p:nvSpPr>
          <p:cNvPr id="3" name="Content Placeholder 2"/>
          <p:cNvSpPr>
            <a:spLocks noGrp="1"/>
          </p:cNvSpPr>
          <p:nvPr>
            <p:ph idx="1"/>
          </p:nvPr>
        </p:nvSpPr>
        <p:spPr>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normAutofit lnSpcReduction="10000"/>
          </a:bodyPr>
          <a:lstStyle/>
          <a:p>
            <a:pPr algn="r"/>
            <a:r>
              <a:rPr lang="fa-IR" dirty="0" smtClean="0"/>
              <a:t>1</a:t>
            </a:r>
            <a:r>
              <a:rPr lang="fa-IR" sz="2800" dirty="0" smtClean="0">
                <a:cs typeface="B Nazanin" pitchFamily="2" charset="-78"/>
              </a:rPr>
              <a:t>- مرکز جامع سلامت قنادی امام، مشاور خانم عباسوند</a:t>
            </a:r>
          </a:p>
          <a:p>
            <a:pPr algn="r"/>
            <a:r>
              <a:rPr lang="fa-IR" sz="2800" dirty="0" smtClean="0">
                <a:cs typeface="B Nazanin" pitchFamily="2" charset="-78"/>
              </a:rPr>
              <a:t>در روزهای فرد، شماره تماس: 33271368</a:t>
            </a:r>
          </a:p>
          <a:p>
            <a:pPr algn="r"/>
            <a:r>
              <a:rPr lang="fa-IR" sz="2800" dirty="0" smtClean="0">
                <a:cs typeface="B Nazanin" pitchFamily="2" charset="-78"/>
              </a:rPr>
              <a:t>میدان قدس خیابان شهید مطهّری کوچه تأمین اجتماعی نبش ده متری دوّم(مراکز باکری، پیله رودی، آزادگان، رازی، میرزاحسینی و قنادی امام و پایگاه های تحت پوشش)</a:t>
            </a:r>
          </a:p>
          <a:p>
            <a:pPr algn="r"/>
            <a:r>
              <a:rPr lang="fa-IR" sz="2800" dirty="0" smtClean="0">
                <a:cs typeface="B Nazanin" pitchFamily="2" charset="-78"/>
              </a:rPr>
              <a:t>2- مرکز خدمات جامع سلامت سیّد حاتمی، مشاور خانم شاهی در روزهای سه شنبه، چهارشنبه و پنج شنبه،  </a:t>
            </a:r>
            <a:r>
              <a:rPr lang="fa-IR" sz="2800" dirty="0">
                <a:cs typeface="B Nazanin" pitchFamily="2" charset="-78"/>
              </a:rPr>
              <a:t>شماره تماس: 33620520 خیابان بعثت جنب مسجد</a:t>
            </a:r>
            <a:r>
              <a:rPr lang="fa-IR" sz="2800" dirty="0" smtClean="0">
                <a:cs typeface="B Nazanin" pitchFamily="2" charset="-78"/>
              </a:rPr>
              <a:t> سادات</a:t>
            </a:r>
          </a:p>
          <a:p>
            <a:pPr algn="r"/>
            <a:r>
              <a:rPr lang="fa-IR" sz="2800" dirty="0" smtClean="0">
                <a:cs typeface="B Nazanin" pitchFamily="2" charset="-78"/>
              </a:rPr>
              <a:t>(مراکز حضرتی</a:t>
            </a:r>
            <a:r>
              <a:rPr lang="fa-IR" sz="2800" dirty="0">
                <a:cs typeface="B Nazanin" pitchFamily="2" charset="-78"/>
              </a:rPr>
              <a:t>، نیار، جدّی، ابوطالب، سیّد حاتمی، بهشتی و پایگاه های تحت پوشش</a:t>
            </a:r>
            <a:r>
              <a:rPr lang="fa-IR" sz="2800" dirty="0" smtClean="0">
                <a:cs typeface="B Nazanin" pitchFamily="2" charset="-78"/>
              </a:rPr>
              <a:t>)</a:t>
            </a:r>
            <a:endParaRPr lang="en-US" dirty="0"/>
          </a:p>
        </p:txBody>
      </p:sp>
    </p:spTree>
    <p:extLst>
      <p:ext uri="{BB962C8B-B14F-4D97-AF65-F5344CB8AC3E}">
        <p14:creationId xmlns:p14="http://schemas.microsoft.com/office/powerpoint/2010/main" val="35679999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38200"/>
            <a:ext cx="8229600" cy="5287963"/>
          </a:xfrm>
          <a:solidFill>
            <a:schemeClr val="accent3">
              <a:lumMod val="20000"/>
              <a:lumOff val="80000"/>
            </a:schemeClr>
          </a:solidFill>
        </p:spPr>
        <p:style>
          <a:lnRef idx="2">
            <a:schemeClr val="dk1"/>
          </a:lnRef>
          <a:fillRef idx="1">
            <a:schemeClr val="lt1"/>
          </a:fillRef>
          <a:effectRef idx="0">
            <a:schemeClr val="dk1"/>
          </a:effectRef>
          <a:fontRef idx="minor">
            <a:schemeClr val="dk1"/>
          </a:fontRef>
        </p:style>
        <p:txBody>
          <a:bodyPr/>
          <a:lstStyle/>
          <a:p>
            <a:pPr algn="r"/>
            <a:r>
              <a:rPr lang="fa-IR" dirty="0" smtClean="0"/>
              <a:t>3</a:t>
            </a:r>
            <a:r>
              <a:rPr lang="fa-IR" sz="2800" dirty="0" smtClean="0">
                <a:cs typeface="B Nazanin" pitchFamily="2" charset="-78"/>
              </a:rPr>
              <a:t>- مرکز خدمات جامع سلامت باهنر، مشاور خانم شاه محمدی در روزهای زوج ، شماره تماس: 33472785 میر اشرف کوچه ثارالله 4 جنب دبیرستان آیت الله مروّج (مراکز باهنر،خیرین سلامت، شیخ کلخوران، رجایی، گلستان، شهدای شهریار و پایگاههای تحت پوشش)</a:t>
            </a:r>
            <a:endParaRPr lang="en-US" sz="2800" dirty="0">
              <a:cs typeface="B Nazanin" pitchFamily="2" charset="-78"/>
            </a:endParaRPr>
          </a:p>
        </p:txBody>
      </p:sp>
    </p:spTree>
    <p:extLst>
      <p:ext uri="{BB962C8B-B14F-4D97-AF65-F5344CB8AC3E}">
        <p14:creationId xmlns:p14="http://schemas.microsoft.com/office/powerpoint/2010/main" val="242550516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Oval Callout 4"/>
          <p:cNvSpPr/>
          <p:nvPr/>
        </p:nvSpPr>
        <p:spPr>
          <a:xfrm>
            <a:off x="1676400" y="1524000"/>
            <a:ext cx="5715000" cy="3352800"/>
          </a:xfrm>
          <a:prstGeom prst="wedgeEllipseCallout">
            <a:avLst/>
          </a:prstGeom>
        </p:spPr>
        <p:style>
          <a:lnRef idx="1">
            <a:schemeClr val="accent3"/>
          </a:lnRef>
          <a:fillRef idx="2">
            <a:schemeClr val="accent3"/>
          </a:fillRef>
          <a:effectRef idx="1">
            <a:schemeClr val="accent3"/>
          </a:effectRef>
          <a:fontRef idx="minor">
            <a:schemeClr val="dk1"/>
          </a:fontRef>
        </p:style>
        <p:txBody>
          <a:bodyPr rtlCol="0" anchor="ctr"/>
          <a:lstStyle/>
          <a:p>
            <a:pPr algn="ctr"/>
            <a:r>
              <a:rPr lang="fa-IR" sz="3200" dirty="0" smtClean="0">
                <a:solidFill>
                  <a:schemeClr val="tx1"/>
                </a:solidFill>
                <a:cs typeface="B Titr" pitchFamily="2" charset="-78"/>
              </a:rPr>
              <a:t>رتینوپاتی نوزادان</a:t>
            </a:r>
            <a:endParaRPr lang="en-US" sz="3200" dirty="0">
              <a:solidFill>
                <a:schemeClr val="tx1"/>
              </a:solidFill>
              <a:cs typeface="B Titr" pitchFamily="2" charset="-78"/>
            </a:endParaRPr>
          </a:p>
        </p:txBody>
      </p:sp>
    </p:spTree>
    <p:extLst>
      <p:ext uri="{BB962C8B-B14F-4D97-AF65-F5344CB8AC3E}">
        <p14:creationId xmlns:p14="http://schemas.microsoft.com/office/powerpoint/2010/main" val="154644702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458200" cy="5592763"/>
          </a:xfrm>
        </p:spPr>
        <p:style>
          <a:lnRef idx="1">
            <a:schemeClr val="accent3"/>
          </a:lnRef>
          <a:fillRef idx="2">
            <a:schemeClr val="accent3"/>
          </a:fillRef>
          <a:effectRef idx="1">
            <a:schemeClr val="accent3"/>
          </a:effectRef>
          <a:fontRef idx="minor">
            <a:schemeClr val="dk1"/>
          </a:fontRef>
        </p:style>
        <p:txBody>
          <a:bodyPr>
            <a:normAutofit fontScale="92500" lnSpcReduction="10000"/>
          </a:bodyPr>
          <a:lstStyle/>
          <a:p>
            <a:pPr algn="r" rtl="1"/>
            <a:r>
              <a:rPr lang="fa-IR" sz="2800" dirty="0">
                <a:cs typeface="B Zar" pitchFamily="2" charset="-78"/>
              </a:rPr>
              <a:t>رتینوپاتی </a:t>
            </a:r>
            <a:r>
              <a:rPr lang="fa-IR" sz="2800" dirty="0" smtClean="0">
                <a:cs typeface="B Zar" pitchFamily="2" charset="-78"/>
              </a:rPr>
              <a:t>نارسی</a:t>
            </a:r>
            <a:r>
              <a:rPr lang="fa-IR" sz="2800" dirty="0">
                <a:cs typeface="B Zar" pitchFamily="2" charset="-78"/>
              </a:rPr>
              <a:t>،</a:t>
            </a:r>
            <a:r>
              <a:rPr lang="fa-IR" sz="2800" dirty="0" smtClean="0">
                <a:cs typeface="B Zar" pitchFamily="2" charset="-78"/>
              </a:rPr>
              <a:t> </a:t>
            </a:r>
            <a:r>
              <a:rPr lang="fa-IR" sz="2800" dirty="0">
                <a:cs typeface="B Zar" pitchFamily="2" charset="-78"/>
              </a:rPr>
              <a:t>بیماري عروق شبکیه در نوزادان نارس است و می تواند به طیف وسیعی از اختلالات بینایی از نقائص جزئی قابل اصلاح در حدت بینائی، تا جدا شدن شبکیه و کوري منجر گردد. این بیماري در اغلب موارد قابل پیشگیري ودر صورت تشخیص به موقع قابل درمان است و در صورت عدم تشخیص به موقع بیماري پیشرونده بوده و به سرعت منجر به نابینایی می گردد. اقدامات درمانی در مراحل اولیه بیماري اثر بخش تر است. در مراحل انتهایی بیماري درمان بسیار مشکل و در بعضی موارد غیر ممکن می باشد و هزینه هاي درمانی که به خانواده تحمیل می گردد، 10 -8 برابر درمانی است که در مراحل ابتدایی و به موقع انجام گردد. همچنین نتایج به دست آمده در درمان هاي موجود براي مراحل پیشرفته بیماري به هیچ عنوان بینایی قابل قبولی را به کودك برنمی گرداند.</a:t>
            </a:r>
          </a:p>
          <a:p>
            <a:pPr algn="r" rtl="1"/>
            <a:r>
              <a:rPr lang="fa-IR" sz="2800" dirty="0">
                <a:cs typeface="B Zar" pitchFamily="2" charset="-78"/>
              </a:rPr>
              <a:t>شیوع و شدت رتینوپاتی نارسی با کاهش سن حاملگی و وزن هنگام تولد نوزاد افزایش می یابد. حدود 60-30 %نوزادان با وزن تولد کمتر از 1500 گرم دچار درجاتی از رتینوپاتی نارسی می شوند و حدود 10 %به درجات شدید پیشرفت می کنند. نوزادان با وزن کمتر از 750 گرم تا 98 %ممکن است درجاتی از بیماري را نشان دهند</a:t>
            </a:r>
          </a:p>
          <a:p>
            <a:pPr algn="r" rtl="1"/>
            <a:endParaRPr lang="en-US" dirty="0"/>
          </a:p>
        </p:txBody>
      </p:sp>
    </p:spTree>
    <p:extLst>
      <p:ext uri="{BB962C8B-B14F-4D97-AF65-F5344CB8AC3E}">
        <p14:creationId xmlns:p14="http://schemas.microsoft.com/office/powerpoint/2010/main" val="385859027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563562"/>
          </a:xfrm>
        </p:spPr>
        <p:style>
          <a:lnRef idx="1">
            <a:schemeClr val="accent3"/>
          </a:lnRef>
          <a:fillRef idx="2">
            <a:schemeClr val="accent3"/>
          </a:fillRef>
          <a:effectRef idx="1">
            <a:schemeClr val="accent3"/>
          </a:effectRef>
          <a:fontRef idx="minor">
            <a:schemeClr val="dk1"/>
          </a:fontRef>
        </p:style>
        <p:txBody>
          <a:bodyPr>
            <a:normAutofit fontScale="90000"/>
          </a:bodyPr>
          <a:lstStyle/>
          <a:p>
            <a:r>
              <a:rPr lang="fa-IR" sz="4000" dirty="0" smtClean="0">
                <a:solidFill>
                  <a:srgbClr val="FF0000"/>
                </a:solidFill>
                <a:cs typeface="B Titr" pitchFamily="2" charset="-78"/>
              </a:rPr>
              <a:t>اهداف برنامه</a:t>
            </a:r>
            <a:endParaRPr lang="en-US" sz="4000" dirty="0">
              <a:solidFill>
                <a:srgbClr val="FF0000"/>
              </a:solidFill>
              <a:cs typeface="B Titr" pitchFamily="2" charset="-78"/>
            </a:endParaRPr>
          </a:p>
        </p:txBody>
      </p:sp>
      <p:sp>
        <p:nvSpPr>
          <p:cNvPr id="3" name="Content Placeholder 2"/>
          <p:cNvSpPr>
            <a:spLocks noGrp="1"/>
          </p:cNvSpPr>
          <p:nvPr>
            <p:ph idx="1"/>
          </p:nvPr>
        </p:nvSpPr>
        <p:spPr>
          <a:xfrm>
            <a:off x="457200" y="914400"/>
            <a:ext cx="8229600" cy="5211763"/>
          </a:xfrm>
        </p:spPr>
        <p:style>
          <a:lnRef idx="1">
            <a:schemeClr val="accent3"/>
          </a:lnRef>
          <a:fillRef idx="2">
            <a:schemeClr val="accent3"/>
          </a:fillRef>
          <a:effectRef idx="1">
            <a:schemeClr val="accent3"/>
          </a:effectRef>
          <a:fontRef idx="minor">
            <a:schemeClr val="dk1"/>
          </a:fontRef>
        </p:style>
        <p:txBody>
          <a:bodyPr>
            <a:normAutofit fontScale="77500" lnSpcReduction="20000"/>
          </a:bodyPr>
          <a:lstStyle/>
          <a:p>
            <a:pPr marL="228600" lvl="0" indent="-228600" algn="r" rtl="1">
              <a:lnSpc>
                <a:spcPct val="120000"/>
              </a:lnSpc>
              <a:spcBef>
                <a:spcPts val="1000"/>
              </a:spcBef>
              <a:buClr>
                <a:prstClr val="black"/>
              </a:buClr>
            </a:pPr>
            <a:r>
              <a:rPr lang="fa-IR" sz="2400" b="1" cap="all" dirty="0">
                <a:solidFill>
                  <a:prstClr val="black"/>
                </a:solidFill>
                <a:latin typeface="Tw Cen MT"/>
                <a:cs typeface="B Zar" panose="00000400000000000000" pitchFamily="2" charset="-78"/>
              </a:rPr>
              <a:t>غربالگري نوزادان نیازمند جهت تشخیص و درمان به موقع و پیشگیري از نابینایی</a:t>
            </a:r>
            <a:r>
              <a:rPr lang="fa-IR" sz="2800" b="1" cap="all" dirty="0">
                <a:solidFill>
                  <a:prstClr val="black"/>
                </a:solidFill>
                <a:latin typeface="Tw Cen MT"/>
                <a:cs typeface="B Zar" panose="00000400000000000000" pitchFamily="2" charset="-78"/>
              </a:rPr>
              <a:t> </a:t>
            </a:r>
          </a:p>
          <a:p>
            <a:pPr marL="228600" lvl="0" indent="-228600" algn="r" rtl="1">
              <a:lnSpc>
                <a:spcPct val="120000"/>
              </a:lnSpc>
              <a:spcBef>
                <a:spcPts val="1000"/>
              </a:spcBef>
              <a:buClr>
                <a:prstClr val="black"/>
              </a:buClr>
            </a:pPr>
            <a:r>
              <a:rPr lang="fa-IR" sz="2600" cap="all" dirty="0">
                <a:solidFill>
                  <a:prstClr val="black"/>
                </a:solidFill>
                <a:latin typeface="Tw Cen MT"/>
                <a:cs typeface="B Zar" panose="00000400000000000000" pitchFamily="2" charset="-78"/>
              </a:rPr>
              <a:t>بر اساس آخرین شواهد ملی، نوزادان با سن حاملگی از27 هفته تا 34 هفته (33 هفته و 6 روز یا کمتر) و یا وزن تولد 2000 گرم یا کمتر ، می بایست از نظر رتینوپاتی نارسی غربالگري شوند. نوزادان متولد شده با سن حاملگی 27 هفته یا بیشتر ، می بایست 4 هفته پس از تولد( سن حاملگی ا صلاح شده) غربالگري شوند.</a:t>
            </a:r>
          </a:p>
          <a:p>
            <a:pPr marL="228600" lvl="0" indent="-228600" algn="r" rtl="1">
              <a:lnSpc>
                <a:spcPct val="115000"/>
              </a:lnSpc>
              <a:spcBef>
                <a:spcPts val="1000"/>
              </a:spcBef>
              <a:buClr>
                <a:prstClr val="black"/>
              </a:buClr>
            </a:pPr>
            <a:r>
              <a:rPr lang="ar-SA" sz="2600" cap="all" dirty="0" smtClean="0">
                <a:solidFill>
                  <a:prstClr val="black"/>
                </a:solidFill>
                <a:latin typeface="Times New Roman" panose="02020603050405020304" pitchFamily="18" charset="0"/>
                <a:ea typeface="Times New Roman" panose="02020603050405020304" pitchFamily="18" charset="0"/>
                <a:cs typeface="B Zar" panose="00000400000000000000" pitchFamily="2" charset="-78"/>
              </a:rPr>
              <a:t>نسبت </a:t>
            </a:r>
            <a:r>
              <a:rPr lang="ar-SA" sz="2600" cap="all" dirty="0">
                <a:solidFill>
                  <a:prstClr val="black"/>
                </a:solidFill>
                <a:latin typeface="Times New Roman" panose="02020603050405020304" pitchFamily="18" charset="0"/>
                <a:ea typeface="Times New Roman" panose="02020603050405020304" pitchFamily="18" charset="0"/>
                <a:cs typeface="B Zar" panose="00000400000000000000" pitchFamily="2" charset="-78"/>
              </a:rPr>
              <a:t>به مطالعه دقيق واجراي دستورالعمل و ثبت كليه خدمات ارائه شده در سامانه سيب اقدام نمايند</a:t>
            </a:r>
            <a:r>
              <a:rPr lang="en-US" sz="2600" cap="all" dirty="0">
                <a:solidFill>
                  <a:prstClr val="black"/>
                </a:solidFill>
                <a:latin typeface="Times New Roman" panose="02020603050405020304" pitchFamily="18" charset="0"/>
                <a:ea typeface="Times New Roman" panose="02020603050405020304" pitchFamily="18" charset="0"/>
                <a:cs typeface="B Zar" panose="00000400000000000000" pitchFamily="2" charset="-78"/>
              </a:rPr>
              <a:t>.</a:t>
            </a:r>
          </a:p>
          <a:p>
            <a:pPr marL="228600" lvl="0" indent="-228600" algn="r" rtl="1">
              <a:lnSpc>
                <a:spcPct val="115000"/>
              </a:lnSpc>
              <a:spcBef>
                <a:spcPts val="1000"/>
              </a:spcBef>
              <a:buClr>
                <a:prstClr val="black"/>
              </a:buClr>
            </a:pPr>
            <a:r>
              <a:rPr lang="ar-SA" sz="2600" cap="all" dirty="0">
                <a:solidFill>
                  <a:prstClr val="black"/>
                </a:solidFill>
                <a:latin typeface="Times New Roman" panose="02020603050405020304" pitchFamily="18" charset="0"/>
                <a:ea typeface="Times New Roman" panose="02020603050405020304" pitchFamily="18" charset="0"/>
                <a:cs typeface="B Zar" panose="00000400000000000000" pitchFamily="2" charset="-78"/>
              </a:rPr>
              <a:t>معاينه بينايي با چراغ </a:t>
            </a:r>
            <a:r>
              <a:rPr lang="ar-SA" sz="2600" cap="all" dirty="0" smtClean="0">
                <a:solidFill>
                  <a:prstClr val="black"/>
                </a:solidFill>
                <a:latin typeface="Times New Roman" panose="02020603050405020304" pitchFamily="18" charset="0"/>
                <a:ea typeface="Times New Roman" panose="02020603050405020304" pitchFamily="18" charset="0"/>
                <a:cs typeface="B Zar" panose="00000400000000000000" pitchFamily="2" charset="-78"/>
              </a:rPr>
              <a:t>قو</a:t>
            </a:r>
            <a:r>
              <a:rPr lang="fa-IR" sz="2600" cap="all" dirty="0" smtClean="0">
                <a:solidFill>
                  <a:prstClr val="black"/>
                </a:solidFill>
                <a:latin typeface="Times New Roman" panose="02020603050405020304" pitchFamily="18" charset="0"/>
                <a:ea typeface="Times New Roman" panose="02020603050405020304" pitchFamily="18" charset="0"/>
                <a:cs typeface="B Zar" panose="00000400000000000000" pitchFamily="2" charset="-78"/>
              </a:rPr>
              <a:t>ّ</a:t>
            </a:r>
            <a:r>
              <a:rPr lang="ar-SA" sz="2600" cap="all" dirty="0" smtClean="0">
                <a:solidFill>
                  <a:prstClr val="black"/>
                </a:solidFill>
                <a:latin typeface="Times New Roman" panose="02020603050405020304" pitchFamily="18" charset="0"/>
                <a:ea typeface="Times New Roman" panose="02020603050405020304" pitchFamily="18" charset="0"/>
                <a:cs typeface="B Zar" panose="00000400000000000000" pitchFamily="2" charset="-78"/>
              </a:rPr>
              <a:t>ه </a:t>
            </a:r>
            <a:r>
              <a:rPr lang="ar-SA" sz="2600" cap="all" dirty="0">
                <a:solidFill>
                  <a:prstClr val="black"/>
                </a:solidFill>
                <a:latin typeface="Times New Roman" panose="02020603050405020304" pitchFamily="18" charset="0"/>
                <a:ea typeface="Times New Roman" panose="02020603050405020304" pitchFamily="18" charset="0"/>
                <a:cs typeface="B Zar" panose="00000400000000000000" pitchFamily="2" charset="-78"/>
              </a:rPr>
              <a:t>طبق بوكلت كودك سالم اجباري بوده ولازم الاجراست</a:t>
            </a:r>
            <a:r>
              <a:rPr lang="en-US" sz="2600" cap="all" dirty="0" smtClean="0">
                <a:solidFill>
                  <a:prstClr val="black"/>
                </a:solidFill>
                <a:latin typeface="Times New Roman" panose="02020603050405020304" pitchFamily="18" charset="0"/>
                <a:ea typeface="Times New Roman" panose="02020603050405020304" pitchFamily="18" charset="0"/>
                <a:cs typeface="B Zar" panose="00000400000000000000" pitchFamily="2" charset="-78"/>
              </a:rPr>
              <a:t>.</a:t>
            </a:r>
            <a:endParaRPr lang="fa-IR" sz="2600" cap="all" dirty="0" smtClean="0">
              <a:solidFill>
                <a:prstClr val="black"/>
              </a:solidFill>
              <a:latin typeface="Times New Roman" panose="02020603050405020304" pitchFamily="18" charset="0"/>
              <a:ea typeface="Times New Roman" panose="02020603050405020304" pitchFamily="18" charset="0"/>
              <a:cs typeface="B Zar" panose="00000400000000000000" pitchFamily="2" charset="-78"/>
            </a:endParaRPr>
          </a:p>
          <a:p>
            <a:pPr marL="228600" lvl="0" indent="-228600" algn="r" rtl="1">
              <a:lnSpc>
                <a:spcPct val="115000"/>
              </a:lnSpc>
              <a:spcBef>
                <a:spcPts val="1000"/>
              </a:spcBef>
              <a:buClr>
                <a:prstClr val="black"/>
              </a:buClr>
            </a:pPr>
            <a:r>
              <a:rPr lang="fa-IR" sz="2600" cap="all" dirty="0" smtClean="0">
                <a:solidFill>
                  <a:prstClr val="black"/>
                </a:solidFill>
                <a:latin typeface="Times New Roman" panose="02020603050405020304" pitchFamily="18" charset="0"/>
                <a:ea typeface="Times New Roman" panose="02020603050405020304" pitchFamily="18" charset="0"/>
                <a:cs typeface="B Zar" panose="00000400000000000000" pitchFamily="2" charset="-78"/>
              </a:rPr>
              <a:t>اسامی و مشخّصات متولّدین نارس(33 هفته و 6 روز یا کمتر) و وزن تولّد 2000 گرم و کمتر در دسترس باشد.</a:t>
            </a:r>
            <a:endParaRPr lang="en-US" sz="2600" cap="all" dirty="0">
              <a:solidFill>
                <a:prstClr val="black"/>
              </a:solidFill>
              <a:latin typeface="Times New Roman" panose="02020603050405020304" pitchFamily="18" charset="0"/>
              <a:ea typeface="Times New Roman" panose="02020603050405020304" pitchFamily="18" charset="0"/>
              <a:cs typeface="B Zar" panose="00000400000000000000" pitchFamily="2" charset="-78"/>
            </a:endParaRPr>
          </a:p>
          <a:p>
            <a:pPr marL="228600" lvl="0" indent="-228600" algn="r" rtl="1">
              <a:lnSpc>
                <a:spcPct val="115000"/>
              </a:lnSpc>
              <a:spcBef>
                <a:spcPts val="1000"/>
              </a:spcBef>
              <a:buClr>
                <a:prstClr val="black"/>
              </a:buClr>
            </a:pPr>
            <a:r>
              <a:rPr lang="ar-SA" sz="2600" cap="all" dirty="0">
                <a:solidFill>
                  <a:prstClr val="black"/>
                </a:solidFill>
                <a:latin typeface="Times New Roman" panose="02020603050405020304" pitchFamily="18" charset="0"/>
                <a:ea typeface="Times New Roman" panose="02020603050405020304" pitchFamily="18" charset="0"/>
                <a:cs typeface="B Zar" panose="00000400000000000000" pitchFamily="2" charset="-78"/>
              </a:rPr>
              <a:t>فرآيند مراقبت از چشم نوزادن نارس ، فرآيند ارجاع و بازخورد ارجاع تا حصول نتيجه طبق دستورالعمل ها اجرا </a:t>
            </a:r>
            <a:r>
              <a:rPr lang="fa-IR" sz="2600" cap="all" dirty="0" smtClean="0">
                <a:solidFill>
                  <a:prstClr val="black"/>
                </a:solidFill>
                <a:latin typeface="Times New Roman" panose="02020603050405020304" pitchFamily="18" charset="0"/>
                <a:ea typeface="Times New Roman" panose="02020603050405020304" pitchFamily="18" charset="0"/>
                <a:cs typeface="B Zar" panose="00000400000000000000" pitchFamily="2" charset="-78"/>
              </a:rPr>
              <a:t> و در سامانه ثبت </a:t>
            </a:r>
            <a:r>
              <a:rPr lang="ar-SA" sz="2600" cap="all" dirty="0" smtClean="0">
                <a:solidFill>
                  <a:prstClr val="black"/>
                </a:solidFill>
                <a:latin typeface="Times New Roman" panose="02020603050405020304" pitchFamily="18" charset="0"/>
                <a:ea typeface="Times New Roman" panose="02020603050405020304" pitchFamily="18" charset="0"/>
                <a:cs typeface="B Zar" panose="00000400000000000000" pitchFamily="2" charset="-78"/>
              </a:rPr>
              <a:t>گردد</a:t>
            </a:r>
            <a:r>
              <a:rPr lang="en-US" sz="2600" cap="all" dirty="0">
                <a:solidFill>
                  <a:prstClr val="black"/>
                </a:solidFill>
                <a:latin typeface="Times New Roman" panose="02020603050405020304" pitchFamily="18" charset="0"/>
                <a:ea typeface="Times New Roman" panose="02020603050405020304" pitchFamily="18" charset="0"/>
                <a:cs typeface="B Zar" panose="00000400000000000000" pitchFamily="2" charset="-78"/>
              </a:rPr>
              <a:t>.</a:t>
            </a:r>
          </a:p>
          <a:p>
            <a:pPr marL="228600" lvl="0" indent="-228600" algn="r" rtl="1">
              <a:lnSpc>
                <a:spcPct val="115000"/>
              </a:lnSpc>
              <a:spcBef>
                <a:spcPts val="1000"/>
              </a:spcBef>
              <a:buClr>
                <a:prstClr val="black"/>
              </a:buClr>
            </a:pPr>
            <a:r>
              <a:rPr lang="ar-SA" sz="2600" cap="all" dirty="0">
                <a:solidFill>
                  <a:prstClr val="black"/>
                </a:solidFill>
                <a:latin typeface="Times New Roman" panose="02020603050405020304" pitchFamily="18" charset="0"/>
                <a:ea typeface="Times New Roman" panose="02020603050405020304" pitchFamily="18" charset="0"/>
                <a:cs typeface="B Zar" panose="00000400000000000000" pitchFamily="2" charset="-78"/>
              </a:rPr>
              <a:t>آموزش و آگاه سازي خانواده نوزادان در معرض خطر و پيگيري انجام معاينات در زمان </a:t>
            </a:r>
            <a:r>
              <a:rPr lang="ar-SA" sz="2600" cap="all" dirty="0" smtClean="0">
                <a:solidFill>
                  <a:prstClr val="black"/>
                </a:solidFill>
                <a:latin typeface="Times New Roman" panose="02020603050405020304" pitchFamily="18" charset="0"/>
                <a:ea typeface="Times New Roman" panose="02020603050405020304" pitchFamily="18" charset="0"/>
                <a:cs typeface="B Zar" panose="00000400000000000000" pitchFamily="2" charset="-78"/>
              </a:rPr>
              <a:t>ها</a:t>
            </a:r>
            <a:r>
              <a:rPr lang="fa-IR" sz="2600" cap="all" dirty="0" smtClean="0">
                <a:solidFill>
                  <a:prstClr val="black"/>
                </a:solidFill>
                <a:latin typeface="Times New Roman" panose="02020603050405020304" pitchFamily="18" charset="0"/>
                <a:ea typeface="Times New Roman" panose="02020603050405020304" pitchFamily="18" charset="0"/>
                <a:cs typeface="B Zar" panose="00000400000000000000" pitchFamily="2" charset="-78"/>
              </a:rPr>
              <a:t>ی مقرّر با حسّاسیّت بیشتر ارائه گردد.</a:t>
            </a:r>
          </a:p>
          <a:p>
            <a:pPr marL="0" lvl="0" indent="0" algn="r" rtl="1">
              <a:lnSpc>
                <a:spcPct val="115000"/>
              </a:lnSpc>
              <a:spcBef>
                <a:spcPts val="1000"/>
              </a:spcBef>
              <a:buClr>
                <a:prstClr val="black"/>
              </a:buClr>
              <a:buNone/>
            </a:pPr>
            <a:endParaRPr lang="en-US" sz="2600" dirty="0">
              <a:cs typeface="B Zar" pitchFamily="2" charset="-78"/>
            </a:endParaRPr>
          </a:p>
        </p:txBody>
      </p:sp>
    </p:spTree>
    <p:extLst>
      <p:ext uri="{BB962C8B-B14F-4D97-AF65-F5344CB8AC3E}">
        <p14:creationId xmlns:p14="http://schemas.microsoft.com/office/powerpoint/2010/main" val="3720817461"/>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66581" y="1143000"/>
            <a:ext cx="8010838" cy="4343400"/>
          </a:xfrm>
          <a:prstGeom prst="rect">
            <a:avLst/>
          </a:prstGeom>
          <a:ln/>
        </p:spPr>
        <p:style>
          <a:lnRef idx="1">
            <a:schemeClr val="accent3"/>
          </a:lnRef>
          <a:fillRef idx="2">
            <a:schemeClr val="accent3"/>
          </a:fillRef>
          <a:effectRef idx="1">
            <a:schemeClr val="accent3"/>
          </a:effectRef>
          <a:fontRef idx="minor">
            <a:schemeClr val="dk1"/>
          </a:fontRef>
        </p:style>
      </p:pic>
    </p:spTree>
    <p:extLst>
      <p:ext uri="{BB962C8B-B14F-4D97-AF65-F5344CB8AC3E}">
        <p14:creationId xmlns:p14="http://schemas.microsoft.com/office/powerpoint/2010/main" val="4011615600"/>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152400"/>
            <a:ext cx="8839200" cy="990600"/>
          </a:xfrm>
        </p:spPr>
        <p:style>
          <a:lnRef idx="1">
            <a:schemeClr val="accent3"/>
          </a:lnRef>
          <a:fillRef idx="2">
            <a:schemeClr val="accent3"/>
          </a:fillRef>
          <a:effectRef idx="1">
            <a:schemeClr val="accent3"/>
          </a:effectRef>
          <a:fontRef idx="minor">
            <a:schemeClr val="dk1"/>
          </a:fontRef>
        </p:style>
        <p:txBody>
          <a:bodyPr/>
          <a:lstStyle/>
          <a:p>
            <a:pPr rtl="1"/>
            <a:r>
              <a:rPr lang="en-US" sz="4000" dirty="0" err="1">
                <a:cs typeface="B Zar" pitchFamily="2" charset="-78"/>
              </a:rPr>
              <a:t>kmc</a:t>
            </a:r>
            <a:r>
              <a:rPr lang="en-US" sz="4000" dirty="0">
                <a:cs typeface="B Zar" pitchFamily="2" charset="-78"/>
              </a:rPr>
              <a:t> </a:t>
            </a:r>
            <a:r>
              <a:rPr lang="fa-IR" sz="4000" dirty="0">
                <a:cs typeface="B Zar" pitchFamily="2" charset="-78"/>
              </a:rPr>
              <a:t>چیست وچرااهمیت دارد</a:t>
            </a:r>
            <a:r>
              <a:rPr lang="fa-IR" dirty="0"/>
              <a:t>؟</a:t>
            </a:r>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 y="1143000"/>
            <a:ext cx="8839200" cy="5715000"/>
          </a:xfrm>
          <a:prstGeom prst="rect">
            <a:avLst/>
          </a:prstGeom>
          <a:ln/>
        </p:spPr>
        <p:style>
          <a:lnRef idx="1">
            <a:schemeClr val="accent3"/>
          </a:lnRef>
          <a:fillRef idx="2">
            <a:schemeClr val="accent3"/>
          </a:fillRef>
          <a:effectRef idx="1">
            <a:schemeClr val="accent3"/>
          </a:effectRef>
          <a:fontRef idx="minor">
            <a:schemeClr val="dk1"/>
          </a:fontRef>
        </p:style>
      </p:pic>
    </p:spTree>
    <p:extLst>
      <p:ext uri="{BB962C8B-B14F-4D97-AF65-F5344CB8AC3E}">
        <p14:creationId xmlns:p14="http://schemas.microsoft.com/office/powerpoint/2010/main" val="187853876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5057" y="274638"/>
            <a:ext cx="8654143" cy="563562"/>
          </a:xfrm>
          <a:solidFill>
            <a:schemeClr val="accent6">
              <a:lumMod val="20000"/>
              <a:lumOff val="80000"/>
            </a:schemeClr>
          </a:solidFill>
        </p:spPr>
        <p:txBody>
          <a:bodyPr>
            <a:noAutofit/>
          </a:bodyPr>
          <a:lstStyle/>
          <a:p>
            <a:pPr algn="r"/>
            <a:r>
              <a:rPr lang="fa-IR" sz="2400" dirty="0" smtClean="0">
                <a:cs typeface="B Titr" pitchFamily="2" charset="-78"/>
              </a:rPr>
              <a:t>مسیر تکمیل فرم در سامانه در پرونده مراقبتی کودک</a:t>
            </a:r>
            <a:endParaRPr lang="en-US" sz="2400" dirty="0">
              <a:cs typeface="B Titr" pitchFamily="2" charset="-78"/>
            </a:endParaRPr>
          </a:p>
        </p:txBody>
      </p:sp>
      <p:pic>
        <p:nvPicPr>
          <p:cNvPr id="2050" name="Picture 2" descr="C:\Users\ebrahimi\Desktop\مانا 1.png"/>
          <p:cNvPicPr>
            <a:picLocks noGrp="1" noChangeAspect="1" noChangeArrowheads="1"/>
          </p:cNvPicPr>
          <p:nvPr>
            <p:ph sz="half" idx="2"/>
          </p:nvPr>
        </p:nvPicPr>
        <p:blipFill>
          <a:blip r:embed="rId2">
            <a:extLst>
              <a:ext uri="{28A0092B-C50C-407E-A947-70E740481C1C}">
                <a14:useLocalDpi xmlns:a14="http://schemas.microsoft.com/office/drawing/2010/main" val="0"/>
              </a:ext>
            </a:extLst>
          </a:blip>
          <a:srcRect/>
          <a:stretch>
            <a:fillRect/>
          </a:stretch>
        </p:blipFill>
        <p:spPr bwMode="auto">
          <a:xfrm>
            <a:off x="228600" y="1066800"/>
            <a:ext cx="4268788" cy="563880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ebrahimi\Desktop\مانا 3.png"/>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645025" y="990600"/>
            <a:ext cx="4498975" cy="5715000"/>
          </a:xfrm>
          <a:prstGeom prst="rect">
            <a:avLst/>
          </a:prstGeom>
          <a:noFill/>
          <a:extLst>
            <a:ext uri="{909E8E84-426E-40DD-AFC4-6F175D3DCCD1}">
              <a14:hiddenFill xmlns:a14="http://schemas.microsoft.com/office/drawing/2010/main">
                <a:solidFill>
                  <a:srgbClr val="FFFFFF"/>
                </a:solidFill>
              </a14:hiddenFill>
            </a:ext>
          </a:extLst>
        </p:spPr>
      </p:pic>
      <p:sp>
        <p:nvSpPr>
          <p:cNvPr id="7" name="Right Arrow 6"/>
          <p:cNvSpPr/>
          <p:nvPr/>
        </p:nvSpPr>
        <p:spPr>
          <a:xfrm flipV="1">
            <a:off x="-43543" y="2362200"/>
            <a:ext cx="457200" cy="30480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Right Arrow 7"/>
          <p:cNvSpPr/>
          <p:nvPr/>
        </p:nvSpPr>
        <p:spPr>
          <a:xfrm>
            <a:off x="1143000" y="4648200"/>
            <a:ext cx="1066800" cy="22860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9" name="Right Arrow 8"/>
          <p:cNvSpPr/>
          <p:nvPr/>
        </p:nvSpPr>
        <p:spPr>
          <a:xfrm>
            <a:off x="5040086" y="5257800"/>
            <a:ext cx="1524000" cy="22860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0" name="Right Arrow 9"/>
          <p:cNvSpPr/>
          <p:nvPr/>
        </p:nvSpPr>
        <p:spPr>
          <a:xfrm>
            <a:off x="5029200" y="4876800"/>
            <a:ext cx="1143000" cy="22860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0351857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28600" y="152400"/>
            <a:ext cx="8458200" cy="2514600"/>
          </a:xfrm>
          <a:prstGeom prst="rect">
            <a:avLst/>
          </a:prstGeom>
          <a:ln/>
        </p:spPr>
        <p:style>
          <a:lnRef idx="1">
            <a:schemeClr val="accent3"/>
          </a:lnRef>
          <a:fillRef idx="2">
            <a:schemeClr val="accent3"/>
          </a:fillRef>
          <a:effectRef idx="1">
            <a:schemeClr val="accent3"/>
          </a:effectRef>
          <a:fontRef idx="minor">
            <a:schemeClr val="dk1"/>
          </a:fontRef>
        </p:style>
      </p:pic>
      <p:sp>
        <p:nvSpPr>
          <p:cNvPr id="5" name="Content Placeholder 2"/>
          <p:cNvSpPr>
            <a:spLocks noGrp="1"/>
          </p:cNvSpPr>
          <p:nvPr>
            <p:ph type="title"/>
          </p:nvPr>
        </p:nvSpPr>
        <p:spPr>
          <a:xfrm>
            <a:off x="228600" y="2667000"/>
            <a:ext cx="8458200" cy="3810000"/>
          </a:xfrm>
          <a:prstGeom prst="rect">
            <a:avLst/>
          </a:prstGeom>
        </p:spPr>
        <p:style>
          <a:lnRef idx="1">
            <a:schemeClr val="accent3"/>
          </a:lnRef>
          <a:fillRef idx="2">
            <a:schemeClr val="accent3"/>
          </a:fillRef>
          <a:effectRef idx="1">
            <a:schemeClr val="accent3"/>
          </a:effectRef>
          <a:fontRef idx="minor">
            <a:schemeClr val="dk1"/>
          </a:fontRef>
        </p:style>
        <p:txBody>
          <a:bodyPr>
            <a:norm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b="1" i="0" u="none" strike="noStrike" kern="0" cap="none" spc="0" normalizeH="0" baseline="0" noProof="0" dirty="0" smtClean="0">
                <a:ln>
                  <a:noFill/>
                </a:ln>
                <a:solidFill>
                  <a:srgbClr val="FF0000"/>
                </a:solidFill>
                <a:effectLst/>
                <a:uLnTx/>
                <a:uFillTx/>
                <a:cs typeface="B Zar" panose="00000400000000000000" pitchFamily="2" charset="-78"/>
              </a:rPr>
              <a:t>شرایط لازم برای انجام </a:t>
            </a:r>
            <a:r>
              <a:rPr kumimoji="0" lang="en-US" sz="2400" b="1" i="0" u="none" strike="noStrike" kern="0" cap="none" spc="0" normalizeH="0" baseline="0" noProof="0" dirty="0" smtClean="0">
                <a:ln>
                  <a:noFill/>
                </a:ln>
                <a:solidFill>
                  <a:srgbClr val="FF0000"/>
                </a:solidFill>
                <a:effectLst/>
                <a:uLnTx/>
                <a:uFillTx/>
                <a:cs typeface="B Zar" panose="00000400000000000000" pitchFamily="2" charset="-78"/>
              </a:rPr>
              <a:t>KMC</a:t>
            </a:r>
            <a:r>
              <a:rPr kumimoji="0" lang="fa-IR" sz="2400" b="1" i="0" u="none" strike="noStrike" kern="0" cap="none" spc="0" normalizeH="0" baseline="0" noProof="0" dirty="0" smtClean="0">
                <a:ln>
                  <a:noFill/>
                </a:ln>
                <a:solidFill>
                  <a:srgbClr val="FF0000"/>
                </a:solidFill>
                <a:effectLst/>
                <a:uLnTx/>
                <a:uFillTx/>
                <a:cs typeface="B Zar" panose="00000400000000000000" pitchFamily="2" charset="-78"/>
              </a:rPr>
              <a:t>:</a:t>
            </a:r>
            <a:r>
              <a:rPr kumimoji="0" lang="fa-IR" sz="2400" b="1" i="0" u="none" strike="noStrike" kern="0" cap="none" spc="0" normalizeH="0" baseline="0" noProof="0" dirty="0" smtClean="0">
                <a:ln>
                  <a:noFill/>
                </a:ln>
                <a:solidFill>
                  <a:sysClr val="windowText" lastClr="000000"/>
                </a:solidFill>
                <a:effectLst/>
                <a:uLnTx/>
                <a:uFillTx/>
                <a:cs typeface="B Zar" panose="00000400000000000000" pitchFamily="2" charset="-78"/>
              </a:rPr>
              <a:t/>
            </a:r>
            <a:br>
              <a:rPr kumimoji="0" lang="fa-IR" sz="2400" b="1" i="0" u="none" strike="noStrike" kern="0" cap="none" spc="0" normalizeH="0" baseline="0" noProof="0" dirty="0" smtClean="0">
                <a:ln>
                  <a:noFill/>
                </a:ln>
                <a:solidFill>
                  <a:sysClr val="windowText" lastClr="000000"/>
                </a:solidFill>
                <a:effectLst/>
                <a:uLnTx/>
                <a:uFillTx/>
                <a:cs typeface="B Zar" panose="00000400000000000000" pitchFamily="2" charset="-78"/>
              </a:rPr>
            </a:br>
            <a:r>
              <a:rPr kumimoji="0" lang="fa-IR" sz="2400" i="0" u="none" strike="noStrike" kern="0" cap="none" spc="0" normalizeH="0" baseline="0" noProof="0" dirty="0" smtClean="0">
                <a:ln>
                  <a:noFill/>
                </a:ln>
                <a:solidFill>
                  <a:sysClr val="windowText" lastClr="000000"/>
                </a:solidFill>
                <a:effectLst/>
                <a:uLnTx/>
                <a:uFillTx/>
                <a:cs typeface="B Zar" panose="00000400000000000000" pitchFamily="2" charset="-78"/>
              </a:rPr>
              <a:t>رضایت </a:t>
            </a:r>
            <a:r>
              <a:rPr kumimoji="0" lang="fa-IR" sz="2400" i="0" u="none" strike="noStrike" kern="0" cap="none" spc="0" normalizeH="0" baseline="0" noProof="0" dirty="0">
                <a:ln>
                  <a:noFill/>
                </a:ln>
                <a:solidFill>
                  <a:sysClr val="windowText" lastClr="000000"/>
                </a:solidFill>
                <a:effectLst/>
                <a:uLnTx/>
                <a:uFillTx/>
                <a:cs typeface="B Zar" panose="00000400000000000000" pitchFamily="2" charset="-78"/>
              </a:rPr>
              <a:t>مادر برای انجام </a:t>
            </a:r>
            <a:r>
              <a:rPr kumimoji="0" lang="en-US" sz="2400" i="0" u="none" strike="noStrike" kern="0" cap="none" spc="0" normalizeH="0" baseline="0" noProof="0" dirty="0">
                <a:ln>
                  <a:noFill/>
                </a:ln>
                <a:solidFill>
                  <a:sysClr val="windowText" lastClr="000000"/>
                </a:solidFill>
                <a:effectLst/>
                <a:uLnTx/>
                <a:uFillTx/>
                <a:cs typeface="B Zar" panose="00000400000000000000" pitchFamily="2" charset="-78"/>
              </a:rPr>
              <a:t>KMC</a:t>
            </a: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i="0" u="none" strike="noStrike" kern="0" cap="none" spc="0" normalizeH="0" baseline="0" noProof="0" dirty="0">
                <a:ln>
                  <a:noFill/>
                </a:ln>
                <a:solidFill>
                  <a:sysClr val="windowText" lastClr="000000"/>
                </a:solidFill>
                <a:effectLst/>
                <a:uLnTx/>
                <a:uFillTx/>
                <a:cs typeface="B Zar" panose="00000400000000000000" pitchFamily="2" charset="-78"/>
              </a:rPr>
              <a:t>نوزاد وضعیت تثبیت شده ای داشته باشد مانند :</a:t>
            </a:r>
            <a:endParaRPr kumimoji="0" lang="en-US" sz="2400" i="0" u="none" strike="noStrike" kern="0" cap="none" spc="0" normalizeH="0" baseline="0" noProof="0" dirty="0">
              <a:ln>
                <a:noFill/>
              </a:ln>
              <a:solidFill>
                <a:sysClr val="windowText" lastClr="000000"/>
              </a:solidFill>
              <a:effectLst/>
              <a:uLnTx/>
              <a:uFillTx/>
              <a:cs typeface="B Zar" panose="000004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i="0" u="none" strike="noStrike" kern="0" cap="none" spc="0" normalizeH="0" baseline="0" noProof="0" dirty="0">
                <a:ln>
                  <a:noFill/>
                </a:ln>
                <a:solidFill>
                  <a:sysClr val="windowText" lastClr="000000"/>
                </a:solidFill>
                <a:effectLst/>
                <a:uLnTx/>
                <a:uFillTx/>
                <a:cs typeface="B Zar" panose="00000400000000000000" pitchFamily="2" charset="-78"/>
              </a:rPr>
              <a:t>عدم وجود بیماریهای جدی مانند: سپسیس ، پنومونی ، مننژیت ، دیسترس تنفسی و تشنج </a:t>
            </a:r>
            <a:endParaRPr kumimoji="0" lang="en-US" sz="2400" i="0" u="none" strike="noStrike" kern="0" cap="none" spc="0" normalizeH="0" baseline="0" noProof="0" dirty="0">
              <a:ln>
                <a:noFill/>
              </a:ln>
              <a:solidFill>
                <a:sysClr val="windowText" lastClr="000000"/>
              </a:solidFill>
              <a:effectLst/>
              <a:uLnTx/>
              <a:uFillTx/>
              <a:cs typeface="B Zar" panose="000004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i="0" u="none" strike="noStrike" kern="0" cap="none" spc="0" normalizeH="0" baseline="0" noProof="0" dirty="0">
                <a:ln>
                  <a:noFill/>
                </a:ln>
                <a:solidFill>
                  <a:sysClr val="windowText" lastClr="000000"/>
                </a:solidFill>
                <a:effectLst/>
                <a:uLnTx/>
                <a:uFillTx/>
                <a:cs typeface="B Zar" panose="00000400000000000000" pitchFamily="2" charset="-78"/>
              </a:rPr>
              <a:t>پس از تثبیت شدن وضعیت نوزادانی که به منظور درمان عفونت ، آنتی بیوتیک دریافت می کنند. </a:t>
            </a:r>
            <a:endParaRPr kumimoji="0" lang="en-US" sz="2400" i="0" u="none" strike="noStrike" kern="0" cap="none" spc="0" normalizeH="0" baseline="0" noProof="0" dirty="0">
              <a:ln>
                <a:noFill/>
              </a:ln>
              <a:solidFill>
                <a:sysClr val="windowText" lastClr="000000"/>
              </a:solidFill>
              <a:effectLst/>
              <a:uLnTx/>
              <a:uFillTx/>
              <a:cs typeface="B Zar" panose="000004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i="0" u="none" strike="noStrike" kern="0" cap="none" spc="0" normalizeH="0" baseline="0" noProof="0" dirty="0">
                <a:ln>
                  <a:noFill/>
                </a:ln>
                <a:solidFill>
                  <a:sysClr val="windowText" lastClr="000000"/>
                </a:solidFill>
                <a:effectLst/>
                <a:uLnTx/>
                <a:uFillTx/>
                <a:cs typeface="B Zar" panose="00000400000000000000" pitchFamily="2" charset="-78"/>
              </a:rPr>
              <a:t>از </a:t>
            </a:r>
            <a:r>
              <a:rPr kumimoji="0" lang="en-US" sz="2400" i="0" u="none" strike="noStrike" kern="0" cap="none" spc="0" normalizeH="0" baseline="0" noProof="0" dirty="0">
                <a:ln>
                  <a:noFill/>
                </a:ln>
                <a:solidFill>
                  <a:sysClr val="windowText" lastClr="000000"/>
                </a:solidFill>
                <a:effectLst/>
                <a:uLnTx/>
                <a:uFillTx/>
                <a:cs typeface="B Zar" panose="00000400000000000000" pitchFamily="2" charset="-78"/>
              </a:rPr>
              <a:t>KMC</a:t>
            </a:r>
            <a:r>
              <a:rPr kumimoji="0" lang="fa-IR" sz="2400" i="0" u="none" strike="noStrike" kern="0" cap="none" spc="0" normalizeH="0" baseline="0" noProof="0" dirty="0">
                <a:ln>
                  <a:noFill/>
                </a:ln>
                <a:solidFill>
                  <a:sysClr val="windowText" lastClr="000000"/>
                </a:solidFill>
                <a:effectLst/>
                <a:uLnTx/>
                <a:uFillTx/>
                <a:cs typeface="B Zar" panose="00000400000000000000" pitchFamily="2" charset="-78"/>
              </a:rPr>
              <a:t> متناوب تا زمانی که نوزاد وضعیت طبیعی وسالم پیدا کند می توان استفاده نمود .</a:t>
            </a:r>
            <a:endParaRPr kumimoji="0" lang="en-US" sz="2400" i="0" u="none" strike="noStrike" kern="0" cap="none" spc="0" normalizeH="0" baseline="0" noProof="0" dirty="0">
              <a:ln>
                <a:noFill/>
              </a:ln>
              <a:solidFill>
                <a:sysClr val="windowText" lastClr="000000"/>
              </a:solidFill>
              <a:effectLst/>
              <a:uLnTx/>
              <a:uFillTx/>
              <a:cs typeface="B Zar" panose="000004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r>
              <a:rPr kumimoji="0" lang="fa-IR" sz="2400" i="0" u="none" strike="noStrike" kern="0" cap="none" spc="0" normalizeH="0" baseline="0" noProof="0" dirty="0">
                <a:ln>
                  <a:noFill/>
                </a:ln>
                <a:solidFill>
                  <a:sysClr val="windowText" lastClr="000000"/>
                </a:solidFill>
                <a:effectLst/>
                <a:uLnTx/>
                <a:uFillTx/>
                <a:cs typeface="B Zar" panose="00000400000000000000" pitchFamily="2" charset="-78"/>
              </a:rPr>
              <a:t>نوزادان تحت  فتو تراپی ممکن است برای دریافت </a:t>
            </a:r>
            <a:r>
              <a:rPr kumimoji="0" lang="en-US" sz="2400" i="0" u="none" strike="noStrike" kern="0" cap="none" spc="0" normalizeH="0" baseline="0" noProof="0" dirty="0">
                <a:ln>
                  <a:noFill/>
                </a:ln>
                <a:solidFill>
                  <a:sysClr val="windowText" lastClr="000000"/>
                </a:solidFill>
                <a:effectLst/>
                <a:uLnTx/>
                <a:uFillTx/>
                <a:cs typeface="B Zar" panose="00000400000000000000" pitchFamily="2" charset="-78"/>
              </a:rPr>
              <a:t>KMC </a:t>
            </a:r>
            <a:r>
              <a:rPr kumimoji="0" lang="fa-IR" sz="2400" i="0" u="none" strike="noStrike" kern="0" cap="none" spc="0" normalizeH="0" baseline="0" noProof="0" dirty="0">
                <a:ln>
                  <a:noFill/>
                </a:ln>
                <a:solidFill>
                  <a:sysClr val="windowText" lastClr="000000"/>
                </a:solidFill>
                <a:effectLst/>
                <a:uLnTx/>
                <a:uFillTx/>
                <a:cs typeface="B Zar" panose="00000400000000000000" pitchFamily="2" charset="-78"/>
              </a:rPr>
              <a:t>متناوب مورد ارزیابی قرار گیرند.</a:t>
            </a:r>
            <a:endParaRPr kumimoji="0" lang="en-US" sz="2400" i="0" u="none" strike="noStrike" kern="0" cap="none" spc="0" normalizeH="0" baseline="0" noProof="0" dirty="0">
              <a:ln>
                <a:noFill/>
              </a:ln>
              <a:solidFill>
                <a:sysClr val="windowText" lastClr="000000"/>
              </a:solidFill>
              <a:effectLst/>
              <a:uLnTx/>
              <a:uFillTx/>
              <a:cs typeface="B Zar" panose="00000400000000000000" pitchFamily="2" charset="-78"/>
            </a:endParaRPr>
          </a:p>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119757442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1524000"/>
            <a:ext cx="8229600" cy="4516211"/>
          </a:xfrm>
          <a:prstGeom prst="rect">
            <a:avLst/>
          </a:prstGeom>
          <a:ln/>
        </p:spPr>
        <p:style>
          <a:lnRef idx="1">
            <a:schemeClr val="accent3"/>
          </a:lnRef>
          <a:fillRef idx="2">
            <a:schemeClr val="accent3"/>
          </a:fillRef>
          <a:effectRef idx="1">
            <a:schemeClr val="accent3"/>
          </a:effectRef>
          <a:fontRef idx="minor">
            <a:schemeClr val="dk1"/>
          </a:fontRef>
        </p:style>
      </p:pic>
      <p:sp>
        <p:nvSpPr>
          <p:cNvPr id="5" name="Title 1"/>
          <p:cNvSpPr>
            <a:spLocks noGrp="1"/>
          </p:cNvSpPr>
          <p:nvPr>
            <p:ph type="title"/>
          </p:nvPr>
        </p:nvSpPr>
        <p:spPr>
          <a:xfrm>
            <a:off x="457200" y="274638"/>
            <a:ext cx="8229600" cy="1143000"/>
          </a:xfrm>
          <a:prstGeom prst="rect">
            <a:avLst/>
          </a:prstGeom>
        </p:spPr>
        <p:style>
          <a:lnRef idx="1">
            <a:schemeClr val="accent3"/>
          </a:lnRef>
          <a:fillRef idx="2">
            <a:schemeClr val="accent3"/>
          </a:fillRef>
          <a:effectRef idx="1">
            <a:schemeClr val="accent3"/>
          </a:effectRef>
          <a:fontRef idx="minor">
            <a:schemeClr val="dk1"/>
          </a:fontRef>
        </p:style>
        <p:txBody>
          <a:bodyPr>
            <a:norm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3200" b="1" i="0" u="none" strike="noStrike" kern="0" cap="none" spc="0" normalizeH="0" baseline="0" noProof="0" dirty="0" smtClean="0">
                <a:ln>
                  <a:noFill/>
                </a:ln>
                <a:solidFill>
                  <a:srgbClr val="FF0000"/>
                </a:solidFill>
                <a:effectLst/>
                <a:uLnTx/>
                <a:uFillTx/>
              </a:rPr>
              <a:t>KMC</a:t>
            </a:r>
            <a:r>
              <a:rPr kumimoji="0" lang="fa-IR" sz="3200" b="1" i="0" u="none" strike="noStrike" kern="0" cap="none" spc="0" normalizeH="0" baseline="0" noProof="0" dirty="0" smtClean="0">
                <a:ln>
                  <a:noFill/>
                </a:ln>
                <a:solidFill>
                  <a:srgbClr val="FF0000"/>
                </a:solidFill>
                <a:effectLst/>
                <a:uLnTx/>
                <a:uFillTx/>
              </a:rPr>
              <a:t> نحوه انجام </a:t>
            </a:r>
            <a:endParaRPr kumimoji="0" lang="en-US" sz="32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85682574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ebrahimi\Desktop\عکس-گل-های-زیبا-با-متن-با-کیفیت.jpg"/>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6200" y="228600"/>
            <a:ext cx="8915400" cy="6477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5588866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28600" y="228600"/>
            <a:ext cx="8763000" cy="64008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lnSpcReduction="10000"/>
          </a:bodyPr>
          <a:lstStyle/>
          <a:p>
            <a:pPr algn="r" rtl="1"/>
            <a:r>
              <a:rPr lang="fa-IR" sz="2200" dirty="0">
                <a:cs typeface="B Titr" pitchFamily="2" charset="-78"/>
              </a:rPr>
              <a:t>قبل از شروع درمان کودک</a:t>
            </a:r>
            <a:r>
              <a:rPr lang="fa-IR" sz="2600" dirty="0">
                <a:cs typeface="B Zar" pitchFamily="2" charset="-78"/>
              </a:rPr>
              <a:t>، او را از نظر تروما به سر و گردن کنترل </a:t>
            </a:r>
            <a:r>
              <a:rPr lang="fa-IR" sz="2600" dirty="0" smtClean="0">
                <a:cs typeface="B Zar" pitchFamily="2" charset="-78"/>
              </a:rPr>
              <a:t>و </a:t>
            </a:r>
            <a:r>
              <a:rPr lang="fa-IR" sz="2600" dirty="0">
                <a:cs typeface="B Zar" pitchFamily="2" charset="-78"/>
              </a:rPr>
              <a:t>در صورت وجود احتمال صدمه به نخاع گردنی، گردن کودک را حرکت ندهید.</a:t>
            </a:r>
            <a:r>
              <a:rPr lang="fa-IR" sz="2600" dirty="0"/>
              <a:t> </a:t>
            </a:r>
            <a:r>
              <a:rPr lang="fa-IR" sz="2600" dirty="0" smtClean="0">
                <a:cs typeface="B Zar" pitchFamily="2" charset="-78"/>
              </a:rPr>
              <a:t>در ارزیابی کودک بیمار، ابتدا بررسی علائم خطر فوری (راه هوایی تنفس-قلب وجریان خون- کاهش سطح هوشیاری/تشنج) انجام می شود </a:t>
            </a:r>
            <a:r>
              <a:rPr lang="fa-IR" sz="2600" dirty="0" smtClean="0">
                <a:solidFill>
                  <a:srgbClr val="C00000"/>
                </a:solidFill>
                <a:cs typeface="B Zar" pitchFamily="2" charset="-78"/>
              </a:rPr>
              <a:t>در صورت مشاهده هر یک از علائم فوق، بعد ازانجام اقدامات  ذکر شده در بسته خدمتی، کودک فورا به بیمارستان انتقال داده می شود.</a:t>
            </a:r>
            <a:r>
              <a:rPr lang="fa-IR" sz="2600" dirty="0" smtClean="0">
                <a:cs typeface="B Zar" pitchFamily="2" charset="-78"/>
              </a:rPr>
              <a:t>پس انتظار می رود در صورت  وجود مشکل ، همکاران</a:t>
            </a:r>
            <a:r>
              <a:rPr lang="fa-IR" sz="2600" dirty="0" smtClean="0"/>
              <a:t> </a:t>
            </a:r>
            <a:r>
              <a:rPr lang="fa-IR" sz="2600" dirty="0">
                <a:cs typeface="B Zar" pitchFamily="2" charset="-78"/>
              </a:rPr>
              <a:t>نحوه باز کردن راه هوایی در کودک با تنفس منقطع یا وقفه </a:t>
            </a:r>
            <a:r>
              <a:rPr lang="fa-IR" sz="2600" dirty="0" smtClean="0">
                <a:cs typeface="B Zar" pitchFamily="2" charset="-78"/>
              </a:rPr>
              <a:t>تنفسی،</a:t>
            </a:r>
            <a:r>
              <a:rPr lang="fa-IR" sz="2600" dirty="0">
                <a:cs typeface="B Zar" pitchFamily="2" charset="-78"/>
              </a:rPr>
              <a:t> </a:t>
            </a:r>
            <a:r>
              <a:rPr lang="fa-IR" sz="2600" dirty="0" smtClean="0">
                <a:cs typeface="B Zar" pitchFamily="2" charset="-78"/>
              </a:rPr>
              <a:t>آسپیراسیون </a:t>
            </a:r>
            <a:r>
              <a:rPr lang="fa-IR" sz="2600" dirty="0">
                <a:cs typeface="B Zar" pitchFamily="2" charset="-78"/>
              </a:rPr>
              <a:t>جسم خارجی </a:t>
            </a:r>
            <a:r>
              <a:rPr lang="fa-IR" sz="2600" dirty="0" smtClean="0">
                <a:cs typeface="B Zar" pitchFamily="2" charset="-78"/>
              </a:rPr>
              <a:t>،نحوه دادن اکسیژن وماساژقلبی رابلد باشند. </a:t>
            </a:r>
          </a:p>
          <a:p>
            <a:pPr algn="r" rtl="1"/>
            <a:r>
              <a:rPr lang="fa-IR" sz="2600" dirty="0" smtClean="0">
                <a:cs typeface="B Zar" pitchFamily="2" charset="-78"/>
              </a:rPr>
              <a:t>در صورت عدم وجود علائم خطر فوری،ارزیابی،طبقه بندی ودرمان کودک بیماربا ارزیابی از نظر نشانه های خطر شروع می گرددکه </a:t>
            </a:r>
            <a:r>
              <a:rPr lang="fa-IR" sz="2600" dirty="0">
                <a:solidFill>
                  <a:srgbClr val="C00000"/>
                </a:solidFill>
                <a:cs typeface="B Zar" pitchFamily="2" charset="-78"/>
              </a:rPr>
              <a:t>در صورت مشاهده هر یک از نشانه های خطر، ارزیابی را تکمیل و بعد از اقدامات اولیه سریعاً </a:t>
            </a:r>
            <a:r>
              <a:rPr lang="fa-IR" sz="2600" dirty="0" smtClean="0">
                <a:solidFill>
                  <a:srgbClr val="C00000"/>
                </a:solidFill>
                <a:cs typeface="B Zar" pitchFamily="2" charset="-78"/>
              </a:rPr>
              <a:t> کودک را ارجاع می دهیم.</a:t>
            </a:r>
          </a:p>
          <a:p>
            <a:pPr algn="r" rtl="1"/>
            <a:r>
              <a:rPr lang="fa-IR" sz="1900" dirty="0" smtClean="0">
                <a:solidFill>
                  <a:schemeClr val="tx1"/>
                </a:solidFill>
                <a:cs typeface="B Titr" pitchFamily="2" charset="-78"/>
              </a:rPr>
              <a:t>کودک 2ماهه تا 5 ساله</a:t>
            </a:r>
            <a:r>
              <a:rPr lang="fa-IR" sz="2600" dirty="0" smtClean="0">
                <a:solidFill>
                  <a:schemeClr val="tx1"/>
                </a:solidFill>
                <a:cs typeface="B Zar" pitchFamily="2" charset="-78"/>
              </a:rPr>
              <a:t>، بسته به مشکل وی، از نظر سرفه وتنفس مشکل،اسهال وکم آبی،تب،مشکل گوش وگلودرد(2سال به بالا)ارزیابی ،طبقه بندی شده،توصیه ها(نحوه تغذیه ،نحوه دادن دارو،اقدامات بی ضرر خانگی در سرفه سرماخوردگی وگلودرد غیر چرکی و...) و مشاوره با مادرانجام وثبت می گردد.پیگیری نیز در روز تعیین شده انجام می شود حتی اگر پزشک کودک را معاینه کرده باشد در صورت مشخص کردن پی گیری برای دیگران حتما بایستی همکاربهورز/مراقب پی گیری(پنومونی،عفونت گوش ،گلودردوتب2روز بعد،اسهال ومشکلات تغذیه 5 روز بعد) را انجام وبراساس نتیجه پی گیری اقدامات بعدی را طبق بسته خدمتی انجام دهید.</a:t>
            </a:r>
            <a:endParaRPr lang="en-US" sz="2600" dirty="0">
              <a:solidFill>
                <a:schemeClr val="tx1"/>
              </a:solidFill>
              <a:cs typeface="B Zar" pitchFamily="2" charset="-78"/>
            </a:endParaRPr>
          </a:p>
        </p:txBody>
      </p:sp>
    </p:spTree>
    <p:extLst>
      <p:ext uri="{BB962C8B-B14F-4D97-AF65-F5344CB8AC3E}">
        <p14:creationId xmlns:p14="http://schemas.microsoft.com/office/powerpoint/2010/main" val="30723476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74638"/>
            <a:ext cx="8686800" cy="563562"/>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a:bodyPr>
          <a:lstStyle/>
          <a:p>
            <a:r>
              <a:rPr lang="fa-IR" sz="2400" dirty="0" smtClean="0">
                <a:cs typeface="B Titr" pitchFamily="2" charset="-78"/>
              </a:rPr>
              <a:t>4 قانون درمان اسهال در منزل</a:t>
            </a:r>
            <a:endParaRPr lang="en-US" sz="2400" dirty="0">
              <a:cs typeface="B Titr" pitchFamily="2" charset="-78"/>
            </a:endParaRPr>
          </a:p>
        </p:txBody>
      </p:sp>
      <p:sp>
        <p:nvSpPr>
          <p:cNvPr id="3" name="Content Placeholder 2"/>
          <p:cNvSpPr>
            <a:spLocks noGrp="1"/>
          </p:cNvSpPr>
          <p:nvPr>
            <p:ph idx="1"/>
          </p:nvPr>
        </p:nvSpPr>
        <p:spPr>
          <a:xfrm>
            <a:off x="304800" y="914400"/>
            <a:ext cx="8686800" cy="5715000"/>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47500" lnSpcReduction="20000"/>
          </a:bodyPr>
          <a:lstStyle/>
          <a:p>
            <a:pPr algn="r" rtl="1"/>
            <a:r>
              <a:rPr lang="fa-IR" sz="3800" dirty="0" smtClean="0">
                <a:solidFill>
                  <a:srgbClr val="C00000"/>
                </a:solidFill>
                <a:cs typeface="B Titr" pitchFamily="2" charset="-78"/>
              </a:rPr>
              <a:t>1</a:t>
            </a:r>
            <a:r>
              <a:rPr lang="fa-IR" sz="3800" dirty="0">
                <a:solidFill>
                  <a:srgbClr val="C00000"/>
                </a:solidFill>
                <a:cs typeface="B Titr" pitchFamily="2" charset="-78"/>
              </a:rPr>
              <a:t>. </a:t>
            </a:r>
            <a:r>
              <a:rPr lang="fa-IR" dirty="0">
                <a:solidFill>
                  <a:srgbClr val="C00000"/>
                </a:solidFill>
                <a:cs typeface="B Titr" pitchFamily="2" charset="-78"/>
              </a:rPr>
              <a:t>دادن مایعات اضافی </a:t>
            </a:r>
            <a:r>
              <a:rPr lang="fa-IR" dirty="0" smtClean="0">
                <a:solidFill>
                  <a:srgbClr val="C00000"/>
                </a:solidFill>
                <a:cs typeface="B Titr" pitchFamily="2" charset="-78"/>
              </a:rPr>
              <a:t>هر </a:t>
            </a:r>
            <a:r>
              <a:rPr lang="fa-IR" dirty="0">
                <a:solidFill>
                  <a:srgbClr val="C00000"/>
                </a:solidFill>
                <a:cs typeface="B Titr" pitchFamily="2" charset="-78"/>
              </a:rPr>
              <a:t>قدر که کودک تمایل </a:t>
            </a:r>
            <a:r>
              <a:rPr lang="fa-IR" dirty="0" smtClean="0">
                <a:solidFill>
                  <a:srgbClr val="C00000"/>
                </a:solidFill>
                <a:cs typeface="B Titr" pitchFamily="2" charset="-78"/>
              </a:rPr>
              <a:t>دارد</a:t>
            </a:r>
          </a:p>
          <a:p>
            <a:pPr marL="0" indent="0" algn="r" rtl="1">
              <a:buNone/>
            </a:pPr>
            <a:r>
              <a:rPr lang="fa-IR" dirty="0" smtClean="0">
                <a:cs typeface="B Zar" pitchFamily="2" charset="-78"/>
              </a:rPr>
              <a:t>•</a:t>
            </a:r>
            <a:r>
              <a:rPr lang="fa-IR" dirty="0">
                <a:cs typeface="B Zar" pitchFamily="2" charset="-78"/>
              </a:rPr>
              <a:t>	</a:t>
            </a:r>
            <a:r>
              <a:rPr lang="fa-IR" sz="4200" dirty="0">
                <a:cs typeface="B Zar" pitchFamily="2" charset="-78"/>
              </a:rPr>
              <a:t>مرتبا و هر بار در زمان بیشتری به کودکش شیر بدهد.</a:t>
            </a:r>
          </a:p>
          <a:p>
            <a:pPr marL="0" indent="0" algn="r" rtl="1">
              <a:buNone/>
            </a:pPr>
            <a:r>
              <a:rPr lang="fa-IR" sz="4200" dirty="0">
                <a:cs typeface="B Zar" pitchFamily="2" charset="-78"/>
              </a:rPr>
              <a:t>•	ا گر کودک </a:t>
            </a:r>
            <a:r>
              <a:rPr lang="fa-IR" sz="4200" dirty="0" smtClean="0">
                <a:cs typeface="B Zar" pitchFamily="2" charset="-78"/>
              </a:rPr>
              <a:t>انحصاراً </a:t>
            </a:r>
            <a:r>
              <a:rPr lang="fa-IR" sz="4200" dirty="0">
                <a:cs typeface="B Zar" pitchFamily="2" charset="-78"/>
              </a:rPr>
              <a:t>شیر مادر </a:t>
            </a:r>
            <a:r>
              <a:rPr lang="fa-IR" sz="4200" dirty="0" smtClean="0">
                <a:cs typeface="B Zar" pitchFamily="2" charset="-78"/>
              </a:rPr>
              <a:t>نمی خورد، </a:t>
            </a:r>
            <a:r>
              <a:rPr lang="fa-IR" sz="4200" dirty="0">
                <a:cs typeface="B Zar" pitchFamily="2" charset="-78"/>
              </a:rPr>
              <a:t>برحسب سن او محلول </a:t>
            </a:r>
            <a:r>
              <a:rPr lang="en-US" sz="4200" dirty="0">
                <a:cs typeface="B Zar" pitchFamily="2" charset="-78"/>
              </a:rPr>
              <a:t>ORS ، </a:t>
            </a:r>
            <a:r>
              <a:rPr lang="fa-IR" sz="4200" dirty="0">
                <a:cs typeface="B Zar" pitchFamily="2" charset="-78"/>
              </a:rPr>
              <a:t>غذاهای آبکی </a:t>
            </a:r>
            <a:r>
              <a:rPr lang="fa-IR" sz="4200" dirty="0" smtClean="0">
                <a:cs typeface="B Zar" pitchFamily="2" charset="-78"/>
              </a:rPr>
              <a:t>(مانند </a:t>
            </a:r>
            <a:r>
              <a:rPr lang="fa-IR" sz="4200" dirty="0">
                <a:cs typeface="B Zar" pitchFamily="2" charset="-78"/>
              </a:rPr>
              <a:t>سوپ،</a:t>
            </a:r>
          </a:p>
          <a:p>
            <a:pPr algn="r" rtl="1"/>
            <a:r>
              <a:rPr lang="fa-IR" sz="4200" dirty="0">
                <a:cs typeface="B Zar" pitchFamily="2" charset="-78"/>
              </a:rPr>
              <a:t>ماست و </a:t>
            </a:r>
            <a:r>
              <a:rPr lang="fa-IR" sz="4200" dirty="0" smtClean="0">
                <a:cs typeface="B Zar" pitchFamily="2" charset="-78"/>
              </a:rPr>
              <a:t>دوغ)، </a:t>
            </a:r>
            <a:r>
              <a:rPr lang="fa-IR" sz="4200" dirty="0">
                <a:cs typeface="B Zar" pitchFamily="2" charset="-78"/>
              </a:rPr>
              <a:t>یا آب سالم داده شود.</a:t>
            </a:r>
          </a:p>
          <a:p>
            <a:pPr marL="0" indent="0" algn="r" rtl="1">
              <a:buNone/>
            </a:pPr>
            <a:r>
              <a:rPr lang="fa-IR" sz="4200" dirty="0">
                <a:cs typeface="B Zar" pitchFamily="2" charset="-78"/>
              </a:rPr>
              <a:t>•	از مایعات شیرین مثل نوشابه و آب میوه های صنعتی استفاده نشود.</a:t>
            </a:r>
          </a:p>
          <a:p>
            <a:pPr marL="0" indent="0" algn="r" rtl="1">
              <a:buNone/>
            </a:pPr>
            <a:r>
              <a:rPr lang="fa-IR" sz="4200" dirty="0" smtClean="0">
                <a:cs typeface="B Zar" pitchFamily="2" charset="-78"/>
              </a:rPr>
              <a:t>•</a:t>
            </a:r>
            <a:r>
              <a:rPr lang="fa-IR" sz="4200" dirty="0">
                <a:cs typeface="B Zar" pitchFamily="2" charset="-78"/>
              </a:rPr>
              <a:t>	یک بسته </a:t>
            </a:r>
            <a:r>
              <a:rPr lang="en-US" sz="4200" dirty="0">
                <a:cs typeface="B Zar" pitchFamily="2" charset="-78"/>
              </a:rPr>
              <a:t>ORS </a:t>
            </a:r>
            <a:r>
              <a:rPr lang="fa-IR" sz="4200" dirty="0">
                <a:cs typeface="B Zar" pitchFamily="2" charset="-78"/>
              </a:rPr>
              <a:t>به مادر بدهید</a:t>
            </a:r>
            <a:r>
              <a:rPr lang="fa-IR" sz="4200" dirty="0" smtClean="0">
                <a:cs typeface="B Zar" pitchFamily="2" charset="-78"/>
              </a:rPr>
              <a:t>.</a:t>
            </a:r>
            <a:r>
              <a:rPr lang="fa-IR" sz="4200" dirty="0">
                <a:cs typeface="B Zar" pitchFamily="2" charset="-78"/>
              </a:rPr>
              <a:t> </a:t>
            </a:r>
            <a:r>
              <a:rPr lang="fa-IR" sz="4200" dirty="0" smtClean="0">
                <a:cs typeface="B Zar" pitchFamily="2" charset="-78"/>
              </a:rPr>
              <a:t>ونشان </a:t>
            </a:r>
            <a:r>
              <a:rPr lang="fa-IR" sz="4200" dirty="0">
                <a:cs typeface="B Zar" pitchFamily="2" charset="-78"/>
              </a:rPr>
              <a:t>بدهید که او.آر.اس را چگونه و با چه مقدار آب مخلوط </a:t>
            </a:r>
            <a:r>
              <a:rPr lang="fa-IR" sz="4200" dirty="0" smtClean="0">
                <a:cs typeface="B Zar" pitchFamily="2" charset="-78"/>
              </a:rPr>
              <a:t>کند و</a:t>
            </a:r>
            <a:endParaRPr lang="fa-IR" sz="4200" dirty="0">
              <a:cs typeface="B Zar" pitchFamily="2" charset="-78"/>
            </a:endParaRPr>
          </a:p>
          <a:p>
            <a:pPr marL="0" indent="0" algn="r" rtl="1">
              <a:buNone/>
            </a:pPr>
            <a:r>
              <a:rPr lang="fa-IR" sz="4200" dirty="0">
                <a:cs typeface="B Zar" pitchFamily="2" charset="-78"/>
              </a:rPr>
              <a:t>•	</a:t>
            </a:r>
            <a:r>
              <a:rPr lang="fa-IR" sz="4200" dirty="0" smtClean="0">
                <a:cs typeface="B Zar" pitchFamily="2" charset="-78"/>
              </a:rPr>
              <a:t>چه </a:t>
            </a:r>
            <a:r>
              <a:rPr lang="fa-IR" sz="4200" dirty="0">
                <a:cs typeface="B Zar" pitchFamily="2" charset="-78"/>
              </a:rPr>
              <a:t>مقدار او.آر.اس را پس از هر بار دفع آبکی به </a:t>
            </a:r>
            <a:r>
              <a:rPr lang="fa-IR" sz="4200" dirty="0" smtClean="0">
                <a:cs typeface="B Zar" pitchFamily="2" charset="-78"/>
              </a:rPr>
              <a:t>اکودک بدهد</a:t>
            </a:r>
            <a:r>
              <a:rPr lang="fa-IR" sz="4200" dirty="0">
                <a:cs typeface="B Zar" pitchFamily="2" charset="-78"/>
              </a:rPr>
              <a:t>.</a:t>
            </a:r>
          </a:p>
          <a:p>
            <a:pPr marL="0" indent="0" algn="r" rtl="1">
              <a:buNone/>
            </a:pPr>
            <a:r>
              <a:rPr lang="fa-IR" sz="4200" dirty="0">
                <a:cs typeface="B Zar" pitchFamily="2" charset="-78"/>
              </a:rPr>
              <a:t>*	در شیرخوار زیر 6 ماه، 10 میلى لیتر به ازاء هرکیلوگرم وزن بدن به ازاء هر بار اجابت مزاج آبکی</a:t>
            </a:r>
          </a:p>
          <a:p>
            <a:pPr marL="0" indent="0" algn="r" rtl="1">
              <a:buNone/>
            </a:pPr>
            <a:r>
              <a:rPr lang="fa-IR" sz="4200" dirty="0">
                <a:cs typeface="B Zar" pitchFamily="2" charset="-78"/>
              </a:rPr>
              <a:t>*	در کودک کمتر از 2 سال 50 تا 100 میلی لیتر پس از هر بار دفع مدفوع</a:t>
            </a:r>
          </a:p>
          <a:p>
            <a:pPr marL="0" indent="0" algn="r" rtl="1">
              <a:buNone/>
            </a:pPr>
            <a:r>
              <a:rPr lang="fa-IR" sz="4200" dirty="0">
                <a:cs typeface="B Zar" pitchFamily="2" charset="-78"/>
              </a:rPr>
              <a:t>*	در کودک 2 سال یا بیشتر 100 تا 200 میلی لیتر پس از هر بار دفع مدفوع</a:t>
            </a:r>
          </a:p>
          <a:p>
            <a:pPr marL="0" indent="0" algn="r" rtl="1">
              <a:buNone/>
            </a:pPr>
            <a:r>
              <a:rPr lang="fa-IR" sz="4200" dirty="0">
                <a:cs typeface="B Zar" pitchFamily="2" charset="-78"/>
              </a:rPr>
              <a:t>•	او.آر.اس برای مصرف 2روز به مادر بدهید.</a:t>
            </a:r>
          </a:p>
          <a:p>
            <a:pPr marL="0" indent="0" algn="r" rtl="1">
              <a:buNone/>
            </a:pPr>
            <a:r>
              <a:rPr lang="fa-IR" sz="4200" dirty="0">
                <a:cs typeface="B Zar" pitchFamily="2" charset="-78"/>
              </a:rPr>
              <a:t>•	محلول او.آر.اس را با فنجان یا قاشق مرتباً جرعه جرعه بدهد.</a:t>
            </a:r>
          </a:p>
          <a:p>
            <a:pPr marL="0" indent="0" algn="r" rtl="1">
              <a:buNone/>
            </a:pPr>
            <a:r>
              <a:rPr lang="fa-IR" sz="4200" dirty="0">
                <a:cs typeface="B Zar" pitchFamily="2" charset="-78"/>
              </a:rPr>
              <a:t>•	ا گر کودک استفراغ کرد 10 دقیقه صبر کند، سپس محلول را آهسته تر ادامه دهد.</a:t>
            </a:r>
          </a:p>
          <a:p>
            <a:pPr marL="0" indent="0" algn="r" rtl="1">
              <a:buNone/>
            </a:pPr>
            <a:r>
              <a:rPr lang="fa-IR" sz="4200" dirty="0">
                <a:cs typeface="B Zar" pitchFamily="2" charset="-78"/>
              </a:rPr>
              <a:t>•	تا زمان قطع اسهال دادن مایعات اضافه را ادامه دهد.</a:t>
            </a:r>
          </a:p>
          <a:p>
            <a:pPr algn="r" rtl="1"/>
            <a:r>
              <a:rPr lang="fa-IR" dirty="0">
                <a:solidFill>
                  <a:srgbClr val="C00000"/>
                </a:solidFill>
                <a:cs typeface="B Titr" pitchFamily="2" charset="-78"/>
              </a:rPr>
              <a:t>2. دادن مکمل «روی » برای مدت 10 تا 14 </a:t>
            </a:r>
            <a:r>
              <a:rPr lang="fa-IR" dirty="0" smtClean="0">
                <a:solidFill>
                  <a:srgbClr val="C00000"/>
                </a:solidFill>
                <a:cs typeface="B Titr" pitchFamily="2" charset="-78"/>
              </a:rPr>
              <a:t>روز</a:t>
            </a:r>
          </a:p>
          <a:p>
            <a:pPr algn="r" rtl="1"/>
            <a:r>
              <a:rPr lang="fa-IR" dirty="0">
                <a:cs typeface="B Zar" pitchFamily="2" charset="-78"/>
              </a:rPr>
              <a:t> </a:t>
            </a:r>
            <a:r>
              <a:rPr lang="fa-IR" sz="4200" dirty="0" smtClean="0">
                <a:cs typeface="B Zar" pitchFamily="2" charset="-78"/>
              </a:rPr>
              <a:t>2ماهگی </a:t>
            </a:r>
            <a:r>
              <a:rPr lang="fa-IR" sz="4200" dirty="0">
                <a:cs typeface="B Zar" pitchFamily="2" charset="-78"/>
              </a:rPr>
              <a:t>تا 6 </a:t>
            </a:r>
            <a:r>
              <a:rPr lang="fa-IR" sz="4200" dirty="0" smtClean="0">
                <a:cs typeface="B Zar" pitchFamily="2" charset="-78"/>
              </a:rPr>
              <a:t>ماهگی، </a:t>
            </a:r>
            <a:r>
              <a:rPr lang="fa-IR" sz="4200" dirty="0">
                <a:cs typeface="B Zar" pitchFamily="2" charset="-78"/>
              </a:rPr>
              <a:t>10 میلی گرم روی </a:t>
            </a:r>
            <a:r>
              <a:rPr lang="fa-IR" sz="4200" dirty="0" smtClean="0">
                <a:cs typeface="B Zar" pitchFamily="2" charset="-78"/>
              </a:rPr>
              <a:t>روزانه، </a:t>
            </a:r>
            <a:r>
              <a:rPr lang="fa-IR" sz="4200" dirty="0">
                <a:cs typeface="B Zar" pitchFamily="2" charset="-78"/>
              </a:rPr>
              <a:t>10 </a:t>
            </a:r>
            <a:r>
              <a:rPr lang="en-US" sz="4200" dirty="0">
                <a:cs typeface="B Zar" pitchFamily="2" charset="-78"/>
              </a:rPr>
              <a:t>ml </a:t>
            </a:r>
            <a:r>
              <a:rPr lang="fa-IR" sz="4200" dirty="0">
                <a:cs typeface="B Zar" pitchFamily="2" charset="-78"/>
              </a:rPr>
              <a:t>از شربت 5 </a:t>
            </a:r>
            <a:r>
              <a:rPr lang="en-US" sz="4200" dirty="0">
                <a:cs typeface="B Zar" pitchFamily="2" charset="-78"/>
              </a:rPr>
              <a:t>mg/5 cc</a:t>
            </a:r>
          </a:p>
          <a:p>
            <a:pPr algn="r" rtl="1"/>
            <a:r>
              <a:rPr lang="fa-IR" sz="4200" dirty="0" smtClean="0">
                <a:cs typeface="B Zar" pitchFamily="2" charset="-78"/>
              </a:rPr>
              <a:t>6 ماهگی </a:t>
            </a:r>
            <a:r>
              <a:rPr lang="fa-IR" sz="4200" dirty="0">
                <a:cs typeface="B Zar" pitchFamily="2" charset="-78"/>
              </a:rPr>
              <a:t>و </a:t>
            </a:r>
            <a:r>
              <a:rPr lang="fa-IR" sz="4200" dirty="0" smtClean="0">
                <a:cs typeface="B Zar" pitchFamily="2" charset="-78"/>
              </a:rPr>
              <a:t>بیشتر ،   20  </a:t>
            </a:r>
            <a:r>
              <a:rPr lang="fa-IR" sz="4200" dirty="0">
                <a:cs typeface="B Zar" pitchFamily="2" charset="-78"/>
              </a:rPr>
              <a:t>میلی گرم روی </a:t>
            </a:r>
            <a:r>
              <a:rPr lang="fa-IR" sz="4200" dirty="0" smtClean="0">
                <a:cs typeface="B Zar" pitchFamily="2" charset="-78"/>
              </a:rPr>
              <a:t>روزانه ،   </a:t>
            </a:r>
            <a:r>
              <a:rPr lang="fa-IR" sz="4200" dirty="0">
                <a:cs typeface="B Zar" pitchFamily="2" charset="-78"/>
              </a:rPr>
              <a:t>20 </a:t>
            </a:r>
            <a:r>
              <a:rPr lang="en-US" sz="4200" dirty="0">
                <a:cs typeface="B Zar" pitchFamily="2" charset="-78"/>
              </a:rPr>
              <a:t>ml </a:t>
            </a:r>
            <a:r>
              <a:rPr lang="fa-IR" sz="4200" dirty="0">
                <a:cs typeface="B Zar" pitchFamily="2" charset="-78"/>
              </a:rPr>
              <a:t>از شربت 5 </a:t>
            </a:r>
            <a:r>
              <a:rPr lang="en-US" sz="4200" dirty="0" smtClean="0">
                <a:cs typeface="B Zar" pitchFamily="2" charset="-78"/>
              </a:rPr>
              <a:t>mg/5</a:t>
            </a:r>
            <a:endParaRPr lang="fa-IR" dirty="0">
              <a:solidFill>
                <a:srgbClr val="C00000"/>
              </a:solidFill>
              <a:cs typeface="B Titr" pitchFamily="2" charset="-78"/>
            </a:endParaRPr>
          </a:p>
          <a:p>
            <a:pPr algn="r" rtl="1"/>
            <a:r>
              <a:rPr lang="fa-IR" dirty="0">
                <a:solidFill>
                  <a:srgbClr val="C00000"/>
                </a:solidFill>
                <a:cs typeface="B Titr" pitchFamily="2" charset="-78"/>
              </a:rPr>
              <a:t>3. تغذیه را ادامه دهید </a:t>
            </a:r>
            <a:r>
              <a:rPr lang="fa-IR" dirty="0" smtClean="0">
                <a:solidFill>
                  <a:srgbClr val="C00000"/>
                </a:solidFill>
                <a:cs typeface="B Titr" pitchFamily="2" charset="-78"/>
              </a:rPr>
              <a:t>(در </a:t>
            </a:r>
            <a:r>
              <a:rPr lang="fa-IR" dirty="0">
                <a:solidFill>
                  <a:srgbClr val="C00000"/>
                </a:solidFill>
                <a:cs typeface="B Titr" pitchFamily="2" charset="-78"/>
              </a:rPr>
              <a:t>سن کمتر از 6 ماه، فقط شیر </a:t>
            </a:r>
            <a:r>
              <a:rPr lang="fa-IR" dirty="0" smtClean="0">
                <a:solidFill>
                  <a:srgbClr val="C00000"/>
                </a:solidFill>
                <a:cs typeface="B Titr" pitchFamily="2" charset="-78"/>
              </a:rPr>
              <a:t>مادر)</a:t>
            </a:r>
            <a:endParaRPr lang="fa-IR" dirty="0">
              <a:solidFill>
                <a:srgbClr val="C00000"/>
              </a:solidFill>
              <a:cs typeface="B Titr" pitchFamily="2" charset="-78"/>
            </a:endParaRPr>
          </a:p>
          <a:p>
            <a:pPr algn="r" rtl="1"/>
            <a:r>
              <a:rPr lang="fa-IR" dirty="0">
                <a:solidFill>
                  <a:srgbClr val="C00000"/>
                </a:solidFill>
                <a:cs typeface="B Titr" pitchFamily="2" charset="-78"/>
              </a:rPr>
              <a:t>4. به مادر بگویید چه زمانی باید مجددا برگردد</a:t>
            </a:r>
            <a:r>
              <a:rPr lang="fa-IR" dirty="0" smtClean="0">
                <a:solidFill>
                  <a:srgbClr val="C00000"/>
                </a:solidFill>
                <a:cs typeface="B Titr" pitchFamily="2" charset="-78"/>
              </a:rPr>
              <a:t>.</a:t>
            </a:r>
            <a:endParaRPr lang="fa-IR" dirty="0">
              <a:solidFill>
                <a:srgbClr val="C00000"/>
              </a:solidFill>
              <a:cs typeface="B Titr" pitchFamily="2" charset="-78"/>
            </a:endParaRPr>
          </a:p>
        </p:txBody>
      </p:sp>
    </p:spTree>
    <p:extLst>
      <p:ext uri="{BB962C8B-B14F-4D97-AF65-F5344CB8AC3E}">
        <p14:creationId xmlns:p14="http://schemas.microsoft.com/office/powerpoint/2010/main" val="23587799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52400" y="228600"/>
            <a:ext cx="8839200" cy="5897563"/>
          </a:xfrm>
          <a:solidFill>
            <a:schemeClr val="accent6">
              <a:lumMod val="20000"/>
              <a:lumOff val="80000"/>
            </a:schemeClr>
          </a:solidFill>
        </p:spPr>
        <p:style>
          <a:lnRef idx="2">
            <a:schemeClr val="dk1"/>
          </a:lnRef>
          <a:fillRef idx="1">
            <a:schemeClr val="lt1"/>
          </a:fillRef>
          <a:effectRef idx="0">
            <a:schemeClr val="dk1"/>
          </a:effectRef>
          <a:fontRef idx="minor">
            <a:schemeClr val="dk1"/>
          </a:fontRef>
        </p:style>
        <p:txBody>
          <a:bodyPr>
            <a:normAutofit fontScale="92500"/>
          </a:bodyPr>
          <a:lstStyle/>
          <a:p>
            <a:pPr marL="0" indent="0" algn="r" rtl="1">
              <a:buNone/>
            </a:pPr>
            <a:r>
              <a:rPr lang="fa-IR" sz="2000" dirty="0" smtClean="0">
                <a:cs typeface="B Titr" pitchFamily="2" charset="-78"/>
              </a:rPr>
              <a:t>کودک کمتر 2 ماه </a:t>
            </a:r>
            <a:r>
              <a:rPr lang="fa-IR" sz="2400" dirty="0" smtClean="0">
                <a:cs typeface="B Zar" pitchFamily="2" charset="-78"/>
              </a:rPr>
              <a:t>ازنظر </a:t>
            </a:r>
            <a:r>
              <a:rPr lang="fa-IR" sz="2400" dirty="0">
                <a:cs typeface="B Zar" pitchFamily="2" charset="-78"/>
              </a:rPr>
              <a:t>احتمال ابتلا به عفونت باکتریال شدید، بیماری خیلی شدید یا عفونت باکتریال </a:t>
            </a:r>
            <a:r>
              <a:rPr lang="fa-IR" sz="2400" dirty="0" smtClean="0">
                <a:cs typeface="B Zar" pitchFamily="2" charset="-78"/>
              </a:rPr>
              <a:t>موضعی ،زردی،اسهال وکم آبی </a:t>
            </a:r>
            <a:r>
              <a:rPr lang="fa-IR" sz="2400" dirty="0">
                <a:cs typeface="B Zar" pitchFamily="2" charset="-78"/>
              </a:rPr>
              <a:t>ارزیابی </a:t>
            </a:r>
            <a:r>
              <a:rPr lang="fa-IR" sz="2400" dirty="0" smtClean="0">
                <a:cs typeface="B Zar" pitchFamily="2" charset="-78"/>
              </a:rPr>
              <a:t>،طبقه بندی کرده ،پی گیری(مشکلات شیر خوردن،اسهال وبرفک 2روز بعدکم وزنی 10روزبعد) توصیه ها ومشاوره مطابق بسته خدمتی </a:t>
            </a:r>
            <a:r>
              <a:rPr lang="fa-IR" sz="2400" dirty="0">
                <a:cs typeface="B Zar" pitchFamily="2" charset="-78"/>
              </a:rPr>
              <a:t>انجام </a:t>
            </a:r>
            <a:r>
              <a:rPr lang="fa-IR" sz="2400" dirty="0" smtClean="0">
                <a:cs typeface="B Zar" pitchFamily="2" charset="-78"/>
              </a:rPr>
              <a:t>گردد</a:t>
            </a:r>
          </a:p>
          <a:p>
            <a:pPr marL="0" indent="0" algn="r" rtl="1">
              <a:buNone/>
            </a:pPr>
            <a:r>
              <a:rPr lang="fa-IR" sz="2400" dirty="0" smtClean="0">
                <a:solidFill>
                  <a:srgbClr val="C00000"/>
                </a:solidFill>
                <a:cs typeface="B Titr" pitchFamily="2" charset="-78"/>
              </a:rPr>
              <a:t>اقدامات </a:t>
            </a:r>
            <a:r>
              <a:rPr lang="fa-IR" sz="2400" dirty="0">
                <a:solidFill>
                  <a:srgbClr val="C00000"/>
                </a:solidFill>
                <a:cs typeface="B Titr" pitchFamily="2" charset="-78"/>
              </a:rPr>
              <a:t>گرم نگه داشتن </a:t>
            </a:r>
            <a:r>
              <a:rPr lang="fa-IR" sz="2400" dirty="0" smtClean="0">
                <a:solidFill>
                  <a:srgbClr val="C00000"/>
                </a:solidFill>
                <a:cs typeface="B Titr" pitchFamily="2" charset="-78"/>
              </a:rPr>
              <a:t>شیرخوار:</a:t>
            </a:r>
            <a:endParaRPr lang="fa-IR" sz="2400" dirty="0">
              <a:solidFill>
                <a:srgbClr val="C00000"/>
              </a:solidFill>
              <a:cs typeface="B Titr" pitchFamily="2" charset="-78"/>
            </a:endParaRPr>
          </a:p>
          <a:p>
            <a:pPr marL="0" indent="0" algn="r" rtl="1">
              <a:buNone/>
            </a:pPr>
            <a:r>
              <a:rPr lang="fa-IR" sz="2400" dirty="0" smtClean="0">
                <a:cs typeface="B Zar" pitchFamily="2" charset="-78"/>
              </a:rPr>
              <a:t>•گرم </a:t>
            </a:r>
            <a:r>
              <a:rPr lang="fa-IR" sz="2400" dirty="0">
                <a:cs typeface="B Zar" pitchFamily="2" charset="-78"/>
              </a:rPr>
              <a:t>نگه داشتن شیرخوار بسیار مهم است و پایین آمدن دمای بدن شیرخوار عوارض جبران ناپذیری</a:t>
            </a:r>
          </a:p>
          <a:p>
            <a:pPr marL="0" indent="0" algn="r" rtl="1">
              <a:buNone/>
            </a:pPr>
            <a:r>
              <a:rPr lang="fa-IR" sz="2400" dirty="0">
                <a:cs typeface="B Zar" pitchFamily="2" charset="-78"/>
              </a:rPr>
              <a:t>دارد</a:t>
            </a:r>
            <a:r>
              <a:rPr lang="fa-IR" sz="2400" dirty="0" smtClean="0">
                <a:cs typeface="B Zar" pitchFamily="2" charset="-78"/>
              </a:rPr>
              <a:t>.</a:t>
            </a:r>
            <a:r>
              <a:rPr lang="fa-IR" sz="2400" dirty="0">
                <a:cs typeface="B Zar" pitchFamily="2" charset="-78"/>
              </a:rPr>
              <a:t> در تمام مدت ارزیابی شیرخوار و انجام اقدامات لازم، همواره باید از گرم نگه داشته شدن شیرخوار</a:t>
            </a:r>
          </a:p>
          <a:p>
            <a:pPr marL="0" indent="0" algn="r" rtl="1">
              <a:buNone/>
            </a:pPr>
            <a:r>
              <a:rPr lang="fa-IR" sz="2400" dirty="0">
                <a:cs typeface="B Zar" pitchFamily="2" charset="-78"/>
              </a:rPr>
              <a:t>اطمینان حاصل کنید</a:t>
            </a:r>
            <a:r>
              <a:rPr lang="fa-IR" sz="2400" dirty="0" smtClean="0">
                <a:cs typeface="B Zar" pitchFamily="2" charset="-78"/>
              </a:rPr>
              <a:t>.</a:t>
            </a:r>
            <a:endParaRPr lang="fa-IR" sz="2400" dirty="0">
              <a:cs typeface="B Zar" pitchFamily="2" charset="-78"/>
            </a:endParaRPr>
          </a:p>
          <a:p>
            <a:pPr marL="0" indent="0" algn="r" rtl="1">
              <a:buNone/>
            </a:pPr>
            <a:r>
              <a:rPr lang="fa-IR" sz="2400" dirty="0" smtClean="0">
                <a:cs typeface="B Zar" pitchFamily="2" charset="-78"/>
              </a:rPr>
              <a:t>•لباس </a:t>
            </a:r>
            <a:r>
              <a:rPr lang="fa-IR" sz="2400" dirty="0">
                <a:cs typeface="B Zar" pitchFamily="2" charset="-78"/>
              </a:rPr>
              <a:t>های خیس شیرخوار را تعویض کرده و او را با حوله گرم بپوشانید.</a:t>
            </a:r>
          </a:p>
          <a:p>
            <a:pPr marL="0" indent="0" algn="r" rtl="1">
              <a:buNone/>
            </a:pPr>
            <a:r>
              <a:rPr lang="fa-IR" sz="2400" dirty="0" smtClean="0">
                <a:cs typeface="B Zar" pitchFamily="2" charset="-78"/>
              </a:rPr>
              <a:t>•بهتر </a:t>
            </a:r>
            <a:r>
              <a:rPr lang="fa-IR" sz="2400" dirty="0">
                <a:cs typeface="B Zar" pitchFamily="2" charset="-78"/>
              </a:rPr>
              <a:t>است پوشش شیرخوار یک لایه بیشتر از لباس هاى مادر و از جنس نخى، همراه با کلاه و جوراب</a:t>
            </a:r>
          </a:p>
          <a:p>
            <a:pPr marL="0" indent="0" algn="r" rtl="1">
              <a:buNone/>
            </a:pPr>
            <a:r>
              <a:rPr lang="fa-IR" sz="2400" dirty="0">
                <a:cs typeface="B Zar" pitchFamily="2" charset="-78"/>
              </a:rPr>
              <a:t>باشد. سپس او را در یک لایه پارچه نرم و خشک قرار داده و با یک پتوى نازک بپوشانید.</a:t>
            </a:r>
          </a:p>
          <a:p>
            <a:pPr marL="0" indent="0" algn="r" rtl="1">
              <a:buNone/>
            </a:pPr>
            <a:r>
              <a:rPr lang="fa-IR" sz="2400" dirty="0" smtClean="0">
                <a:cs typeface="B Zar" pitchFamily="2" charset="-78"/>
              </a:rPr>
              <a:t>•در </a:t>
            </a:r>
            <a:r>
              <a:rPr lang="fa-IR" sz="2400" dirty="0">
                <a:cs typeface="B Zar" pitchFamily="2" charset="-78"/>
              </a:rPr>
              <a:t>صورت نداشتن علائم خطر فورى یا بیمارى شدید، تغذیه مکرر شیرخوار با شیرمادر یا شیر دوشیده</a:t>
            </a:r>
          </a:p>
          <a:p>
            <a:pPr marL="0" indent="0" algn="r" rtl="1">
              <a:buNone/>
            </a:pPr>
            <a:r>
              <a:rPr lang="fa-IR" sz="2400" dirty="0">
                <a:cs typeface="B Zar" pitchFamily="2" charset="-78"/>
              </a:rPr>
              <a:t>شده به حفظ درجه حرارت بدن وى کمک می کند.</a:t>
            </a:r>
          </a:p>
          <a:p>
            <a:pPr marL="0" indent="0" algn="r" rtl="1">
              <a:buNone/>
            </a:pPr>
            <a:r>
              <a:rPr lang="fa-IR" sz="2400" b="1" dirty="0">
                <a:cs typeface="B Zar" pitchFamily="2" charset="-78"/>
              </a:rPr>
              <a:t>از روش آغوشى و تماس پوست با پوست می توان جهت گرم نگاه داشتن شیرخوار استفاده </a:t>
            </a:r>
            <a:r>
              <a:rPr lang="fa-IR" sz="2400" b="1" dirty="0" smtClean="0">
                <a:cs typeface="B Zar" pitchFamily="2" charset="-78"/>
              </a:rPr>
              <a:t>کرد</a:t>
            </a:r>
            <a:endParaRPr lang="fa-IR" sz="2400" dirty="0">
              <a:cs typeface="B Zar" pitchFamily="2" charset="-78"/>
            </a:endParaRPr>
          </a:p>
        </p:txBody>
      </p:sp>
    </p:spTree>
    <p:extLst>
      <p:ext uri="{BB962C8B-B14F-4D97-AF65-F5344CB8AC3E}">
        <p14:creationId xmlns:p14="http://schemas.microsoft.com/office/powerpoint/2010/main" val="29315577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487362"/>
          </a:xfrm>
        </p:spPr>
        <p:style>
          <a:lnRef idx="2">
            <a:schemeClr val="dk1"/>
          </a:lnRef>
          <a:fillRef idx="1">
            <a:schemeClr val="lt1"/>
          </a:fillRef>
          <a:effectRef idx="0">
            <a:schemeClr val="dk1"/>
          </a:effectRef>
          <a:fontRef idx="minor">
            <a:schemeClr val="dk1"/>
          </a:fontRef>
        </p:style>
        <p:txBody>
          <a:bodyPr>
            <a:normAutofit/>
          </a:bodyPr>
          <a:lstStyle/>
          <a:p>
            <a:pPr rtl="1"/>
            <a:r>
              <a:rPr lang="fa-IR" sz="2000" dirty="0" smtClean="0">
                <a:cs typeface="B Titr" pitchFamily="2" charset="-78"/>
              </a:rPr>
              <a:t>ارزیابی</a:t>
            </a:r>
            <a:r>
              <a:rPr lang="fa-IR" sz="2000" dirty="0">
                <a:cs typeface="B Titr" pitchFamily="2" charset="-78"/>
              </a:rPr>
              <a:t>، طبقه بندی و درمان </a:t>
            </a:r>
            <a:r>
              <a:rPr lang="fa-IR" sz="2000" dirty="0" smtClean="0">
                <a:cs typeface="B Titr" pitchFamily="2" charset="-78"/>
              </a:rPr>
              <a:t>شیرخوار دچار زردی</a:t>
            </a:r>
            <a:endParaRPr lang="en-US" sz="1800" dirty="0">
              <a:cs typeface="B Titr" pitchFamily="2"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718673040"/>
              </p:ext>
            </p:extLst>
          </p:nvPr>
        </p:nvGraphicFramePr>
        <p:xfrm>
          <a:off x="457200" y="838200"/>
          <a:ext cx="8229600" cy="5943600"/>
        </p:xfrm>
        <a:graphic>
          <a:graphicData uri="http://schemas.openxmlformats.org/drawingml/2006/table">
            <a:tbl>
              <a:tblPr firstRow="1" bandRow="1">
                <a:tableStyleId>{93296810-A885-4BE3-A3E7-6D5BEEA58F35}</a:tableStyleId>
              </a:tblPr>
              <a:tblGrid>
                <a:gridCol w="2743200"/>
                <a:gridCol w="2743200"/>
                <a:gridCol w="2743200"/>
              </a:tblGrid>
              <a:tr h="433863">
                <a:tc>
                  <a:txBody>
                    <a:bodyPr/>
                    <a:lstStyle/>
                    <a:p>
                      <a:pPr algn="ctr"/>
                      <a:r>
                        <a:rPr lang="fa-IR" dirty="0" smtClean="0">
                          <a:solidFill>
                            <a:schemeClr val="tx1"/>
                          </a:solidFill>
                        </a:rPr>
                        <a:t>اقدام لازم</a:t>
                      </a:r>
                      <a:endParaRPr lang="en-US" dirty="0">
                        <a:solidFill>
                          <a:schemeClr val="tx1"/>
                        </a:solidFill>
                      </a:endParaRPr>
                    </a:p>
                  </a:txBody>
                  <a:tcPr>
                    <a:solidFill>
                      <a:schemeClr val="accent6">
                        <a:lumMod val="20000"/>
                        <a:lumOff val="80000"/>
                      </a:schemeClr>
                    </a:solidFill>
                  </a:tcPr>
                </a:tc>
                <a:tc>
                  <a:txBody>
                    <a:bodyPr/>
                    <a:lstStyle/>
                    <a:p>
                      <a:pPr algn="ctr"/>
                      <a:r>
                        <a:rPr lang="fa-IR" dirty="0" smtClean="0">
                          <a:solidFill>
                            <a:schemeClr val="tx1"/>
                          </a:solidFill>
                        </a:rPr>
                        <a:t>طبقه بندی</a:t>
                      </a:r>
                      <a:endParaRPr lang="en-US" dirty="0">
                        <a:solidFill>
                          <a:schemeClr val="tx1"/>
                        </a:solidFill>
                      </a:endParaRPr>
                    </a:p>
                  </a:txBody>
                  <a:tcPr>
                    <a:solidFill>
                      <a:schemeClr val="accent6">
                        <a:lumMod val="20000"/>
                        <a:lumOff val="80000"/>
                      </a:schemeClr>
                    </a:solidFill>
                  </a:tcPr>
                </a:tc>
                <a:tc>
                  <a:txBody>
                    <a:bodyPr/>
                    <a:lstStyle/>
                    <a:p>
                      <a:pPr algn="ctr"/>
                      <a:r>
                        <a:rPr lang="fa-IR" dirty="0" smtClean="0">
                          <a:solidFill>
                            <a:schemeClr val="tx1"/>
                          </a:solidFill>
                        </a:rPr>
                        <a:t>علائم و نشانه ها</a:t>
                      </a:r>
                      <a:endParaRPr lang="en-US" dirty="0">
                        <a:solidFill>
                          <a:schemeClr val="tx1"/>
                        </a:solidFill>
                      </a:endParaRPr>
                    </a:p>
                  </a:txBody>
                  <a:tcPr>
                    <a:solidFill>
                      <a:schemeClr val="accent6">
                        <a:lumMod val="20000"/>
                        <a:lumOff val="80000"/>
                      </a:schemeClr>
                    </a:solidFill>
                  </a:tcPr>
                </a:tc>
              </a:tr>
              <a:tr h="2614137">
                <a:tc>
                  <a:txBody>
                    <a:bodyPr/>
                    <a:lstStyle/>
                    <a:p>
                      <a:pPr algn="r" rtl="1"/>
                      <a:r>
                        <a:rPr lang="fa-IR" sz="1600" dirty="0" smtClean="0">
                          <a:cs typeface="B Zar" pitchFamily="2" charset="-78"/>
                        </a:rPr>
                        <a:t>برای پیشگیری از پایین آمدن قند خون اقدام کنید.</a:t>
                      </a:r>
                    </a:p>
                    <a:p>
                      <a:pPr algn="r" rtl="1"/>
                      <a:r>
                        <a:rPr lang="fa-IR" sz="1600" dirty="0" smtClean="0">
                          <a:cs typeface="B Zar" pitchFamily="2" charset="-78"/>
                        </a:rPr>
                        <a:t>-توصیه به مادر که شیرخوار را گرم نگه دارد.</a:t>
                      </a:r>
                    </a:p>
                    <a:p>
                      <a:pPr algn="r" rtl="1"/>
                      <a:r>
                        <a:rPr lang="fa-IR" sz="1600" dirty="0" smtClean="0">
                          <a:cs typeface="B Zar" pitchFamily="2" charset="-78"/>
                        </a:rPr>
                        <a:t>- شیرخواررا فورا به نزدیکترین مرکزدرمانی ارجاع دهید.</a:t>
                      </a:r>
                      <a:endParaRPr lang="en-US" sz="1600" dirty="0">
                        <a:cs typeface="B Zar" pitchFamily="2" charset="-78"/>
                      </a:endParaRPr>
                    </a:p>
                  </a:txBody>
                  <a:tcPr>
                    <a:solidFill>
                      <a:srgbClr val="E28CA0"/>
                    </a:solidFill>
                  </a:tcPr>
                </a:tc>
                <a:tc>
                  <a:txBody>
                    <a:bodyPr/>
                    <a:lstStyle/>
                    <a:p>
                      <a:pPr algn="ctr" rtl="1"/>
                      <a:r>
                        <a:rPr lang="fa-IR" dirty="0" smtClean="0"/>
                        <a:t>زردی شدید</a:t>
                      </a:r>
                      <a:endParaRPr lang="en-US" dirty="0"/>
                    </a:p>
                  </a:txBody>
                  <a:tcPr>
                    <a:solidFill>
                      <a:srgbClr val="E28CA0"/>
                    </a:solidFill>
                  </a:tcPr>
                </a:tc>
                <a:tc>
                  <a:txBody>
                    <a:bodyPr/>
                    <a:lstStyle/>
                    <a:p>
                      <a:pPr algn="r" rtl="1"/>
                      <a:r>
                        <a:rPr lang="fa-IR" sz="1400" dirty="0" smtClean="0">
                          <a:cs typeface="B Zar" pitchFamily="2" charset="-78"/>
                        </a:rPr>
                        <a:t>در صورت وجود هر یک از علائم زیر:</a:t>
                      </a:r>
                    </a:p>
                    <a:p>
                      <a:pPr algn="r" rtl="1"/>
                      <a:r>
                        <a:rPr lang="fa-IR" sz="1400" dirty="0" smtClean="0">
                          <a:cs typeface="B Zar" pitchFamily="2" charset="-78"/>
                        </a:rPr>
                        <a:t>• زردی در 24 ساعت اول تولد</a:t>
                      </a:r>
                    </a:p>
                    <a:p>
                      <a:pPr algn="r" rtl="1"/>
                      <a:r>
                        <a:rPr lang="fa-IR" sz="1400" dirty="0" smtClean="0">
                          <a:cs typeface="B Zar" pitchFamily="2" charset="-78"/>
                        </a:rPr>
                        <a:t>• زردی کف دست و پا</a:t>
                      </a:r>
                    </a:p>
                    <a:p>
                      <a:pPr algn="r" rtl="1"/>
                      <a:r>
                        <a:rPr lang="fa-IR" sz="1400" dirty="0" smtClean="0">
                          <a:cs typeface="B Zar" pitchFamily="2" charset="-78"/>
                        </a:rPr>
                        <a:t>• نوزاد کم وزنی (وزن تولد کمتر از 1800 گرم)</a:t>
                      </a:r>
                    </a:p>
                    <a:p>
                      <a:pPr algn="r" rtl="1"/>
                      <a:r>
                        <a:rPr lang="fa-IR" sz="1400" dirty="0" smtClean="0">
                          <a:cs typeface="B Zar" pitchFamily="2" charset="-78"/>
                        </a:rPr>
                        <a:t>• ناسازگاری خونی (گروه خونی مادر </a:t>
                      </a:r>
                      <a:r>
                        <a:rPr lang="en-US" sz="1400" dirty="0" smtClean="0">
                          <a:cs typeface="B Zar" pitchFamily="2" charset="-78"/>
                        </a:rPr>
                        <a:t>O </a:t>
                      </a:r>
                      <a:r>
                        <a:rPr lang="fa-IR" sz="1400" dirty="0" smtClean="0">
                          <a:cs typeface="B Zar" pitchFamily="2" charset="-78"/>
                        </a:rPr>
                        <a:t>و مادر </a:t>
                      </a:r>
                      <a:r>
                        <a:rPr lang="en-US" sz="1400" dirty="0" smtClean="0">
                          <a:cs typeface="B Zar" pitchFamily="2" charset="-78"/>
                        </a:rPr>
                        <a:t>A </a:t>
                      </a:r>
                      <a:r>
                        <a:rPr lang="fa-IR" sz="1400" dirty="0" smtClean="0">
                          <a:cs typeface="B Zar" pitchFamily="2" charset="-78"/>
                        </a:rPr>
                        <a:t>یا </a:t>
                      </a:r>
                      <a:r>
                        <a:rPr lang="en-US" sz="1400" dirty="0" smtClean="0">
                          <a:cs typeface="B Zar" pitchFamily="2" charset="-78"/>
                        </a:rPr>
                        <a:t>B </a:t>
                      </a:r>
                      <a:r>
                        <a:rPr lang="fa-IR" sz="1400" dirty="0" smtClean="0">
                          <a:cs typeface="B Zar" pitchFamily="2" charset="-78"/>
                        </a:rPr>
                        <a:t>یا / </a:t>
                      </a:r>
                      <a:r>
                        <a:rPr lang="en-US" sz="1400" dirty="0" smtClean="0">
                          <a:cs typeface="B Zar" pitchFamily="2" charset="-78"/>
                        </a:rPr>
                        <a:t>AB</a:t>
                      </a:r>
                    </a:p>
                    <a:p>
                      <a:pPr algn="r" rtl="1"/>
                      <a:r>
                        <a:rPr lang="en-US" sz="1400" dirty="0" smtClean="0">
                          <a:cs typeface="B Zar" pitchFamily="2" charset="-78"/>
                        </a:rPr>
                        <a:t>RH </a:t>
                      </a:r>
                      <a:r>
                        <a:rPr lang="fa-IR" sz="1400" dirty="0" smtClean="0">
                          <a:cs typeface="B Zar" pitchFamily="2" charset="-78"/>
                        </a:rPr>
                        <a:t>مادر منفی و نوزاد مثبت)</a:t>
                      </a:r>
                    </a:p>
                    <a:p>
                      <a:pPr algn="r" rtl="1"/>
                      <a:r>
                        <a:rPr lang="fa-IR" sz="1400" dirty="0" smtClean="0">
                          <a:cs typeface="B Zar" pitchFamily="2" charset="-78"/>
                        </a:rPr>
                        <a:t>•سا بقه زردی شدید و خطرناک در فرزندان قبلی(تعویض</a:t>
                      </a:r>
                    </a:p>
                    <a:p>
                      <a:pPr algn="r" rtl="1"/>
                      <a:r>
                        <a:rPr lang="fa-IR" sz="1400" dirty="0" smtClean="0">
                          <a:cs typeface="B Zar" pitchFamily="2" charset="-78"/>
                        </a:rPr>
                        <a:t>خون، عقب افتادگی ذهنی، بستری یا مرگ به دلیل زردی درفرزندان قبلی)</a:t>
                      </a:r>
                      <a:endParaRPr lang="en-US" sz="1400" dirty="0">
                        <a:cs typeface="B Zar" pitchFamily="2" charset="-78"/>
                      </a:endParaRPr>
                    </a:p>
                  </a:txBody>
                  <a:tcPr>
                    <a:solidFill>
                      <a:srgbClr val="E28CA0"/>
                    </a:solidFill>
                  </a:tcPr>
                </a:tc>
              </a:tr>
              <a:tr h="976191">
                <a:tc>
                  <a:txBody>
                    <a:bodyPr/>
                    <a:lstStyle/>
                    <a:p>
                      <a:pPr algn="r" rtl="1"/>
                      <a:r>
                        <a:rPr lang="fa-IR" sz="1400" dirty="0" smtClean="0"/>
                        <a:t>• </a:t>
                      </a:r>
                      <a:r>
                        <a:rPr lang="fa-IR" sz="1400" dirty="0" smtClean="0">
                          <a:cs typeface="B Zar" pitchFamily="2" charset="-78"/>
                        </a:rPr>
                        <a:t>شیرخوار را جهت ارزیابی بیشتر به پزشک مرکز ارجاع دهید.</a:t>
                      </a:r>
                    </a:p>
                    <a:p>
                      <a:pPr algn="r" rtl="1"/>
                      <a:r>
                        <a:rPr lang="fa-IR" sz="1400" dirty="0" smtClean="0">
                          <a:cs typeface="B Zar" pitchFamily="2" charset="-78"/>
                        </a:rPr>
                        <a:t>• به مادر توصیه کنید تغذیه با شیرمادر را با دفعات بیشتر ادامه دهد.</a:t>
                      </a:r>
                    </a:p>
                    <a:p>
                      <a:pPr algn="r" rtl="1"/>
                      <a:r>
                        <a:rPr lang="fa-IR" sz="1400" dirty="0" smtClean="0">
                          <a:cs typeface="B Zar" pitchFamily="2" charset="-78"/>
                        </a:rPr>
                        <a:t>• یک روز بعد پیگیری کنید.</a:t>
                      </a:r>
                      <a:endParaRPr lang="en-US" sz="1400" dirty="0">
                        <a:cs typeface="B Zar" pitchFamily="2" charset="-78"/>
                      </a:endParaRPr>
                    </a:p>
                  </a:txBody>
                  <a:tcPr>
                    <a:solidFill>
                      <a:srgbClr val="E28CA0"/>
                    </a:solidFill>
                  </a:tcPr>
                </a:tc>
                <a:tc>
                  <a:txBody>
                    <a:bodyPr/>
                    <a:lstStyle/>
                    <a:p>
                      <a:pPr algn="ctr"/>
                      <a:r>
                        <a:rPr lang="fa-IR" dirty="0" smtClean="0"/>
                        <a:t>زردی متوسط</a:t>
                      </a:r>
                      <a:endParaRPr lang="en-US" dirty="0"/>
                    </a:p>
                  </a:txBody>
                  <a:tcPr>
                    <a:solidFill>
                      <a:srgbClr val="E28CA0"/>
                    </a:solidFill>
                  </a:tcPr>
                </a:tc>
                <a:tc>
                  <a:txBody>
                    <a:bodyPr/>
                    <a:lstStyle/>
                    <a:p>
                      <a:pPr algn="r" rtl="1"/>
                      <a:r>
                        <a:rPr lang="fa-IR" sz="1600" dirty="0" smtClean="0">
                          <a:cs typeface="B Zar" pitchFamily="2" charset="-78"/>
                        </a:rPr>
                        <a:t>در صورت وجود هر یک از علائم زیر:</a:t>
                      </a:r>
                    </a:p>
                    <a:p>
                      <a:pPr algn="r" rtl="1"/>
                      <a:r>
                        <a:rPr lang="fa-IR" sz="1600" dirty="0" smtClean="0">
                          <a:cs typeface="B Zar" pitchFamily="2" charset="-78"/>
                        </a:rPr>
                        <a:t>•زردی که پس از 24 ساعت اول تولد ایجاد شده است</a:t>
                      </a:r>
                    </a:p>
                    <a:p>
                      <a:pPr algn="r" rtl="1"/>
                      <a:r>
                        <a:rPr lang="fa-IR" sz="1600" dirty="0" smtClean="0">
                          <a:cs typeface="B Zar" pitchFamily="2" charset="-78"/>
                        </a:rPr>
                        <a:t>• زردی سر و گردن یا بالاتنه بدون انتشار به دست و پا</a:t>
                      </a:r>
                      <a:endParaRPr lang="en-US" sz="1600" dirty="0">
                        <a:cs typeface="B Zar" pitchFamily="2" charset="-78"/>
                      </a:endParaRPr>
                    </a:p>
                  </a:txBody>
                  <a:tcPr>
                    <a:solidFill>
                      <a:srgbClr val="E28CA0"/>
                    </a:solidFill>
                  </a:tcPr>
                </a:tc>
              </a:tr>
              <a:tr h="976191">
                <a:tc>
                  <a:txBody>
                    <a:bodyPr/>
                    <a:lstStyle/>
                    <a:p>
                      <a:pPr algn="r" rtl="1"/>
                      <a:r>
                        <a:rPr lang="fa-IR" sz="1400" dirty="0" smtClean="0">
                          <a:cs typeface="B Zar" pitchFamily="2" charset="-78"/>
                        </a:rPr>
                        <a:t>• به مادر توصیه کنید تغذیه با شیرمادر را با دفعات بیشتر ادامه دهد و در</a:t>
                      </a:r>
                    </a:p>
                    <a:p>
                      <a:pPr algn="r" rtl="1"/>
                      <a:r>
                        <a:rPr lang="fa-IR" sz="1400" dirty="0" smtClean="0">
                          <a:cs typeface="B Zar" pitchFamily="2" charset="-78"/>
                        </a:rPr>
                        <a:t>صورتی که مشکلی در شیرخوردن دارد مشاوره شیردهی را انجام دهید. </a:t>
                      </a:r>
                    </a:p>
                    <a:p>
                      <a:pPr algn="r" rtl="1"/>
                      <a:r>
                        <a:rPr lang="fa-IR" sz="1400" dirty="0" smtClean="0">
                          <a:cs typeface="B Zar" pitchFamily="2" charset="-78"/>
                        </a:rPr>
                        <a:t>• به مادر توصیه کنید چه موقع فورا برگردد. (ص 27)</a:t>
                      </a:r>
                    </a:p>
                    <a:p>
                      <a:pPr algn="r" rtl="1"/>
                      <a:r>
                        <a:rPr lang="fa-IR" sz="1400" dirty="0" smtClean="0">
                          <a:cs typeface="B Zar" pitchFamily="2" charset="-78"/>
                        </a:rPr>
                        <a:t>• یک روز بعد پیگیری کنید</a:t>
                      </a:r>
                      <a:endParaRPr lang="en-US" sz="1400" dirty="0">
                        <a:cs typeface="B Zar" pitchFamily="2" charset="-78"/>
                      </a:endParaRPr>
                    </a:p>
                  </a:txBody>
                  <a:tcPr>
                    <a:solidFill>
                      <a:schemeClr val="accent3"/>
                    </a:solidFill>
                  </a:tcPr>
                </a:tc>
                <a:tc>
                  <a:txBody>
                    <a:bodyPr/>
                    <a:lstStyle/>
                    <a:p>
                      <a:pPr algn="ctr"/>
                      <a:r>
                        <a:rPr lang="fa-IR" dirty="0" smtClean="0">
                          <a:cs typeface="B Zar" pitchFamily="2" charset="-78"/>
                        </a:rPr>
                        <a:t>زردی خفیف</a:t>
                      </a:r>
                      <a:endParaRPr lang="en-US" dirty="0">
                        <a:cs typeface="B Zar" pitchFamily="2" charset="-78"/>
                      </a:endParaRPr>
                    </a:p>
                  </a:txBody>
                  <a:tcPr>
                    <a:solidFill>
                      <a:schemeClr val="accent3"/>
                    </a:solidFill>
                  </a:tcPr>
                </a:tc>
                <a:tc>
                  <a:txBody>
                    <a:bodyPr/>
                    <a:lstStyle/>
                    <a:p>
                      <a:pPr algn="r" rtl="1"/>
                      <a:r>
                        <a:rPr lang="fa-IR" sz="1600" dirty="0" smtClean="0">
                          <a:cs typeface="B Zar" pitchFamily="2" charset="-78"/>
                        </a:rPr>
                        <a:t>• زردی محدود به چشم یا صورت و شیرخوار با حال عمومی خوب</a:t>
                      </a:r>
                    </a:p>
                    <a:p>
                      <a:pPr algn="r" rtl="1"/>
                      <a:endParaRPr lang="fa-IR" sz="1600" dirty="0" smtClean="0">
                        <a:cs typeface="B Zar" pitchFamily="2" charset="-78"/>
                      </a:endParaRPr>
                    </a:p>
                  </a:txBody>
                  <a:tcPr>
                    <a:solidFill>
                      <a:schemeClr val="accent3"/>
                    </a:solidFill>
                  </a:tcPr>
                </a:tc>
              </a:tr>
            </a:tbl>
          </a:graphicData>
        </a:graphic>
      </p:graphicFrame>
    </p:spTree>
    <p:extLst>
      <p:ext uri="{BB962C8B-B14F-4D97-AF65-F5344CB8AC3E}">
        <p14:creationId xmlns:p14="http://schemas.microsoft.com/office/powerpoint/2010/main" val="326889680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1265</TotalTime>
  <Words>5401</Words>
  <Application>Microsoft Office PowerPoint</Application>
  <PresentationFormat>On-screen Show (4:3)</PresentationFormat>
  <Paragraphs>271</Paragraphs>
  <Slides>52</Slides>
  <Notes>0</Notes>
  <HiddenSlides>0</HiddenSlides>
  <MMClips>0</MMClips>
  <ScaleCrop>false</ScaleCrop>
  <HeadingPairs>
    <vt:vector size="4" baseType="variant">
      <vt:variant>
        <vt:lpstr>Theme</vt:lpstr>
      </vt:variant>
      <vt:variant>
        <vt:i4>1</vt:i4>
      </vt:variant>
      <vt:variant>
        <vt:lpstr>Slide Titles</vt:lpstr>
      </vt:variant>
      <vt:variant>
        <vt:i4>52</vt:i4>
      </vt:variant>
    </vt:vector>
  </HeadingPairs>
  <TitlesOfParts>
    <vt:vector size="53" baseType="lpstr">
      <vt:lpstr>Office Theme</vt:lpstr>
      <vt:lpstr>PowerPoint Presentation</vt:lpstr>
      <vt:lpstr>PowerPoint Presentation</vt:lpstr>
      <vt:lpstr>مشکلات و چالش ها در برنامه مانا </vt:lpstr>
      <vt:lpstr>انتظارات</vt:lpstr>
      <vt:lpstr>مسیر تکمیل فرم در سامانه در پرونده مراقبتی کودک</vt:lpstr>
      <vt:lpstr>PowerPoint Presentation</vt:lpstr>
      <vt:lpstr>4 قانون درمان اسهال در منزل</vt:lpstr>
      <vt:lpstr>PowerPoint Presentation</vt:lpstr>
      <vt:lpstr>ارزیابی، طبقه بندی و درمان شیرخوار دچار زردی</vt:lpstr>
      <vt:lpstr>PowerPoint Presentation</vt:lpstr>
      <vt:lpstr>PowerPoint Presentation</vt:lpstr>
      <vt:lpstr>فرم های مرگ کودکان زیر 5 سال</vt:lpstr>
      <vt:lpstr> موارد قابل توجّه دربرنامه مرگ وتکمیل فرم ها</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مراکز مشاوره شیر مادر:</vt:lpstr>
      <vt:lpstr>PowerPoint Presentation</vt:lpstr>
      <vt:lpstr>PowerPoint Presentation</vt:lpstr>
      <vt:lpstr>PowerPoint Presentation</vt:lpstr>
      <vt:lpstr>اهداف برنامه</vt:lpstr>
      <vt:lpstr>PowerPoint Presentation</vt:lpstr>
      <vt:lpstr>kmc چیست وچرااهمیت دارد؟</vt:lpstr>
      <vt:lpstr>شرایط لازم برای انجام KMC: رضایت مادر برای انجام KMC نوزاد وضعیت تثبیت شده ای داشته باشد مانند : عدم وجود بیماریهای جدی مانند: سپسیس ، پنومونی ، مننژیت ، دیسترس تنفسی و تشنج  پس از تثبیت شدن وضعیت نوزادانی که به منظور درمان عفونت ، آنتی بیوتیک دریافت می کنند.  از KMC متناوب تا زمانی که نوزاد وضعیت طبیعی وسالم پیدا کند می توان استفاده نمود . نوزادان تحت  فتو تراپی ممکن است برای دریافت KMC متناوب مورد ارزیابی قرار گیرند. </vt:lpstr>
      <vt:lpstr>KMC نحوه انجام </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sakina ebrahimi</dc:creator>
  <cp:lastModifiedBy>almas</cp:lastModifiedBy>
  <cp:revision>232</cp:revision>
  <dcterms:created xsi:type="dcterms:W3CDTF">2006-08-16T00:00:00Z</dcterms:created>
  <dcterms:modified xsi:type="dcterms:W3CDTF">2024-04-18T06:50:42Z</dcterms:modified>
</cp:coreProperties>
</file>