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7" r:id="rId2"/>
    <p:sldId id="739" r:id="rId3"/>
    <p:sldId id="740" r:id="rId4"/>
    <p:sldId id="743" r:id="rId5"/>
    <p:sldId id="746" r:id="rId6"/>
    <p:sldId id="726" r:id="rId7"/>
    <p:sldId id="747" r:id="rId8"/>
    <p:sldId id="758" r:id="rId9"/>
    <p:sldId id="759" r:id="rId10"/>
    <p:sldId id="760" r:id="rId11"/>
    <p:sldId id="761" r:id="rId12"/>
    <p:sldId id="762" r:id="rId13"/>
    <p:sldId id="763" r:id="rId14"/>
    <p:sldId id="764" r:id="rId15"/>
    <p:sldId id="765" r:id="rId16"/>
    <p:sldId id="766" r:id="rId17"/>
    <p:sldId id="311" r:id="rId18"/>
    <p:sldId id="727" r:id="rId19"/>
    <p:sldId id="317" r:id="rId20"/>
    <p:sldId id="652" r:id="rId21"/>
    <p:sldId id="322" r:id="rId22"/>
    <p:sldId id="741" r:id="rId23"/>
    <p:sldId id="323" r:id="rId24"/>
    <p:sldId id="731" r:id="rId25"/>
    <p:sldId id="324" r:id="rId26"/>
    <p:sldId id="325" r:id="rId27"/>
    <p:sldId id="732" r:id="rId28"/>
    <p:sldId id="327" r:id="rId29"/>
    <p:sldId id="326" r:id="rId30"/>
    <p:sldId id="286" r:id="rId31"/>
  </p:sldIdLst>
  <p:sldSz cx="12192000" cy="6858000"/>
  <p:notesSz cx="7053263" cy="93091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bass nadiri" initials="an" lastIdx="2"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824" autoAdjust="0"/>
    <p:restoredTop sz="94660"/>
  </p:normalViewPr>
  <p:slideViewPr>
    <p:cSldViewPr snapToGrid="0">
      <p:cViewPr>
        <p:scale>
          <a:sx n="76" d="100"/>
          <a:sy n="76" d="100"/>
        </p:scale>
        <p:origin x="-756" y="1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56414" cy="467072"/>
          </a:xfrm>
          <a:prstGeom prst="rect">
            <a:avLst/>
          </a:prstGeom>
        </p:spPr>
        <p:txBody>
          <a:bodyPr vert="horz" lIns="93497" tIns="46749" rIns="93497" bIns="46749" rtlCol="0"/>
          <a:lstStyle>
            <a:lvl1pPr algn="l">
              <a:defRPr sz="1200"/>
            </a:lvl1pPr>
          </a:lstStyle>
          <a:p>
            <a:endParaRPr lang="en-US"/>
          </a:p>
        </p:txBody>
      </p:sp>
      <p:sp>
        <p:nvSpPr>
          <p:cNvPr id="3" name="Date Placeholder 2"/>
          <p:cNvSpPr>
            <a:spLocks noGrp="1"/>
          </p:cNvSpPr>
          <p:nvPr>
            <p:ph type="dt" idx="1"/>
          </p:nvPr>
        </p:nvSpPr>
        <p:spPr>
          <a:xfrm>
            <a:off x="3995217" y="0"/>
            <a:ext cx="3056414" cy="467072"/>
          </a:xfrm>
          <a:prstGeom prst="rect">
            <a:avLst/>
          </a:prstGeom>
        </p:spPr>
        <p:txBody>
          <a:bodyPr vert="horz" lIns="93497" tIns="46749" rIns="93497" bIns="46749" rtlCol="0"/>
          <a:lstStyle>
            <a:lvl1pPr algn="r">
              <a:defRPr sz="1200"/>
            </a:lvl1pPr>
          </a:lstStyle>
          <a:p>
            <a:fld id="{02F653F5-4DAE-4D9F-8BBA-3809FEBFFAC1}" type="datetimeFigureOut">
              <a:rPr lang="en-US" smtClean="0"/>
              <a:pPr/>
              <a:t>2024-07-02</a:t>
            </a:fld>
            <a:endParaRPr lang="en-US"/>
          </a:p>
        </p:txBody>
      </p:sp>
      <p:sp>
        <p:nvSpPr>
          <p:cNvPr id="4" name="Slide Image Placeholder 3"/>
          <p:cNvSpPr>
            <a:spLocks noGrp="1" noRot="1" noChangeAspect="1"/>
          </p:cNvSpPr>
          <p:nvPr>
            <p:ph type="sldImg" idx="2"/>
          </p:nvPr>
        </p:nvSpPr>
        <p:spPr>
          <a:xfrm>
            <a:off x="733425" y="1163638"/>
            <a:ext cx="5586413" cy="3141662"/>
          </a:xfrm>
          <a:prstGeom prst="rect">
            <a:avLst/>
          </a:prstGeom>
          <a:noFill/>
          <a:ln w="12700">
            <a:solidFill>
              <a:prstClr val="black"/>
            </a:solidFill>
          </a:ln>
        </p:spPr>
        <p:txBody>
          <a:bodyPr vert="horz" lIns="93497" tIns="46749" rIns="93497" bIns="46749" rtlCol="0" anchor="ctr"/>
          <a:lstStyle/>
          <a:p>
            <a:endParaRPr lang="en-US"/>
          </a:p>
        </p:txBody>
      </p:sp>
      <p:sp>
        <p:nvSpPr>
          <p:cNvPr id="5" name="Notes Placeholder 4"/>
          <p:cNvSpPr>
            <a:spLocks noGrp="1"/>
          </p:cNvSpPr>
          <p:nvPr>
            <p:ph type="body" sz="quarter" idx="3"/>
          </p:nvPr>
        </p:nvSpPr>
        <p:spPr>
          <a:xfrm>
            <a:off x="705327" y="4480004"/>
            <a:ext cx="5642610" cy="3665458"/>
          </a:xfrm>
          <a:prstGeom prst="rect">
            <a:avLst/>
          </a:prstGeom>
        </p:spPr>
        <p:txBody>
          <a:bodyPr vert="horz" lIns="93497" tIns="46749" rIns="93497" bIns="4674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56414" cy="467071"/>
          </a:xfrm>
          <a:prstGeom prst="rect">
            <a:avLst/>
          </a:prstGeom>
        </p:spPr>
        <p:txBody>
          <a:bodyPr vert="horz" lIns="93497" tIns="46749" rIns="93497" bIns="46749" rtlCol="0" anchor="b"/>
          <a:lstStyle>
            <a:lvl1pPr algn="l">
              <a:defRPr sz="1200"/>
            </a:lvl1pPr>
          </a:lstStyle>
          <a:p>
            <a:endParaRPr lang="en-US"/>
          </a:p>
        </p:txBody>
      </p:sp>
      <p:sp>
        <p:nvSpPr>
          <p:cNvPr id="7" name="Slide Number Placeholder 6"/>
          <p:cNvSpPr>
            <a:spLocks noGrp="1"/>
          </p:cNvSpPr>
          <p:nvPr>
            <p:ph type="sldNum" sz="quarter" idx="5"/>
          </p:nvPr>
        </p:nvSpPr>
        <p:spPr>
          <a:xfrm>
            <a:off x="3995217" y="8842030"/>
            <a:ext cx="3056414" cy="467071"/>
          </a:xfrm>
          <a:prstGeom prst="rect">
            <a:avLst/>
          </a:prstGeom>
        </p:spPr>
        <p:txBody>
          <a:bodyPr vert="horz" lIns="93497" tIns="46749" rIns="93497" bIns="46749" rtlCol="0" anchor="b"/>
          <a:lstStyle>
            <a:lvl1pPr algn="r">
              <a:defRPr sz="1200"/>
            </a:lvl1pPr>
          </a:lstStyle>
          <a:p>
            <a:fld id="{A84B40D2-2F18-4C82-9619-C86FA548080C}" type="slidenum">
              <a:rPr lang="en-US" smtClean="0"/>
              <a:pPr/>
              <a:t>‹#›</a:t>
            </a:fld>
            <a:endParaRPr lang="en-US"/>
          </a:p>
        </p:txBody>
      </p:sp>
    </p:spTree>
    <p:extLst>
      <p:ext uri="{BB962C8B-B14F-4D97-AF65-F5344CB8AC3E}">
        <p14:creationId xmlns:p14="http://schemas.microsoft.com/office/powerpoint/2010/main" val="10516345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4B40D2-2F18-4C82-9619-C86FA548080C}" type="slidenum">
              <a:rPr lang="en-US" smtClean="0"/>
              <a:pPr/>
              <a:t>4</a:t>
            </a:fld>
            <a:endParaRPr lang="en-US"/>
          </a:p>
        </p:txBody>
      </p:sp>
    </p:spTree>
    <p:extLst>
      <p:ext uri="{BB962C8B-B14F-4D97-AF65-F5344CB8AC3E}">
        <p14:creationId xmlns:p14="http://schemas.microsoft.com/office/powerpoint/2010/main" val="13774612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51190818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2818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997686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71416" indent="-296700">
              <a:defRPr>
                <a:solidFill>
                  <a:schemeClr val="tx1"/>
                </a:solidFill>
                <a:latin typeface="Arial" panose="020B0604020202020204" pitchFamily="34" charset="0"/>
                <a:cs typeface="Arial" panose="020B0604020202020204" pitchFamily="34" charset="0"/>
              </a:defRPr>
            </a:lvl2pPr>
            <a:lvl3pPr marL="1186794" indent="-237359">
              <a:defRPr>
                <a:solidFill>
                  <a:schemeClr val="tx1"/>
                </a:solidFill>
                <a:latin typeface="Arial" panose="020B0604020202020204" pitchFamily="34" charset="0"/>
                <a:cs typeface="Arial" panose="020B0604020202020204" pitchFamily="34" charset="0"/>
              </a:defRPr>
            </a:lvl3pPr>
            <a:lvl4pPr marL="1661511" indent="-237359">
              <a:defRPr>
                <a:solidFill>
                  <a:schemeClr val="tx1"/>
                </a:solidFill>
                <a:latin typeface="Arial" panose="020B0604020202020204" pitchFamily="34" charset="0"/>
                <a:cs typeface="Arial" panose="020B0604020202020204" pitchFamily="34" charset="0"/>
              </a:defRPr>
            </a:lvl4pPr>
            <a:lvl5pPr marL="2136229" indent="-237359">
              <a:defRPr>
                <a:solidFill>
                  <a:schemeClr val="tx1"/>
                </a:solidFill>
                <a:latin typeface="Arial" panose="020B0604020202020204" pitchFamily="34" charset="0"/>
                <a:cs typeface="Arial" panose="020B0604020202020204" pitchFamily="34" charset="0"/>
              </a:defRPr>
            </a:lvl5pPr>
            <a:lvl6pPr marL="2610949"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5665"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60383"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35101"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defTabSz="934974" rtl="1">
              <a:defRPr/>
            </a:pPr>
            <a:fld id="{6465CEA5-C7D3-40EF-A294-34E46A52BD9B}" type="slidenum">
              <a:rPr lang="en-US" altLang="en-US" sz="1300">
                <a:solidFill>
                  <a:prstClr val="black"/>
                </a:solidFill>
                <a:latin typeface="Calibri" panose="020F0502020204030204" pitchFamily="34" charset="0"/>
              </a:rPr>
              <a:pPr algn="l" defTabSz="934974" rtl="1">
                <a:defRPr/>
              </a:pPr>
              <a:t>20</a:t>
            </a:fld>
            <a:endParaRPr lang="en-US" altLang="en-US" sz="1300">
              <a:solidFill>
                <a:prstClr val="black"/>
              </a:solidFill>
              <a:latin typeface="Calibri" panose="020F0502020204030204" pitchFamily="34" charset="0"/>
            </a:endParaRPr>
          </a:p>
        </p:txBody>
      </p:sp>
    </p:spTree>
    <p:extLst>
      <p:ext uri="{BB962C8B-B14F-4D97-AF65-F5344CB8AC3E}">
        <p14:creationId xmlns:p14="http://schemas.microsoft.com/office/powerpoint/2010/main" val="1917698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cs typeface="Arial" panose="020B0604020202020204" pitchFamily="34" charset="0"/>
            </a:endParaRPr>
          </a:p>
        </p:txBody>
      </p:sp>
      <p:sp>
        <p:nvSpPr>
          <p:cNvPr id="317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cs typeface="Arial" panose="020B0604020202020204" pitchFamily="34" charset="0"/>
              </a:defRPr>
            </a:lvl1pPr>
            <a:lvl2pPr marL="771416" indent="-296700">
              <a:defRPr>
                <a:solidFill>
                  <a:schemeClr val="tx1"/>
                </a:solidFill>
                <a:latin typeface="Arial" panose="020B0604020202020204" pitchFamily="34" charset="0"/>
                <a:cs typeface="Arial" panose="020B0604020202020204" pitchFamily="34" charset="0"/>
              </a:defRPr>
            </a:lvl2pPr>
            <a:lvl3pPr marL="1186794" indent="-237359">
              <a:defRPr>
                <a:solidFill>
                  <a:schemeClr val="tx1"/>
                </a:solidFill>
                <a:latin typeface="Arial" panose="020B0604020202020204" pitchFamily="34" charset="0"/>
                <a:cs typeface="Arial" panose="020B0604020202020204" pitchFamily="34" charset="0"/>
              </a:defRPr>
            </a:lvl3pPr>
            <a:lvl4pPr marL="1661511" indent="-237359">
              <a:defRPr>
                <a:solidFill>
                  <a:schemeClr val="tx1"/>
                </a:solidFill>
                <a:latin typeface="Arial" panose="020B0604020202020204" pitchFamily="34" charset="0"/>
                <a:cs typeface="Arial" panose="020B0604020202020204" pitchFamily="34" charset="0"/>
              </a:defRPr>
            </a:lvl4pPr>
            <a:lvl5pPr marL="2136229" indent="-237359">
              <a:defRPr>
                <a:solidFill>
                  <a:schemeClr val="tx1"/>
                </a:solidFill>
                <a:latin typeface="Arial" panose="020B0604020202020204" pitchFamily="34" charset="0"/>
                <a:cs typeface="Arial" panose="020B0604020202020204" pitchFamily="34" charset="0"/>
              </a:defRPr>
            </a:lvl5pPr>
            <a:lvl6pPr marL="2610949"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3085665"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560383"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4035101" indent="-237359"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defTabSz="934974" rtl="1">
              <a:defRPr/>
            </a:pPr>
            <a:fld id="{6465CEA5-C7D3-40EF-A294-34E46A52BD9B}" type="slidenum">
              <a:rPr lang="en-US" altLang="en-US" sz="1300">
                <a:solidFill>
                  <a:prstClr val="black"/>
                </a:solidFill>
                <a:latin typeface="Calibri" panose="020F0502020204030204" pitchFamily="34" charset="0"/>
              </a:rPr>
              <a:pPr algn="l" defTabSz="934974" rtl="1">
                <a:defRPr/>
              </a:pPr>
              <a:t>22</a:t>
            </a:fld>
            <a:endParaRPr lang="en-US" altLang="en-US" sz="1300">
              <a:solidFill>
                <a:prstClr val="black"/>
              </a:solidFill>
              <a:latin typeface="Calibri" panose="020F0502020204030204" pitchFamily="34" charset="0"/>
            </a:endParaRPr>
          </a:p>
        </p:txBody>
      </p:sp>
    </p:spTree>
    <p:extLst>
      <p:ext uri="{BB962C8B-B14F-4D97-AF65-F5344CB8AC3E}">
        <p14:creationId xmlns:p14="http://schemas.microsoft.com/office/powerpoint/2010/main" val="8083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4974">
              <a:defRPr/>
            </a:pPr>
            <a:fld id="{A84B40D2-2F18-4C82-9619-C86FA548080C}" type="slidenum">
              <a:rPr lang="en-US">
                <a:solidFill>
                  <a:prstClr val="black"/>
                </a:solidFill>
                <a:latin typeface="Calibri"/>
              </a:rPr>
              <a:pPr defTabSz="934974">
                <a:defRPr/>
              </a:pPr>
              <a:t>5</a:t>
            </a:fld>
            <a:endParaRPr lang="en-US">
              <a:solidFill>
                <a:prstClr val="black"/>
              </a:solidFill>
              <a:latin typeface="Calibri"/>
            </a:endParaRPr>
          </a:p>
        </p:txBody>
      </p:sp>
    </p:spTree>
    <p:extLst>
      <p:ext uri="{BB962C8B-B14F-4D97-AF65-F5344CB8AC3E}">
        <p14:creationId xmlns:p14="http://schemas.microsoft.com/office/powerpoint/2010/main" val="956433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defTabSz="934974">
              <a:defRPr/>
            </a:pPr>
            <a:fld id="{A84B40D2-2F18-4C82-9619-C86FA548080C}" type="slidenum">
              <a:rPr lang="en-US">
                <a:solidFill>
                  <a:prstClr val="black"/>
                </a:solidFill>
                <a:latin typeface="Calibri"/>
              </a:rPr>
              <a:pPr defTabSz="934974">
                <a:defRPr/>
              </a:pPr>
              <a:t>7</a:t>
            </a:fld>
            <a:endParaRPr lang="en-US">
              <a:solidFill>
                <a:prstClr val="black"/>
              </a:solidFill>
              <a:latin typeface="Calibri"/>
            </a:endParaRPr>
          </a:p>
        </p:txBody>
      </p:sp>
    </p:spTree>
    <p:extLst>
      <p:ext uri="{BB962C8B-B14F-4D97-AF65-F5344CB8AC3E}">
        <p14:creationId xmlns:p14="http://schemas.microsoft.com/office/powerpoint/2010/main" val="2715402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7343566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0661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2351349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48517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62346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34974" rtl="0" eaLnBrk="1" fontAlgn="auto" latinLnBrk="0" hangingPunct="1">
              <a:lnSpc>
                <a:spcPct val="100000"/>
              </a:lnSpc>
              <a:spcBef>
                <a:spcPts val="0"/>
              </a:spcBef>
              <a:spcAft>
                <a:spcPts val="0"/>
              </a:spcAft>
              <a:buClrTx/>
              <a:buSzTx/>
              <a:buFontTx/>
              <a:buNone/>
              <a:tabLst/>
              <a:defRPr/>
            </a:pPr>
            <a:fld id="{A84B40D2-2F18-4C82-9619-C86FA548080C}"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934974"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714710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82D912C-68C9-7F0B-79BF-8F3C111DD27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F4A133DA-3C20-EA5D-DC48-BBDF71D61C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DA202464-E53D-D28B-2003-A05554F9C36D}"/>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5" name="Footer Placeholder 4">
            <a:extLst>
              <a:ext uri="{FF2B5EF4-FFF2-40B4-BE49-F238E27FC236}">
                <a16:creationId xmlns:a16="http://schemas.microsoft.com/office/drawing/2014/main" xmlns="" id="{2C3DFB99-4AA2-E24A-8335-0DFEA5FC17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ECEB515F-4467-9DAE-6E99-001D5C2F3809}"/>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41213996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17D657A-554A-0869-0432-0B614DE6623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BA637E82-6ADD-81A9-A549-A68A74B9C77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1942010-239D-A79C-30A1-52F33CE4300C}"/>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5" name="Footer Placeholder 4">
            <a:extLst>
              <a:ext uri="{FF2B5EF4-FFF2-40B4-BE49-F238E27FC236}">
                <a16:creationId xmlns:a16="http://schemas.microsoft.com/office/drawing/2014/main" xmlns="" id="{5E1C4E5D-4607-E79D-5B5E-6424AFF40A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83CB96D8-5FF7-29B1-4877-37C056E5B878}"/>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12068370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4289CB6-A655-9FC4-FEBB-7EB4D62DCBF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F1324A4B-C6F5-2D7F-A4EB-D459263B7C92}"/>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A93E52A-8331-75A4-546F-06939A4D6083}"/>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5" name="Footer Placeholder 4">
            <a:extLst>
              <a:ext uri="{FF2B5EF4-FFF2-40B4-BE49-F238E27FC236}">
                <a16:creationId xmlns:a16="http://schemas.microsoft.com/office/drawing/2014/main" xmlns="" id="{B0297611-3D5A-6220-4B0B-DBB40E71B66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3B27340-6CD2-9312-44CF-568311C14E1F}"/>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189344412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2" name="Picture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119" y="0"/>
            <a:ext cx="12187767"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Date Placeholder 3"/>
          <p:cNvSpPr>
            <a:spLocks noGrp="1"/>
          </p:cNvSpPr>
          <p:nvPr>
            <p:ph type="dt" sz="half" idx="10"/>
          </p:nvPr>
        </p:nvSpPr>
        <p:spPr/>
        <p:txBody>
          <a:bodyPr/>
          <a:lstStyle>
            <a:lvl1pPr>
              <a:defRPr/>
            </a:lvl1pPr>
          </a:lstStyle>
          <a:p>
            <a:pPr>
              <a:defRPr/>
            </a:pPr>
            <a:fld id="{C02FD65E-B733-44AD-85CC-C53DBE5D684A}" type="datetime1">
              <a:rPr lang="en-US">
                <a:solidFill>
                  <a:prstClr val="black">
                    <a:tint val="75000"/>
                  </a:prstClr>
                </a:solidFill>
              </a:rPr>
              <a:pPr>
                <a:defRPr/>
              </a:pPr>
              <a:t>2024-07-02</a:t>
            </a:fld>
            <a:endParaRPr lang="en-US">
              <a:solidFill>
                <a:prstClr val="black">
                  <a:tint val="75000"/>
                </a:prstClr>
              </a:solidFill>
            </a:endParaRPr>
          </a:p>
        </p:txBody>
      </p:sp>
      <p:sp>
        <p:nvSpPr>
          <p:cNvPr id="4" name="Footer Placeholder 4"/>
          <p:cNvSpPr>
            <a:spLocks noGrp="1"/>
          </p:cNvSpPr>
          <p:nvPr>
            <p:ph type="ftr" sz="quarter" idx="11"/>
          </p:nvPr>
        </p:nvSpPr>
        <p:spPr>
          <a:xfrm>
            <a:off x="0" y="0"/>
            <a:ext cx="0" cy="0"/>
          </a:xfrm>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pPr>
              <a:defRPr/>
            </a:pPr>
            <a:fld id="{2496FBDA-0A08-4E1B-B9D3-15A8C12FF84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942479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989299B-7F32-C3BD-06C4-A2BA58E301A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F620401-8211-F5A5-A98C-B338E9675AC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4405278-7879-FD52-1FFD-AF6A3B16B990}"/>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5" name="Footer Placeholder 4">
            <a:extLst>
              <a:ext uri="{FF2B5EF4-FFF2-40B4-BE49-F238E27FC236}">
                <a16:creationId xmlns:a16="http://schemas.microsoft.com/office/drawing/2014/main" xmlns="" id="{050923CE-3C68-DC66-1408-F852F715C1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AF623221-895F-5417-BB3D-B4435AE44393}"/>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33302561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565D9C3-444E-E071-E8FA-B2BC9338E75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1995A036-C87D-DF9B-498A-1E1F2F00ED3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7E8162F3-14DD-8848-DABB-AFBC2A538346}"/>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5" name="Footer Placeholder 4">
            <a:extLst>
              <a:ext uri="{FF2B5EF4-FFF2-40B4-BE49-F238E27FC236}">
                <a16:creationId xmlns:a16="http://schemas.microsoft.com/office/drawing/2014/main" xmlns="" id="{D4AA7870-D8FD-691B-18DC-5666E9B3445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CB3F33D1-F610-CC85-2F5B-4CE51FD7358B}"/>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1011540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0E2A660-F09F-7417-05BE-08F52128E9D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71DF47C-3CC9-6C4B-41EF-2414DE76D56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B3884366-AB86-C796-9CAB-1991645BD044}"/>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59E44196-7C82-4027-E227-97DFE097DBDA}"/>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6" name="Footer Placeholder 5">
            <a:extLst>
              <a:ext uri="{FF2B5EF4-FFF2-40B4-BE49-F238E27FC236}">
                <a16:creationId xmlns:a16="http://schemas.microsoft.com/office/drawing/2014/main" xmlns="" id="{593D7EB6-55D6-AF20-0840-66D4DE53ED6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DB9AD5DC-552C-4DE7-C8C0-57E53884A8C1}"/>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20219255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8165F36-17D2-46FE-7EAC-81FA30AEE0B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DF87080-3634-F3D9-2FEB-6FCFE335C7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AA254ECE-0B56-83EE-C2A9-682C9E636A9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9D813417-733A-6BAF-63EE-F7B664B42EE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10AF868-6206-50BE-6D4A-50F09210EF7E}"/>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533D99F-70E1-5D6A-E617-9F08DBFAD77F}"/>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8" name="Footer Placeholder 7">
            <a:extLst>
              <a:ext uri="{FF2B5EF4-FFF2-40B4-BE49-F238E27FC236}">
                <a16:creationId xmlns:a16="http://schemas.microsoft.com/office/drawing/2014/main" xmlns="" id="{C211A12A-CEC2-4780-D5FF-A35139D3DBAB}"/>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5A94827C-C045-4AF0-9B92-65F9695F94B7}"/>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255929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649208-D47A-0F6B-D544-625987BE676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F7E34E6A-877A-F4AB-CADE-88D92C340020}"/>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4" name="Footer Placeholder 3">
            <a:extLst>
              <a:ext uri="{FF2B5EF4-FFF2-40B4-BE49-F238E27FC236}">
                <a16:creationId xmlns:a16="http://schemas.microsoft.com/office/drawing/2014/main" xmlns="" id="{E6B58C4F-59C4-1622-2A3D-47C1E42E508C}"/>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E4E812CA-9769-AD7F-4BF3-1442A2DAF22E}"/>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29017538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8957CB9B-4DAF-0F23-17BA-B812E3ADEF3F}"/>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3" name="Footer Placeholder 2">
            <a:extLst>
              <a:ext uri="{FF2B5EF4-FFF2-40B4-BE49-F238E27FC236}">
                <a16:creationId xmlns:a16="http://schemas.microsoft.com/office/drawing/2014/main" xmlns="" id="{8A118C8C-0A4A-AE86-244A-F736267956F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AD11FBE3-D7AF-E218-A490-CD660E8703E3}"/>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36716092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DC998B8-3297-0988-3B54-BA1E65BC43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E48B90B8-0426-48B2-321B-2E36298E3C6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58C985A0-BFEB-6D40-FEB4-C63AA3586D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0E3C4C33-DE96-7DF4-ED2C-CFB4A9C10C76}"/>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6" name="Footer Placeholder 5">
            <a:extLst>
              <a:ext uri="{FF2B5EF4-FFF2-40B4-BE49-F238E27FC236}">
                <a16:creationId xmlns:a16="http://schemas.microsoft.com/office/drawing/2014/main" xmlns="" id="{DCDEA07E-C4B7-17ED-12D5-A1FCB050BE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E0EB3144-9928-453F-10EC-F6DAF4FABA4F}"/>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16389939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2FBE11-A669-1588-CAF1-C56E1DBEFC8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1F998E78-8CA8-5C9B-4457-BDFF9ABF499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C5D82040-DDA8-68A8-AE4D-9303EFB74A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xmlns="" id="{C01D0E07-9FD2-6526-9880-E96996ED7DEF}"/>
              </a:ext>
            </a:extLst>
          </p:cNvPr>
          <p:cNvSpPr>
            <a:spLocks noGrp="1"/>
          </p:cNvSpPr>
          <p:nvPr>
            <p:ph type="dt" sz="half" idx="10"/>
          </p:nvPr>
        </p:nvSpPr>
        <p:spPr/>
        <p:txBody>
          <a:bodyPr/>
          <a:lstStyle/>
          <a:p>
            <a:fld id="{0BF8CBA5-D647-4304-BBCD-E64D4DD34AE7}" type="datetimeFigureOut">
              <a:rPr lang="en-US" smtClean="0"/>
              <a:pPr/>
              <a:t>2024-07-02</a:t>
            </a:fld>
            <a:endParaRPr lang="en-US"/>
          </a:p>
        </p:txBody>
      </p:sp>
      <p:sp>
        <p:nvSpPr>
          <p:cNvPr id="6" name="Footer Placeholder 5">
            <a:extLst>
              <a:ext uri="{FF2B5EF4-FFF2-40B4-BE49-F238E27FC236}">
                <a16:creationId xmlns:a16="http://schemas.microsoft.com/office/drawing/2014/main" xmlns="" id="{C53BE4E8-2DEF-AF1C-6864-9A563611786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0FA77A88-D7D2-F84A-5EA2-B88F234D196E}"/>
              </a:ext>
            </a:extLst>
          </p:cNvPr>
          <p:cNvSpPr>
            <a:spLocks noGrp="1"/>
          </p:cNvSpPr>
          <p:nvPr>
            <p:ph type="sldNum" sz="quarter" idx="12"/>
          </p:nvPr>
        </p:nvSpPr>
        <p:spPr/>
        <p:txBody>
          <a:bodyPr/>
          <a:lstStyle/>
          <a:p>
            <a:fld id="{42585022-D7C6-4022-B66D-D5826D75B15F}" type="slidenum">
              <a:rPr lang="en-US" smtClean="0"/>
              <a:pPr/>
              <a:t>‹#›</a:t>
            </a:fld>
            <a:endParaRPr lang="en-US"/>
          </a:p>
        </p:txBody>
      </p:sp>
    </p:spTree>
    <p:extLst>
      <p:ext uri="{BB962C8B-B14F-4D97-AF65-F5344CB8AC3E}">
        <p14:creationId xmlns:p14="http://schemas.microsoft.com/office/powerpoint/2010/main" val="1688282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stretch>
            <a:fillRect/>
          </a:stretch>
        </a:blip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8430ED6A-E6C2-D316-60FE-D0854CC6D95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BF5A6F0B-2714-CC84-D83B-89A45C42AAD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0EDF6121-5E45-4B11-13DB-ACF6F53F18C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F8CBA5-D647-4304-BBCD-E64D4DD34AE7}" type="datetimeFigureOut">
              <a:rPr lang="en-US" smtClean="0"/>
              <a:pPr/>
              <a:t>2024-07-02</a:t>
            </a:fld>
            <a:endParaRPr lang="en-US"/>
          </a:p>
        </p:txBody>
      </p:sp>
      <p:sp>
        <p:nvSpPr>
          <p:cNvPr id="5" name="Footer Placeholder 4">
            <a:extLst>
              <a:ext uri="{FF2B5EF4-FFF2-40B4-BE49-F238E27FC236}">
                <a16:creationId xmlns:a16="http://schemas.microsoft.com/office/drawing/2014/main" xmlns="" id="{08D586C5-1BD3-AB1D-F110-08FF4A47A26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2A293ABB-E01B-0FF3-6F18-7851FF87379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585022-D7C6-4022-B66D-D5826D75B15F}" type="slidenum">
              <a:rPr lang="en-US" smtClean="0"/>
              <a:pPr/>
              <a:t>‹#›</a:t>
            </a:fld>
            <a:endParaRPr lang="en-US"/>
          </a:p>
        </p:txBody>
      </p:sp>
    </p:spTree>
    <p:extLst>
      <p:ext uri="{BB962C8B-B14F-4D97-AF65-F5344CB8AC3E}">
        <p14:creationId xmlns:p14="http://schemas.microsoft.com/office/powerpoint/2010/main" val="3737203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3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4_603920334.pdf" TargetMode="External"/><Relationship Id="rId4" Type="http://schemas.openxmlformats.org/officeDocument/2006/relationships/hyperlink" Target="zarib.pdf"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4_603920334.pdf" TargetMode="External"/><Relationship Id="rId4" Type="http://schemas.openxmlformats.org/officeDocument/2006/relationships/hyperlink" Target="zarib.pdf"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4_603920334.pdf"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xmlns="" id="{5F3D9A26-5D44-D179-191D-2341EB0902C5}"/>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606" t="4414" r="-606" b="4416"/>
          <a:stretch/>
        </p:blipFill>
        <p:spPr>
          <a:xfrm>
            <a:off x="0" y="0"/>
            <a:ext cx="12192000" cy="6888963"/>
          </a:xfrm>
          <a:prstGeom prst="rect">
            <a:avLst/>
          </a:prstGeom>
        </p:spPr>
      </p:pic>
    </p:spTree>
    <p:extLst>
      <p:ext uri="{BB962C8B-B14F-4D97-AF65-F5344CB8AC3E}">
        <p14:creationId xmlns:p14="http://schemas.microsoft.com/office/powerpoint/2010/main" val="23242117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162975" y="1748902"/>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3559946" y="1017270"/>
            <a:ext cx="8578237"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lnSpc>
                <a:spcPct val="90000"/>
              </a:lnSpc>
              <a:spcBef>
                <a:spcPct val="0"/>
              </a:spcBef>
              <a:defRPr/>
            </a:pPr>
            <a:r>
              <a:rPr lang="fa-IR" sz="28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اعضاي ستاد اجرایی کشوری برنامه پزشکی خانواده و نظام ارجاع</a:t>
            </a:r>
            <a:endParaRPr kumimoji="0" lang="en-US" sz="32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Light"/>
              <a:ea typeface="+mn-ea"/>
              <a:cs typeface="+mn-cs"/>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6569475" y="1952321"/>
            <a:ext cx="5157927" cy="4462760"/>
          </a:xfrm>
          <a:prstGeom prst="rect">
            <a:avLst/>
          </a:prstGeom>
        </p:spPr>
        <p:txBody>
          <a:bodyPr wrap="square">
            <a:spAutoFit/>
          </a:bodyPr>
          <a:lstStyle/>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بهداشت وزارت بهداشت درمان و آموزش پزشکی  </a:t>
            </a:r>
            <a:r>
              <a:rPr lang="fa-IR" sz="1600" b="1" dirty="0">
                <a:solidFill>
                  <a:srgbClr val="FF0000"/>
                </a:solidFill>
                <a:cs typeface="B Nazanin" panose="00000400000000000000" pitchFamily="2" charset="-78"/>
              </a:rPr>
              <a:t>(رئیس ستاد)</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رييس مركز مديريت شبكه وزارت بهداشت</a:t>
            </a:r>
            <a:r>
              <a:rPr lang="fa-IR" sz="1600" b="1" dirty="0">
                <a:solidFill>
                  <a:srgbClr val="FF0000"/>
                </a:solidFill>
                <a:cs typeface="B Nazanin" panose="00000400000000000000" pitchFamily="2" charset="-78"/>
              </a:rPr>
              <a:t>(جانشین و دبیر ستاد)</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رئیس امور سلامت و رفاهی اجتماعی سازمان برنامه و بودجه کشور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سلامت سازمان بیمه سلامت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درمان سازمان تامین اجتماعی</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درمان سازمان بیمه خدمات درمانی نیروهای مسلح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مدیرکل دفتر جوانی جمعیت و خانواده و مدارس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مدیرکل بودجه و ارزیابی عملکرد وزارت بهداشت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رئیس مرکز مدیریت بیمارستانی و تعالی خدمات بالینی</a:t>
            </a:r>
          </a:p>
        </p:txBody>
      </p:sp>
      <p:sp>
        <p:nvSpPr>
          <p:cNvPr id="8" name="Rectangle 7">
            <a:extLst>
              <a:ext uri="{FF2B5EF4-FFF2-40B4-BE49-F238E27FC236}">
                <a16:creationId xmlns:a16="http://schemas.microsoft.com/office/drawing/2014/main" xmlns="" id="{E5B22F19-8E68-457D-CDD5-A5DC8E302EE9}"/>
              </a:ext>
            </a:extLst>
          </p:cNvPr>
          <p:cNvSpPr/>
          <p:nvPr/>
        </p:nvSpPr>
        <p:spPr>
          <a:xfrm>
            <a:off x="1162975" y="2028525"/>
            <a:ext cx="5228948" cy="2492990"/>
          </a:xfrm>
          <a:prstGeom prst="rect">
            <a:avLst/>
          </a:prstGeom>
        </p:spPr>
        <p:txBody>
          <a:bodyPr wrap="square">
            <a:spAutoFit/>
          </a:bodyPr>
          <a:lstStyle/>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دبیرخانه شورایعالی بیمه سلامت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مدیرکل دفتر سطح بندی و پزشکی خانواده سازمان نظام پزشکی کشور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مرکز مدیریت فناوری و اطلاعات وزارت بهداشت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مدیر گروه پزشک خانواده وزارت بهداشت </a:t>
            </a:r>
            <a:r>
              <a:rPr lang="fa-IR" sz="1600" b="1" dirty="0">
                <a:solidFill>
                  <a:srgbClr val="FF0000"/>
                </a:solidFill>
                <a:cs typeface="B Nazanin" panose="00000400000000000000" pitchFamily="2" charset="-78"/>
              </a:rPr>
              <a:t>(مسئول دبیرخانه )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نماینده سازمان غذا و داروی وزارت بهداشت و درمان و آموزش پزشکی </a:t>
            </a:r>
          </a:p>
        </p:txBody>
      </p:sp>
    </p:spTree>
    <p:extLst>
      <p:ext uri="{BB962C8B-B14F-4D97-AF65-F5344CB8AC3E}">
        <p14:creationId xmlns:p14="http://schemas.microsoft.com/office/powerpoint/2010/main" val="41607298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216792" y="1775534"/>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6161103" y="1017270"/>
            <a:ext cx="5977080"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defRPr/>
            </a:pPr>
            <a:r>
              <a:rPr lang="fa-IR" sz="2700" b="1" dirty="0">
                <a:ln w="10160">
                  <a:solidFill>
                    <a:srgbClr val="5B9BD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ساختار استانی اجرای برنامه </a:t>
            </a:r>
            <a:endParaRPr lang="fa-IR" b="1" dirty="0">
              <a:solidFill>
                <a:prstClr val="black"/>
              </a:solidFill>
              <a:cs typeface="B Zar" panose="00000400000000000000" pitchFamily="2" charset="-78"/>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6569475" y="1952321"/>
            <a:ext cx="5157927" cy="3600986"/>
          </a:xfrm>
          <a:prstGeom prst="rect">
            <a:avLst/>
          </a:prstGeom>
        </p:spPr>
        <p:txBody>
          <a:bodyPr wrap="square">
            <a:spAutoFit/>
          </a:bodyPr>
          <a:lstStyle/>
          <a:p>
            <a:pPr marL="171450" lvl="0" indent="-171450" algn="r" rtl="1">
              <a:lnSpc>
                <a:spcPct val="250000"/>
              </a:lnSpc>
              <a:buClr>
                <a:srgbClr val="C00000"/>
              </a:buClr>
              <a:buFont typeface="Wingdings" panose="05000000000000000000" pitchFamily="2" charset="2"/>
              <a:buChar char="q"/>
              <a:defRPr/>
            </a:pPr>
            <a:r>
              <a:rPr lang="fa-IR" sz="3200" b="1" dirty="0">
                <a:solidFill>
                  <a:srgbClr val="6600FF"/>
                </a:solidFill>
                <a:cs typeface="B Titr" panose="00000700000000000000" pitchFamily="2" charset="-78"/>
              </a:rPr>
              <a:t> ستاد هماهنگی استان</a:t>
            </a:r>
          </a:p>
          <a:p>
            <a:pPr marL="171450" lvl="0" indent="-171450" algn="r" rtl="1">
              <a:lnSpc>
                <a:spcPct val="250000"/>
              </a:lnSpc>
              <a:buClr>
                <a:srgbClr val="C00000"/>
              </a:buClr>
              <a:buFont typeface="Wingdings" panose="05000000000000000000" pitchFamily="2" charset="2"/>
              <a:buChar char="q"/>
              <a:defRPr/>
            </a:pPr>
            <a:r>
              <a:rPr lang="fa-IR" sz="3200" b="1" dirty="0">
                <a:solidFill>
                  <a:srgbClr val="6600FF"/>
                </a:solidFill>
                <a:cs typeface="B Titr" panose="00000700000000000000" pitchFamily="2" charset="-78"/>
              </a:rPr>
              <a:t>ستاد اجرایی استان </a:t>
            </a:r>
          </a:p>
          <a:p>
            <a:pPr marL="171450" lvl="0" indent="-171450" algn="r" rtl="1">
              <a:lnSpc>
                <a:spcPct val="250000"/>
              </a:lnSpc>
              <a:buClr>
                <a:srgbClr val="C00000"/>
              </a:buClr>
              <a:buFont typeface="Wingdings" panose="05000000000000000000" pitchFamily="2" charset="2"/>
              <a:buChar char="q"/>
              <a:defRPr/>
            </a:pPr>
            <a:r>
              <a:rPr lang="fa-IR" sz="3200" b="1" dirty="0">
                <a:solidFill>
                  <a:srgbClr val="6600FF"/>
                </a:solidFill>
                <a:cs typeface="B Titr" panose="00000700000000000000" pitchFamily="2" charset="-78"/>
              </a:rPr>
              <a:t>ستاد اجرایی شهرستان</a:t>
            </a:r>
          </a:p>
        </p:txBody>
      </p:sp>
    </p:spTree>
    <p:extLst>
      <p:ext uri="{BB962C8B-B14F-4D97-AF65-F5344CB8AC3E}">
        <p14:creationId xmlns:p14="http://schemas.microsoft.com/office/powerpoint/2010/main" val="287768810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162975" y="1748902"/>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6391923" y="1017270"/>
            <a:ext cx="5746260"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lnSpc>
                <a:spcPct val="90000"/>
              </a:lnSpc>
              <a:spcBef>
                <a:spcPct val="0"/>
              </a:spcBef>
              <a:defRPr/>
            </a:pPr>
            <a:r>
              <a:rPr lang="fa-IR" sz="28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اعضای ستاد هماهنگی استان </a:t>
            </a:r>
            <a:endParaRPr kumimoji="0" lang="en-US" sz="32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Light"/>
              <a:ea typeface="+mn-ea"/>
              <a:cs typeface="+mn-cs"/>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6569475" y="1952321"/>
            <a:ext cx="5157927" cy="3477875"/>
          </a:xfrm>
          <a:prstGeom prst="rect">
            <a:avLst/>
          </a:prstGeom>
        </p:spPr>
        <p:txBody>
          <a:bodyPr wrap="square">
            <a:spAutoFit/>
          </a:bodyPr>
          <a:lstStyle/>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استاندار (</a:t>
            </a:r>
            <a:r>
              <a:rPr lang="fa-IR" sz="1600" b="1" dirty="0">
                <a:solidFill>
                  <a:srgbClr val="FF0000"/>
                </a:solidFill>
                <a:cs typeface="B Nazanin" panose="00000400000000000000" pitchFamily="2" charset="-78"/>
              </a:rPr>
              <a:t>رييس ستاد</a:t>
            </a:r>
            <a:r>
              <a:rPr lang="fa-IR" sz="1600" b="1" dirty="0">
                <a:solidFill>
                  <a:prstClr val="black"/>
                </a:solidFill>
                <a:cs typeface="B Nazanin" panose="00000400000000000000" pitchFamily="2" charset="-78"/>
              </a:rPr>
              <a:t>)</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سیاسی امنیتی استاندار (</a:t>
            </a:r>
            <a:r>
              <a:rPr lang="fa-IR" sz="1600" b="1" dirty="0">
                <a:solidFill>
                  <a:srgbClr val="FF0000"/>
                </a:solidFill>
                <a:cs typeface="B Nazanin" panose="00000400000000000000" pitchFamily="2" charset="-78"/>
              </a:rPr>
              <a:t>جانشین</a:t>
            </a:r>
            <a:r>
              <a:rPr lang="fa-IR" sz="1600" b="1" dirty="0">
                <a:solidFill>
                  <a:prstClr val="black"/>
                </a:solidFill>
                <a:cs typeface="B Nazanin" panose="00000400000000000000" pitchFamily="2" charset="-78"/>
              </a:rPr>
              <a:t>)</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رئیس مجمع نمایندگان مجلس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رييس دانشگاه (</a:t>
            </a:r>
            <a:r>
              <a:rPr lang="fa-IR" sz="1600" b="1" dirty="0">
                <a:solidFill>
                  <a:srgbClr val="FF0000"/>
                </a:solidFill>
                <a:cs typeface="B Nazanin" panose="00000400000000000000" pitchFamily="2" charset="-78"/>
              </a:rPr>
              <a:t>دبير ستاد</a:t>
            </a:r>
            <a:r>
              <a:rPr lang="fa-IR" sz="1600" b="1" dirty="0">
                <a:solidFill>
                  <a:prstClr val="black"/>
                </a:solidFill>
                <a:cs typeface="B Nazanin" panose="00000400000000000000" pitchFamily="2" charset="-78"/>
              </a:rPr>
              <a:t>)</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معاون بهداشت دانشگاه (</a:t>
            </a:r>
            <a:r>
              <a:rPr lang="fa-IR" sz="1600" b="1" dirty="0">
                <a:solidFill>
                  <a:srgbClr val="FF0000"/>
                </a:solidFill>
                <a:cs typeface="B Nazanin" panose="00000400000000000000" pitchFamily="2" charset="-78"/>
              </a:rPr>
              <a:t>مسئول دبیرخانه ستاد</a:t>
            </a:r>
            <a:r>
              <a:rPr lang="fa-IR" sz="1600" b="1" dirty="0">
                <a:solidFill>
                  <a:prstClr val="black"/>
                </a:solidFill>
                <a:cs typeface="B Nazanin" panose="00000400000000000000" pitchFamily="2" charset="-78"/>
              </a:rPr>
              <a:t>)</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درمان دانشگاه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غذا و دارو دانشگاه</a:t>
            </a:r>
          </a:p>
        </p:txBody>
      </p:sp>
      <p:sp>
        <p:nvSpPr>
          <p:cNvPr id="8" name="Rectangle 7">
            <a:extLst>
              <a:ext uri="{FF2B5EF4-FFF2-40B4-BE49-F238E27FC236}">
                <a16:creationId xmlns:a16="http://schemas.microsoft.com/office/drawing/2014/main" xmlns="" id="{E5B22F19-8E68-457D-CDD5-A5DC8E302EE9}"/>
              </a:ext>
            </a:extLst>
          </p:cNvPr>
          <p:cNvSpPr/>
          <p:nvPr/>
        </p:nvSpPr>
        <p:spPr>
          <a:xfrm>
            <a:off x="1162975" y="2028525"/>
            <a:ext cx="5228948" cy="3477875"/>
          </a:xfrm>
          <a:prstGeom prst="rect">
            <a:avLst/>
          </a:prstGeom>
        </p:spPr>
        <p:txBody>
          <a:bodyPr wrap="square">
            <a:spAutoFit/>
          </a:bodyPr>
          <a:lstStyle/>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معاون توسعه  دانشگاه</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مديركل بیمه سلامت استان </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رئيس بيمه خدمات درماني نيروهاي مسلح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رييس نظام پزشكي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رئیس سازمان صدا و سيماي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رييس گروه توسعه شبكه مركز بهداشت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مدیر درمان تامین اجتماعی</a:t>
            </a:r>
          </a:p>
        </p:txBody>
      </p:sp>
      <p:sp>
        <p:nvSpPr>
          <p:cNvPr id="5" name="Content Placeholder 2">
            <a:extLst>
              <a:ext uri="{FF2B5EF4-FFF2-40B4-BE49-F238E27FC236}">
                <a16:creationId xmlns:a16="http://schemas.microsoft.com/office/drawing/2014/main" xmlns="" id="{78939148-0DB5-27A7-F5A4-18D9C3F4DDA6}"/>
              </a:ext>
            </a:extLst>
          </p:cNvPr>
          <p:cNvSpPr txBox="1">
            <a:spLocks/>
          </p:cNvSpPr>
          <p:nvPr/>
        </p:nvSpPr>
        <p:spPr>
          <a:xfrm>
            <a:off x="1606858" y="5782251"/>
            <a:ext cx="9987378" cy="652966"/>
          </a:xfrm>
          <a:prstGeom prst="rect">
            <a:avLst/>
          </a:prstGeom>
        </p:spPr>
        <p:txBody>
          <a:bodyPr vert="horz" lIns="91440" tIns="45720" rIns="91440" bIns="45720" rtlCol="0">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Low">
              <a:lnSpc>
                <a:spcPct val="150000"/>
              </a:lnSpc>
              <a:buNone/>
            </a:pPr>
            <a:r>
              <a:rPr lang="fa-IR" sz="1600" b="1" dirty="0">
                <a:solidFill>
                  <a:srgbClr val="C00000"/>
                </a:solidFill>
                <a:latin typeface="Calibri" panose="020F0502020204030204"/>
                <a:cs typeface="B Nazanin" panose="00000400000000000000" pitchFamily="2" charset="-78"/>
              </a:rPr>
              <a:t>تبصره: </a:t>
            </a:r>
            <a:r>
              <a:rPr lang="fa-IR" sz="1600" b="1" dirty="0">
                <a:solidFill>
                  <a:prstClr val="black"/>
                </a:solidFill>
                <a:latin typeface="Calibri" panose="020F0502020204030204"/>
                <a:cs typeface="B Nazanin" panose="00000400000000000000" pitchFamily="2" charset="-78"/>
              </a:rPr>
              <a:t>در استانهايي كه بيش از يك دانشگاه علوم پزشكي وجود دارد رييس و معاونین دانشگاه‌هاي غير از مركز استان عضو ستاد خواهند بود.</a:t>
            </a:r>
          </a:p>
        </p:txBody>
      </p:sp>
    </p:spTree>
    <p:extLst>
      <p:ext uri="{BB962C8B-B14F-4D97-AF65-F5344CB8AC3E}">
        <p14:creationId xmlns:p14="http://schemas.microsoft.com/office/powerpoint/2010/main" val="318425304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1000"/>
                                        <p:tgtEl>
                                          <p:spTgt spid="5"/>
                                        </p:tgtEl>
                                      </p:cBhvr>
                                    </p:animEffect>
                                    <p:anim calcmode="lin" valueType="num">
                                      <p:cBhvr>
                                        <p:cTn id="34" dur="1000" fill="hold"/>
                                        <p:tgtEl>
                                          <p:spTgt spid="5"/>
                                        </p:tgtEl>
                                        <p:attrNameLst>
                                          <p:attrName>ppt_x</p:attrName>
                                        </p:attrNameLst>
                                      </p:cBhvr>
                                      <p:tavLst>
                                        <p:tav tm="0">
                                          <p:val>
                                            <p:strVal val="#ppt_x"/>
                                          </p:val>
                                        </p:tav>
                                        <p:tav tm="100000">
                                          <p:val>
                                            <p:strVal val="#ppt_x"/>
                                          </p:val>
                                        </p:tav>
                                      </p:tavLst>
                                    </p:anim>
                                    <p:anim calcmode="lin" valueType="num">
                                      <p:cBhvr>
                                        <p:cTn id="3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P spid="8"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162975" y="1748902"/>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6391923" y="1017270"/>
            <a:ext cx="5746260"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lnSpc>
                <a:spcPct val="90000"/>
              </a:lnSpc>
              <a:spcBef>
                <a:spcPct val="0"/>
              </a:spcBef>
              <a:defRPr/>
            </a:pPr>
            <a:r>
              <a:rPr lang="fa-IR" sz="28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اعضای ستاد اجرایی دانشگاه</a:t>
            </a:r>
            <a:endParaRPr kumimoji="0" lang="en-US" sz="32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Light"/>
              <a:ea typeface="+mn-ea"/>
              <a:cs typeface="+mn-cs"/>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6569475" y="1952321"/>
            <a:ext cx="5157927" cy="4462760"/>
          </a:xfrm>
          <a:prstGeom prst="rect">
            <a:avLst/>
          </a:prstGeom>
        </p:spPr>
        <p:txBody>
          <a:bodyPr wrap="square">
            <a:spAutoFit/>
          </a:bodyPr>
          <a:lstStyle/>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رئیس دانشگاه (</a:t>
            </a:r>
            <a:r>
              <a:rPr lang="fa-IR" sz="1600" b="1" dirty="0">
                <a:solidFill>
                  <a:srgbClr val="FF0000"/>
                </a:solidFill>
                <a:cs typeface="B Nazanin" panose="00000400000000000000" pitchFamily="2" charset="-78"/>
              </a:rPr>
              <a:t>رئيس ستاد</a:t>
            </a:r>
            <a:r>
              <a:rPr lang="fa-IR" sz="1600" b="1" dirty="0">
                <a:solidFill>
                  <a:prstClr val="black"/>
                </a:solidFill>
                <a:cs typeface="B Nazanin" panose="00000400000000000000" pitchFamily="2" charset="-78"/>
              </a:rPr>
              <a:t>)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معاون بهداشت و رئيس مركز بهداشت استان(</a:t>
            </a:r>
            <a:r>
              <a:rPr lang="fa-IR" sz="1600" b="1" dirty="0">
                <a:solidFill>
                  <a:srgbClr val="FF0000"/>
                </a:solidFill>
                <a:cs typeface="B Nazanin" panose="00000400000000000000" pitchFamily="2" charset="-78"/>
              </a:rPr>
              <a:t>جانشین رئیس و دبير ستاد</a:t>
            </a:r>
            <a:r>
              <a:rPr lang="fa-IR" sz="1600" b="1" dirty="0">
                <a:solidFill>
                  <a:prstClr val="black"/>
                </a:solidFill>
                <a:cs typeface="B Nazanin" panose="00000400000000000000" pitchFamily="2" charset="-78"/>
              </a:rPr>
              <a:t>)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مدیرکل امور اجتماعی استانداری</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معاون درمان دانشگاه</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معاون غذا و دارو دانشگاه </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معاون آموزشی دانشگاه</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معاون توسعه و منابع و برنامه ریزی دانشگاه</a:t>
            </a:r>
          </a:p>
          <a:p>
            <a:pPr marL="171450" lvl="0" indent="-1714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 مدیر توسعه و ارتقاء سلامت استان </a:t>
            </a:r>
          </a:p>
        </p:txBody>
      </p:sp>
      <p:sp>
        <p:nvSpPr>
          <p:cNvPr id="8" name="Rectangle 7">
            <a:extLst>
              <a:ext uri="{FF2B5EF4-FFF2-40B4-BE49-F238E27FC236}">
                <a16:creationId xmlns:a16="http://schemas.microsoft.com/office/drawing/2014/main" xmlns="" id="{E5B22F19-8E68-457D-CDD5-A5DC8E302EE9}"/>
              </a:ext>
            </a:extLst>
          </p:cNvPr>
          <p:cNvSpPr/>
          <p:nvPr/>
        </p:nvSpPr>
        <p:spPr>
          <a:xfrm>
            <a:off x="1162975" y="2028525"/>
            <a:ext cx="5228948" cy="3970318"/>
          </a:xfrm>
          <a:prstGeom prst="rect">
            <a:avLst/>
          </a:prstGeom>
        </p:spPr>
        <p:txBody>
          <a:bodyPr wrap="square">
            <a:spAutoFit/>
          </a:bodyPr>
          <a:lstStyle/>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مدیرکل بيمه سلامت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مدير درمان تأمين اجتماعي استان </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رئیس شعبه بیمه خدمات درماني نيروهاي مسلح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رئیس شورای هماهنگی نظام پزشکی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مدیر آمار و فناوری اطلاعات دانشگاه</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دو نفر از روسای شبکه های بهداشت و درمان تابعه</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نماینده پزشکان خانواده استان</a:t>
            </a:r>
          </a:p>
          <a:p>
            <a:pPr marL="285750" lvl="0" indent="-285750" algn="r" rtl="1">
              <a:lnSpc>
                <a:spcPct val="200000"/>
              </a:lnSpc>
              <a:buClr>
                <a:srgbClr val="C00000"/>
              </a:buClr>
              <a:buFont typeface="Wingdings" panose="05000000000000000000" pitchFamily="2" charset="2"/>
              <a:buChar char="q"/>
              <a:defRPr/>
            </a:pPr>
            <a:r>
              <a:rPr lang="fa-IR" sz="1600" b="1" dirty="0">
                <a:solidFill>
                  <a:prstClr val="black"/>
                </a:solidFill>
                <a:cs typeface="B Nazanin" panose="00000400000000000000" pitchFamily="2" charset="-78"/>
              </a:rPr>
              <a:t>نماینده مراقبین سلامت استان</a:t>
            </a:r>
          </a:p>
        </p:txBody>
      </p:sp>
    </p:spTree>
    <p:extLst>
      <p:ext uri="{BB962C8B-B14F-4D97-AF65-F5344CB8AC3E}">
        <p14:creationId xmlns:p14="http://schemas.microsoft.com/office/powerpoint/2010/main" val="21806823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216792" y="1775534"/>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6161103" y="1017270"/>
            <a:ext cx="5977080"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defRPr/>
            </a:pPr>
            <a:r>
              <a:rPr lang="fa-IR" sz="28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كميته‌ هاي اجرايي استانی</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3089429" y="1952321"/>
            <a:ext cx="8637974" cy="4462119"/>
          </a:xfrm>
          <a:prstGeom prst="rect">
            <a:avLst/>
          </a:prstGeom>
        </p:spPr>
        <p:txBody>
          <a:bodyPr wrap="square">
            <a:spAutoFit/>
          </a:bodyPr>
          <a:lstStyle/>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آموزش، ارتباطات و مشارکت های اجتماعی</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کميته آمار و فناوري اطلاعات </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کميته ساماندهي تامين و توزيع منابع </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کميته آموزش و مديريت نيروي انساني(نیروهای ارایه دهنده خدمات در سه سطح)</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کميته پايش و نظارت</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کمیته مدیریت فرآیندها</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کمیته نظام ارجاع </a:t>
            </a:r>
          </a:p>
          <a:p>
            <a:pPr marL="514350" lvl="0" indent="-514350" algn="r" rtl="1">
              <a:lnSpc>
                <a:spcPct val="150000"/>
              </a:lnSpc>
              <a:spcBef>
                <a:spcPts val="1000"/>
              </a:spcBef>
              <a:buClr>
                <a:srgbClr val="C00000"/>
              </a:buClr>
              <a:buSzPct val="120000"/>
              <a:buFont typeface="+mj-lt"/>
              <a:buAutoNum type="arabicPeriod"/>
            </a:pPr>
            <a:r>
              <a:rPr lang="fa-IR" sz="1900" dirty="0">
                <a:solidFill>
                  <a:srgbClr val="4472C4">
                    <a:lumMod val="75000"/>
                  </a:srgbClr>
                </a:solidFill>
                <a:cs typeface="B Titr" panose="00000700000000000000" pitchFamily="2" charset="-78"/>
              </a:rPr>
              <a:t>کمیته نظارت و توسعه خدمات دارویی</a:t>
            </a:r>
          </a:p>
        </p:txBody>
      </p:sp>
    </p:spTree>
    <p:extLst>
      <p:ext uri="{BB962C8B-B14F-4D97-AF65-F5344CB8AC3E}">
        <p14:creationId xmlns:p14="http://schemas.microsoft.com/office/powerpoint/2010/main" val="3825206868"/>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216792" y="1775534"/>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6161103" y="1017270"/>
            <a:ext cx="5977080"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defRPr/>
            </a:pPr>
            <a:r>
              <a:rPr lang="fa-IR" sz="28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ستاد اجرایی شهرستان</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3089429" y="1952321"/>
            <a:ext cx="8637974" cy="4462119"/>
          </a:xfrm>
          <a:prstGeom prst="rect">
            <a:avLst/>
          </a:prstGeom>
        </p:spPr>
        <p:txBody>
          <a:bodyPr wrap="square">
            <a:spAutoFit/>
          </a:bodyPr>
          <a:lstStyle/>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فرماندار (</a:t>
            </a:r>
            <a:r>
              <a:rPr lang="fa-IR" sz="1600" dirty="0">
                <a:solidFill>
                  <a:srgbClr val="FF0000"/>
                </a:solidFill>
                <a:cs typeface="B Titr" panose="00000700000000000000" pitchFamily="2" charset="-78"/>
              </a:rPr>
              <a:t>رييس ستاد</a:t>
            </a:r>
            <a:r>
              <a:rPr lang="fa-IR" sz="1600" dirty="0">
                <a:solidFill>
                  <a:srgbClr val="4472C4">
                    <a:lumMod val="75000"/>
                  </a:srgbClr>
                </a:solidFill>
                <a:cs typeface="B Titr" panose="00000700000000000000" pitchFamily="2" charset="-78"/>
              </a:rPr>
              <a:t>)</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مدیر شبكه بهداشت و درمان شهرستان (</a:t>
            </a:r>
            <a:r>
              <a:rPr lang="fa-IR" sz="1600" dirty="0">
                <a:solidFill>
                  <a:srgbClr val="FF0000"/>
                </a:solidFill>
                <a:cs typeface="B Titr" panose="00000700000000000000" pitchFamily="2" charset="-78"/>
              </a:rPr>
              <a:t>دبير ستاد</a:t>
            </a:r>
            <a:r>
              <a:rPr lang="fa-IR" sz="1600" dirty="0">
                <a:solidFill>
                  <a:srgbClr val="4472C4">
                    <a:lumMod val="75000"/>
                  </a:srgbClr>
                </a:solidFill>
                <a:cs typeface="B Titr" panose="00000700000000000000" pitchFamily="2" charset="-78"/>
              </a:rPr>
              <a:t>)</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رئيس مركز بهداشت شهرستان </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معاون درمان شبکه شهرستان </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روسای بیمارستان های واقع در شهرستان</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نماينده هر يک از سازمان هاي بيمه گر شهرستان</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مسئول واحد توسعه شبكه شهرستان </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رئیس نظام پزشکی شهرستان</a:t>
            </a:r>
          </a:p>
          <a:p>
            <a:pPr marL="228600" lvl="0" indent="-228600" algn="r" rtl="1">
              <a:lnSpc>
                <a:spcPct val="150000"/>
              </a:lnSpc>
              <a:spcBef>
                <a:spcPts val="1000"/>
              </a:spcBef>
              <a:buClr>
                <a:srgbClr val="C00000"/>
              </a:buClr>
              <a:buSzPct val="110000"/>
              <a:buFont typeface="Wingdings" panose="05000000000000000000" pitchFamily="2" charset="2"/>
              <a:buChar char="Ø"/>
            </a:pPr>
            <a:r>
              <a:rPr lang="fa-IR" sz="1600" dirty="0">
                <a:solidFill>
                  <a:srgbClr val="4472C4">
                    <a:lumMod val="75000"/>
                  </a:srgbClr>
                </a:solidFill>
                <a:cs typeface="B Titr" panose="00000700000000000000" pitchFamily="2" charset="-78"/>
              </a:rPr>
              <a:t>معاون غذا و داروی شهرستان</a:t>
            </a:r>
          </a:p>
        </p:txBody>
      </p:sp>
    </p:spTree>
    <p:extLst>
      <p:ext uri="{BB962C8B-B14F-4D97-AF65-F5344CB8AC3E}">
        <p14:creationId xmlns:p14="http://schemas.microsoft.com/office/powerpoint/2010/main" val="106351057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lvl="0" algn="ctr" rtl="1">
              <a:lnSpc>
                <a:spcPct val="100000"/>
              </a:lnSpc>
              <a:spcBef>
                <a:spcPts val="0"/>
              </a:spcBef>
            </a:pPr>
            <a:r>
              <a:rPr lang="fa-IR" sz="2000" dirty="0">
                <a:solidFill>
                  <a:prstClr val="black"/>
                </a:solidFill>
                <a:ea typeface="+mn-ea"/>
                <a:cs typeface="B Titr" panose="00000700000000000000" pitchFamily="2" charset="-78"/>
              </a:rPr>
              <a:t/>
            </a:r>
            <a:br>
              <a:rPr lang="fa-IR" sz="2000" dirty="0">
                <a:solidFill>
                  <a:prstClr val="black"/>
                </a:solidFill>
                <a:ea typeface="+mn-ea"/>
                <a:cs typeface="B Titr" panose="00000700000000000000" pitchFamily="2" charset="-78"/>
              </a:rPr>
            </a:br>
            <a:r>
              <a:rPr lang="fa-IR" sz="2000" dirty="0">
                <a:solidFill>
                  <a:srgbClr val="FF0000"/>
                </a:solidFill>
                <a:ea typeface="+mn-ea"/>
                <a:cs typeface="B Titr" panose="00000700000000000000" pitchFamily="2" charset="-78"/>
              </a:rPr>
              <a:t>برنامه سلامت خانواده و نظام ارجاع در مناطق شهری</a:t>
            </a:r>
            <a:endParaRPr lang="en-US" sz="2000" dirty="0">
              <a:solidFill>
                <a:srgbClr val="FF0000"/>
              </a:solidFill>
              <a:latin typeface="Calibri"/>
              <a:ea typeface="+mn-ea"/>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216792" y="1775534"/>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6161103" y="1017270"/>
            <a:ext cx="5977080"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defRPr/>
            </a:pPr>
            <a:r>
              <a:rPr lang="fa-IR" sz="28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کمیته های ستاد اجرایی شهرستان</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2974019" y="2768911"/>
            <a:ext cx="8637974" cy="3005951"/>
          </a:xfrm>
          <a:prstGeom prst="rect">
            <a:avLst/>
          </a:prstGeom>
        </p:spPr>
        <p:txBody>
          <a:bodyPr wrap="square">
            <a:spAutoFit/>
          </a:bodyPr>
          <a:lstStyle/>
          <a:p>
            <a:pPr marL="342900" lvl="0" indent="-342900" algn="r" rtl="1">
              <a:lnSpc>
                <a:spcPct val="200000"/>
              </a:lnSpc>
              <a:spcBef>
                <a:spcPts val="1000"/>
              </a:spcBef>
              <a:buClr>
                <a:srgbClr val="C00000"/>
              </a:buClr>
              <a:buSzPct val="110000"/>
              <a:buFont typeface="+mj-lt"/>
              <a:buAutoNum type="arabicPeriod"/>
            </a:pPr>
            <a:r>
              <a:rPr lang="fa-IR" sz="1600" dirty="0">
                <a:solidFill>
                  <a:srgbClr val="4472C4">
                    <a:lumMod val="75000"/>
                  </a:srgbClr>
                </a:solidFill>
                <a:cs typeface="B Titr" panose="00000700000000000000" pitchFamily="2" charset="-78"/>
              </a:rPr>
              <a:t>کمیته آموزش ، ارتباطات و مشارکت های اجتماعی </a:t>
            </a:r>
          </a:p>
          <a:p>
            <a:pPr marL="342900" lvl="0" indent="-342900" algn="r" rtl="1">
              <a:lnSpc>
                <a:spcPct val="200000"/>
              </a:lnSpc>
              <a:spcBef>
                <a:spcPts val="1000"/>
              </a:spcBef>
              <a:buClr>
                <a:srgbClr val="C00000"/>
              </a:buClr>
              <a:buSzPct val="110000"/>
              <a:buFont typeface="+mj-lt"/>
              <a:buAutoNum type="arabicPeriod"/>
            </a:pPr>
            <a:r>
              <a:rPr lang="fa-IR" sz="1600" dirty="0">
                <a:solidFill>
                  <a:srgbClr val="4472C4">
                    <a:lumMod val="75000"/>
                  </a:srgbClr>
                </a:solidFill>
                <a:cs typeface="B Titr" panose="00000700000000000000" pitchFamily="2" charset="-78"/>
              </a:rPr>
              <a:t>کمیته آمار و فن آوری اطلاعات </a:t>
            </a:r>
          </a:p>
          <a:p>
            <a:pPr marL="342900" lvl="0" indent="-342900" algn="r" rtl="1">
              <a:lnSpc>
                <a:spcPct val="200000"/>
              </a:lnSpc>
              <a:spcBef>
                <a:spcPts val="1000"/>
              </a:spcBef>
              <a:buClr>
                <a:srgbClr val="C00000"/>
              </a:buClr>
              <a:buSzPct val="110000"/>
              <a:buFont typeface="+mj-lt"/>
              <a:buAutoNum type="arabicPeriod"/>
            </a:pPr>
            <a:r>
              <a:rPr lang="fa-IR" sz="1600" dirty="0">
                <a:solidFill>
                  <a:srgbClr val="4472C4">
                    <a:lumMod val="75000"/>
                  </a:srgbClr>
                </a:solidFill>
                <a:cs typeface="B Titr" panose="00000700000000000000" pitchFamily="2" charset="-78"/>
              </a:rPr>
              <a:t>کمیته پشتیبانی و نیروی انسانی </a:t>
            </a:r>
          </a:p>
          <a:p>
            <a:pPr marL="342900" lvl="0" indent="-342900" algn="r" rtl="1">
              <a:lnSpc>
                <a:spcPct val="200000"/>
              </a:lnSpc>
              <a:spcBef>
                <a:spcPts val="1000"/>
              </a:spcBef>
              <a:buClr>
                <a:srgbClr val="C00000"/>
              </a:buClr>
              <a:buSzPct val="110000"/>
              <a:buFont typeface="+mj-lt"/>
              <a:buAutoNum type="arabicPeriod"/>
            </a:pPr>
            <a:r>
              <a:rPr lang="fa-IR" sz="1600" dirty="0">
                <a:solidFill>
                  <a:srgbClr val="4472C4">
                    <a:lumMod val="75000"/>
                  </a:srgbClr>
                </a:solidFill>
                <a:cs typeface="B Titr" panose="00000700000000000000" pitchFamily="2" charset="-78"/>
              </a:rPr>
              <a:t>کمیته پایش و نظارت </a:t>
            </a:r>
          </a:p>
          <a:p>
            <a:pPr marL="342900" lvl="0" indent="-342900" algn="r" rtl="1">
              <a:lnSpc>
                <a:spcPct val="200000"/>
              </a:lnSpc>
              <a:spcBef>
                <a:spcPts val="1000"/>
              </a:spcBef>
              <a:buClr>
                <a:srgbClr val="C00000"/>
              </a:buClr>
              <a:buSzPct val="110000"/>
              <a:buFont typeface="+mj-lt"/>
              <a:buAutoNum type="arabicPeriod"/>
            </a:pPr>
            <a:r>
              <a:rPr lang="fa-IR" sz="1600" dirty="0">
                <a:solidFill>
                  <a:srgbClr val="4472C4">
                    <a:lumMod val="75000"/>
                  </a:srgbClr>
                </a:solidFill>
                <a:cs typeface="B Titr" panose="00000700000000000000" pitchFamily="2" charset="-78"/>
              </a:rPr>
              <a:t>کمیته نظام ارجاع </a:t>
            </a:r>
          </a:p>
        </p:txBody>
      </p:sp>
    </p:spTree>
    <p:extLst>
      <p:ext uri="{BB962C8B-B14F-4D97-AF65-F5344CB8AC3E}">
        <p14:creationId xmlns:p14="http://schemas.microsoft.com/office/powerpoint/2010/main" val="3947273720"/>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52649" y="1156857"/>
            <a:ext cx="7886701" cy="5459707"/>
          </a:xfrm>
        </p:spPr>
        <p:txBody>
          <a:bodyPr>
            <a:normAutofit fontScale="92500" lnSpcReduction="10000"/>
          </a:bodyPr>
          <a:lstStyle/>
          <a:p>
            <a:pPr marL="0" indent="0" algn="r" rtl="1">
              <a:lnSpc>
                <a:spcPct val="150000"/>
              </a:lnSpc>
              <a:buNone/>
            </a:pPr>
            <a:r>
              <a:rPr lang="fa-IR" sz="3600" b="1" dirty="0">
                <a:ln w="10160">
                  <a:solidFill>
                    <a:schemeClr val="accent5"/>
                  </a:solidFill>
                  <a:prstDash val="solid"/>
                </a:ln>
                <a:solidFill>
                  <a:srgbClr val="FFC000"/>
                </a:solidFill>
                <a:cs typeface="B Titr" panose="00000700000000000000" pitchFamily="2" charset="-78"/>
              </a:rPr>
              <a:t>واحدهای ارائه خدمت </a:t>
            </a:r>
          </a:p>
          <a:p>
            <a:pPr algn="r" rtl="1">
              <a:lnSpc>
                <a:spcPct val="160000"/>
              </a:lnSpc>
              <a:buClr>
                <a:srgbClr val="C00000"/>
              </a:buClr>
              <a:buFont typeface="Wingdings" panose="05000000000000000000" pitchFamily="2" charset="2"/>
              <a:buChar char="§"/>
            </a:pPr>
            <a:r>
              <a:rPr lang="fa-IR" sz="2000" b="1" dirty="0">
                <a:ln w="10160">
                  <a:solidFill>
                    <a:schemeClr val="accent5"/>
                  </a:solidFill>
                  <a:prstDash val="solid"/>
                </a:ln>
                <a:solidFill>
                  <a:srgbClr val="FF0000"/>
                </a:solidFill>
                <a:cs typeface="B Roya" panose="00000400000000000000" pitchFamily="2" charset="-78"/>
              </a:rPr>
              <a:t> </a:t>
            </a:r>
            <a:r>
              <a:rPr lang="fa-IR" sz="2000" b="1" dirty="0">
                <a:cs typeface="B Titr" panose="00000700000000000000" pitchFamily="2" charset="-78"/>
              </a:rPr>
              <a:t>مرکز خدمات جامع سلامت</a:t>
            </a:r>
          </a:p>
          <a:p>
            <a:pPr algn="r" rtl="1">
              <a:lnSpc>
                <a:spcPct val="160000"/>
              </a:lnSpc>
              <a:buClr>
                <a:srgbClr val="C00000"/>
              </a:buClr>
              <a:buFont typeface="Wingdings" panose="05000000000000000000" pitchFamily="2" charset="2"/>
              <a:buChar char="§"/>
            </a:pPr>
            <a:r>
              <a:rPr lang="fa-IR" sz="2000" b="1" dirty="0">
                <a:cs typeface="B Titr" panose="00000700000000000000" pitchFamily="2" charset="-78"/>
              </a:rPr>
              <a:t>پایگاه پزشکی خانواده :</a:t>
            </a:r>
          </a:p>
          <a:p>
            <a:pPr marL="0" indent="0" algn="r" rtl="1">
              <a:lnSpc>
                <a:spcPct val="160000"/>
              </a:lnSpc>
              <a:buClr>
                <a:srgbClr val="C00000"/>
              </a:buClr>
              <a:buNone/>
            </a:pPr>
            <a:r>
              <a:rPr lang="fa-IR" sz="2000" b="1" dirty="0">
                <a:solidFill>
                  <a:schemeClr val="accent1">
                    <a:lumMod val="75000"/>
                  </a:schemeClr>
                </a:solidFill>
                <a:cs typeface="B Titr" panose="00000700000000000000" pitchFamily="2" charset="-78"/>
              </a:rPr>
              <a:t>            - دولتی ( پایگاه ضمیمه و غیر ضمیمه دولتی ) </a:t>
            </a:r>
          </a:p>
          <a:p>
            <a:pPr marL="0" indent="0" algn="r" rtl="1">
              <a:lnSpc>
                <a:spcPct val="160000"/>
              </a:lnSpc>
              <a:buClr>
                <a:srgbClr val="C00000"/>
              </a:buClr>
              <a:buNone/>
            </a:pPr>
            <a:r>
              <a:rPr lang="fa-IR" sz="2000" b="1" dirty="0">
                <a:solidFill>
                  <a:schemeClr val="accent1">
                    <a:lumMod val="75000"/>
                  </a:schemeClr>
                </a:solidFill>
                <a:cs typeface="B Titr" panose="00000700000000000000" pitchFamily="2" charset="-78"/>
              </a:rPr>
              <a:t>            - تجمیعی ( چند پایگاه پزشکی خانواده در بخش دولتی یا خصوصی )</a:t>
            </a:r>
          </a:p>
          <a:p>
            <a:pPr marL="0" indent="0" algn="r" rtl="1">
              <a:lnSpc>
                <a:spcPct val="160000"/>
              </a:lnSpc>
              <a:buClr>
                <a:srgbClr val="C00000"/>
              </a:buClr>
              <a:buNone/>
            </a:pPr>
            <a:r>
              <a:rPr kumimoji="0" lang="fa-IR" sz="21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            - </a:t>
            </a:r>
            <a:r>
              <a:rPr kumimoji="0" lang="fa-IR" sz="2100" b="1" i="0" u="none" strike="noStrike" kern="1200" cap="none" spc="0" normalizeH="0" baseline="0" noProof="0" dirty="0">
                <a:ln>
                  <a:noFill/>
                </a:ln>
                <a:solidFill>
                  <a:srgbClr val="4472C4">
                    <a:lumMod val="75000"/>
                  </a:srgbClr>
                </a:solidFill>
                <a:effectLst/>
                <a:uLnTx/>
                <a:uFillTx/>
                <a:latin typeface="Calibri"/>
                <a:ea typeface="+mn-ea"/>
                <a:cs typeface="B Titr" panose="00000700000000000000" pitchFamily="2" charset="-78"/>
              </a:rPr>
              <a:t>خصوصی (مطب بخش خصوصی )</a:t>
            </a:r>
            <a:endParaRPr lang="fa-IR" sz="2000" b="1" dirty="0">
              <a:solidFill>
                <a:schemeClr val="accent1">
                  <a:lumMod val="75000"/>
                </a:schemeClr>
              </a:solidFill>
              <a:cs typeface="B Titr" panose="00000700000000000000" pitchFamily="2" charset="-78"/>
            </a:endParaRPr>
          </a:p>
          <a:p>
            <a:pPr algn="r" rtl="1">
              <a:lnSpc>
                <a:spcPct val="160000"/>
              </a:lnSpc>
              <a:buClr>
                <a:srgbClr val="C00000"/>
              </a:buClr>
              <a:buFont typeface="Wingdings" panose="05000000000000000000" pitchFamily="2" charset="2"/>
              <a:buChar char="§"/>
            </a:pPr>
            <a:r>
              <a:rPr lang="fa-IR" sz="2000" b="1" dirty="0">
                <a:cs typeface="B Titr" panose="00000700000000000000" pitchFamily="2" charset="-78"/>
              </a:rPr>
              <a:t> کلینیک تخصصی </a:t>
            </a:r>
          </a:p>
          <a:p>
            <a:pPr algn="r" rtl="1">
              <a:lnSpc>
                <a:spcPct val="160000"/>
              </a:lnSpc>
              <a:buClr>
                <a:srgbClr val="C00000"/>
              </a:buClr>
              <a:buFont typeface="Wingdings" panose="05000000000000000000" pitchFamily="2" charset="2"/>
              <a:buChar char="§"/>
            </a:pPr>
            <a:r>
              <a:rPr lang="fa-IR" sz="2000" b="1" dirty="0">
                <a:cs typeface="B Titr" panose="00000700000000000000" pitchFamily="2" charset="-78"/>
              </a:rPr>
              <a:t> بیمارستان سطح دو </a:t>
            </a:r>
          </a:p>
          <a:p>
            <a:pPr algn="r" rtl="1">
              <a:lnSpc>
                <a:spcPct val="160000"/>
              </a:lnSpc>
              <a:buClr>
                <a:srgbClr val="C00000"/>
              </a:buClr>
              <a:buFont typeface="Wingdings" panose="05000000000000000000" pitchFamily="2" charset="2"/>
              <a:buChar char="§"/>
            </a:pPr>
            <a:r>
              <a:rPr lang="fa-IR" sz="2000" b="1" dirty="0">
                <a:cs typeface="B Titr" panose="00000700000000000000" pitchFamily="2" charset="-78"/>
              </a:rPr>
              <a:t> بیمارستان تخصصی سطح سه </a:t>
            </a:r>
          </a:p>
        </p:txBody>
      </p:sp>
      <p:sp>
        <p:nvSpPr>
          <p:cNvPr id="5" name="Slide Number Placeholder 4"/>
          <p:cNvSpPr>
            <a:spLocks noGrp="1"/>
          </p:cNvSpPr>
          <p:nvPr>
            <p:ph type="sldNum" sz="quarter" idx="12"/>
          </p:nvPr>
        </p:nvSpPr>
        <p:spPr/>
        <p:txBody>
          <a:bodyPr/>
          <a:lstStyle/>
          <a:p>
            <a:pPr rtl="1">
              <a:defRPr/>
            </a:pPr>
            <a:fld id="{C56C102F-DB20-439C-A149-F59098166D07}" type="slidenum">
              <a:rPr lang="fa-IR">
                <a:solidFill>
                  <a:prstClr val="black">
                    <a:tint val="75000"/>
                  </a:prstClr>
                </a:solidFill>
                <a:latin typeface="Calibri" panose="020F0502020204030204"/>
                <a:cs typeface="Arial" panose="020B0604020202020204" pitchFamily="34" charset="0"/>
              </a:rPr>
              <a:pPr rtl="1">
                <a:defRPr/>
              </a:pPr>
              <a:t>17</a:t>
            </a:fld>
            <a:endParaRPr lang="fa-IR">
              <a:solidFill>
                <a:prstClr val="black">
                  <a:tint val="75000"/>
                </a:prstClr>
              </a:solidFill>
              <a:latin typeface="Calibri" panose="020F0502020204030204"/>
              <a:cs typeface="Arial" panose="020B0604020202020204" pitchFamily="34" charset="0"/>
            </a:endParaRPr>
          </a:p>
        </p:txBody>
      </p:sp>
      <p:pic>
        <p:nvPicPr>
          <p:cNvPr id="2" name="Picture 1">
            <a:extLst>
              <a:ext uri="{FF2B5EF4-FFF2-40B4-BE49-F238E27FC236}">
                <a16:creationId xmlns:a16="http://schemas.microsoft.com/office/drawing/2014/main" xmlns="" id="{811FB455-D5CD-FF67-5C9C-71B4F4BE3B40}"/>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4" name="TextBox 3">
            <a:extLst>
              <a:ext uri="{FF2B5EF4-FFF2-40B4-BE49-F238E27FC236}">
                <a16:creationId xmlns:a16="http://schemas.microsoft.com/office/drawing/2014/main" xmlns="" id="{F7726500-E415-2B9F-7241-86789C8E8CA9}"/>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3046968616"/>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2000">
        <p15:prstTrans prst="prestig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295649" y="1016130"/>
            <a:ext cx="8058151" cy="1302799"/>
          </a:xfrm>
        </p:spPr>
        <p:txBody>
          <a:bodyPr>
            <a:normAutofit fontScale="85000" lnSpcReduction="20000"/>
          </a:bodyPr>
          <a:lstStyle/>
          <a:p>
            <a:pPr marL="0" indent="0" algn="r" rtl="1">
              <a:lnSpc>
                <a:spcPct val="150000"/>
              </a:lnSpc>
              <a:buNone/>
            </a:pPr>
            <a:r>
              <a:rPr lang="fa-IR" sz="3200" b="1" dirty="0">
                <a:ln w="10160">
                  <a:solidFill>
                    <a:schemeClr val="accent5"/>
                  </a:solidFill>
                  <a:prstDash val="solid"/>
                </a:ln>
                <a:solidFill>
                  <a:srgbClr val="FFC000"/>
                </a:solidFill>
                <a:effectLst>
                  <a:outerShdw blurRad="38100" dist="22860" dir="5400000" algn="tl" rotWithShape="0">
                    <a:srgbClr val="000000">
                      <a:alpha val="30000"/>
                    </a:srgbClr>
                  </a:outerShdw>
                </a:effectLst>
                <a:latin typeface="B Nazanin" panose="00000400000000000000" pitchFamily="2" charset="-78"/>
                <a:ea typeface="Calibri" panose="020F0502020204030204" pitchFamily="34" charset="0"/>
                <a:cs typeface="B Titr" panose="00000700000000000000" pitchFamily="2" charset="-78"/>
              </a:rPr>
              <a:t>مرکز خدمات جامع سلامت : </a:t>
            </a:r>
          </a:p>
          <a:p>
            <a:pPr marL="0" indent="0" algn="r" rtl="1">
              <a:lnSpc>
                <a:spcPct val="150000"/>
              </a:lnSpc>
              <a:buNone/>
            </a:pPr>
            <a:r>
              <a:rPr lang="fa-IR" sz="3200" b="1" dirty="0">
                <a:ln w="10160">
                  <a:solidFill>
                    <a:schemeClr val="accent5"/>
                  </a:solidFill>
                  <a:prstDash val="solid"/>
                </a:ln>
                <a:effectLst>
                  <a:outerShdw blurRad="38100" dist="22860" dir="5400000" algn="tl" rotWithShape="0">
                    <a:srgbClr val="000000">
                      <a:alpha val="30000"/>
                    </a:srgbClr>
                  </a:outerShdw>
                </a:effectLst>
                <a:latin typeface="B Nazanin" panose="00000400000000000000" pitchFamily="2" charset="-78"/>
                <a:ea typeface="Calibri" panose="020F0502020204030204" pitchFamily="34" charset="0"/>
                <a:cs typeface="B Titr" panose="00000700000000000000" pitchFamily="2" charset="-78"/>
              </a:rPr>
              <a:t>برای جمعیت 40 تا 120 هزار نفری، یک مرکز خدمات جامع سلامت </a:t>
            </a:r>
          </a:p>
        </p:txBody>
      </p:sp>
      <p:sp>
        <p:nvSpPr>
          <p:cNvPr id="5" name="Slide Number Placeholder 4"/>
          <p:cNvSpPr>
            <a:spLocks noGrp="1"/>
          </p:cNvSpPr>
          <p:nvPr>
            <p:ph type="sldNum" sz="quarter" idx="12"/>
          </p:nvPr>
        </p:nvSpPr>
        <p:spPr/>
        <p:txBody>
          <a:bodyPr/>
          <a:lstStyle/>
          <a:p>
            <a:pPr rtl="1">
              <a:defRPr/>
            </a:pPr>
            <a:fld id="{C56C102F-DB20-439C-A149-F59098166D07}" type="slidenum">
              <a:rPr lang="fa-IR">
                <a:solidFill>
                  <a:prstClr val="black">
                    <a:tint val="75000"/>
                  </a:prstClr>
                </a:solidFill>
                <a:latin typeface="Calibri" panose="020F0502020204030204"/>
                <a:cs typeface="Arial" panose="020B0604020202020204" pitchFamily="34" charset="0"/>
              </a:rPr>
              <a:pPr rtl="1">
                <a:defRPr/>
              </a:pPr>
              <a:t>18</a:t>
            </a:fld>
            <a:endParaRPr lang="fa-IR">
              <a:solidFill>
                <a:prstClr val="black">
                  <a:tint val="75000"/>
                </a:prstClr>
              </a:solidFill>
              <a:latin typeface="Calibri" panose="020F0502020204030204"/>
              <a:cs typeface="Arial" panose="020B0604020202020204" pitchFamily="34" charset="0"/>
            </a:endParaRPr>
          </a:p>
        </p:txBody>
      </p:sp>
      <p:sp>
        <p:nvSpPr>
          <p:cNvPr id="2" name="Rounded Rectangle 1"/>
          <p:cNvSpPr/>
          <p:nvPr/>
        </p:nvSpPr>
        <p:spPr>
          <a:xfrm>
            <a:off x="1936812" y="3264460"/>
            <a:ext cx="8143875" cy="3274452"/>
          </a:xfrm>
          <a:prstGeom prst="roundRect">
            <a:avLst/>
          </a:prstGeom>
          <a:ln w="28575"/>
        </p:spPr>
        <p:style>
          <a:lnRef idx="2">
            <a:schemeClr val="accent4"/>
          </a:lnRef>
          <a:fillRef idx="1">
            <a:schemeClr val="lt1"/>
          </a:fillRef>
          <a:effectRef idx="0">
            <a:schemeClr val="accent4"/>
          </a:effectRef>
          <a:fontRef idx="minor">
            <a:schemeClr val="dk1"/>
          </a:fontRef>
        </p:style>
        <p:txBody>
          <a:bodyPr numCol="2" rtlCol="1" anchor="ctr"/>
          <a:lstStyle/>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پزشک مسئول فنی مرکز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دندانپزشک و دستیار دندانپزشک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کارشناس سلامت روان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کارشناس تغذیه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کارشناس بهداشت محیط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کارشناس بهداشت حرفه ای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کارشناس ناظر </a:t>
            </a:r>
          </a:p>
          <a:p>
            <a:pPr marL="860425" lvl="1" indent="-342900" algn="r" rtl="1">
              <a:lnSpc>
                <a:spcPct val="170000"/>
              </a:lnSpc>
              <a:spcBef>
                <a:spcPct val="20000"/>
              </a:spcBef>
              <a:buClr>
                <a:srgbClr val="C00000"/>
              </a:buClr>
              <a:buSzPct val="110000"/>
              <a:buFont typeface="Wingdings" panose="05000000000000000000" pitchFamily="2" charset="2"/>
              <a:buChar char="§"/>
              <a:tabLst>
                <a:tab pos="240665" algn="r"/>
              </a:tabLst>
            </a:pP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متصدی پذیرش </a:t>
            </a:r>
          </a:p>
        </p:txBody>
      </p:sp>
      <p:sp>
        <p:nvSpPr>
          <p:cNvPr id="4" name="Content Placeholder 2">
            <a:extLst>
              <a:ext uri="{FF2B5EF4-FFF2-40B4-BE49-F238E27FC236}">
                <a16:creationId xmlns:a16="http://schemas.microsoft.com/office/drawing/2014/main" xmlns="" id="{E85A7197-3355-B0FE-7AB7-93268E35568E}"/>
              </a:ext>
            </a:extLst>
          </p:cNvPr>
          <p:cNvSpPr txBox="1">
            <a:spLocks/>
          </p:cNvSpPr>
          <p:nvPr/>
        </p:nvSpPr>
        <p:spPr>
          <a:xfrm>
            <a:off x="2503549" y="2440502"/>
            <a:ext cx="7010400" cy="722142"/>
          </a:xfrm>
          <a:prstGeom prst="rect">
            <a:avLst/>
          </a:prstGeom>
          <a:solidFill>
            <a:schemeClr val="accent5">
              <a:lumMod val="20000"/>
              <a:lumOff val="80000"/>
            </a:schemeClr>
          </a:solidFill>
        </p:spPr>
        <p:txBody>
          <a:bodyPr vert="horz" lIns="91440" tIns="45720" rIns="91440" bIns="45720" rtlCol="0">
            <a:norm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0325" indent="0" algn="ctr">
              <a:lnSpc>
                <a:spcPct val="110000"/>
              </a:lnSpc>
              <a:buClr>
                <a:srgbClr val="C00000"/>
              </a:buClr>
              <a:buNone/>
              <a:tabLst>
                <a:tab pos="240665" algn="r"/>
              </a:tabLst>
            </a:pPr>
            <a:r>
              <a:rPr lang="fa-IR"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B Nazanin" panose="00000400000000000000" pitchFamily="2" charset="-78"/>
                <a:ea typeface="Calibri" panose="020F0502020204030204" pitchFamily="34" charset="0"/>
                <a:cs typeface="B Titr" panose="00000700000000000000" pitchFamily="2" charset="-78"/>
              </a:rPr>
              <a:t>نیروی انسانی شاغل در مراکز خدمات جامع سلامت  </a:t>
            </a:r>
          </a:p>
        </p:txBody>
      </p:sp>
      <p:pic>
        <p:nvPicPr>
          <p:cNvPr id="6" name="Picture 5">
            <a:extLst>
              <a:ext uri="{FF2B5EF4-FFF2-40B4-BE49-F238E27FC236}">
                <a16:creationId xmlns:a16="http://schemas.microsoft.com/office/drawing/2014/main" xmlns="" id="{742A38B2-6048-04F0-1D6D-95CA2E7C973A}"/>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7" name="TextBox 6">
            <a:extLst>
              <a:ext uri="{FF2B5EF4-FFF2-40B4-BE49-F238E27FC236}">
                <a16:creationId xmlns:a16="http://schemas.microsoft.com/office/drawing/2014/main" xmlns="" id="{63B7AF60-F82C-2609-030B-802E34D20E9C}"/>
              </a:ext>
            </a:extLst>
          </p:cNvPr>
          <p:cNvSpPr txBox="1"/>
          <p:nvPr/>
        </p:nvSpPr>
        <p:spPr>
          <a:xfrm>
            <a:off x="3048740" y="248226"/>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155211727"/>
      </p:ext>
    </p:extLst>
  </p:cSld>
  <p:clrMapOvr>
    <a:masterClrMapping/>
  </p:clrMapOvr>
  <mc:AlternateContent xmlns:mc="http://schemas.openxmlformats.org/markup-compatibility/2006" xmlns:p14="http://schemas.microsoft.com/office/powerpoint/2010/main">
    <mc:Choice Requires="p14">
      <p:transition spd="slow" p14:dur="1250">
        <p14:switch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additive="base">
                                        <p:cTn id="21" dur="500" fill="hold"/>
                                        <p:tgtEl>
                                          <p:spTgt spid="4"/>
                                        </p:tgtEl>
                                        <p:attrNameLst>
                                          <p:attrName>ppt_x</p:attrName>
                                        </p:attrNameLst>
                                      </p:cBhvr>
                                      <p:tavLst>
                                        <p:tav tm="0">
                                          <p:val>
                                            <p:strVal val="#ppt_x"/>
                                          </p:val>
                                        </p:tav>
                                        <p:tav tm="100000">
                                          <p:val>
                                            <p:strVal val="#ppt_x"/>
                                          </p:val>
                                        </p:tav>
                                      </p:tavLst>
                                    </p:anim>
                                    <p:anim calcmode="lin" valueType="num">
                                      <p:cBhvr additive="base">
                                        <p:cTn id="2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animBg="1"/>
      <p:bldP spid="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00327" y="1221247"/>
            <a:ext cx="10537794" cy="5317665"/>
          </a:xfrm>
        </p:spPr>
        <p:txBody>
          <a:bodyPr>
            <a:normAutofit/>
          </a:bodyPr>
          <a:lstStyle/>
          <a:p>
            <a:pPr marL="60325" indent="0" algn="justLow" rtl="1">
              <a:lnSpc>
                <a:spcPct val="170000"/>
              </a:lnSpc>
              <a:buClr>
                <a:srgbClr val="FF0000"/>
              </a:buClr>
              <a:buNone/>
              <a:tabLst>
                <a:tab pos="240665" algn="r"/>
              </a:tabLst>
            </a:pPr>
            <a:r>
              <a:rPr lang="fa-IR" sz="3000" b="1" dirty="0">
                <a:ln w="10160">
                  <a:solidFill>
                    <a:schemeClr val="accent5"/>
                  </a:solidFill>
                  <a:prstDash val="solid"/>
                </a:ln>
                <a:solidFill>
                  <a:srgbClr val="FFC000"/>
                </a:solidFill>
                <a:effectLst>
                  <a:outerShdw blurRad="38100" dist="22860" dir="5400000" algn="tl" rotWithShape="0">
                    <a:srgbClr val="000000">
                      <a:alpha val="30000"/>
                    </a:srgbClr>
                  </a:outerShdw>
                </a:effectLst>
                <a:latin typeface="B Nazanin" panose="00000400000000000000" pitchFamily="2" charset="-78"/>
                <a:ea typeface="Calibri" panose="020F0502020204030204" pitchFamily="34" charset="0"/>
                <a:cs typeface="B Titr" panose="00000700000000000000" pitchFamily="2" charset="-78"/>
              </a:rPr>
              <a:t>وظایف مرکز خدمات جامع سلامت : </a:t>
            </a:r>
          </a:p>
          <a:p>
            <a:pPr marL="60325" indent="0" algn="justLow" rtl="1">
              <a:lnSpc>
                <a:spcPct val="170000"/>
              </a:lnSpc>
              <a:buClr>
                <a:srgbClr val="FF0000"/>
              </a:buClr>
              <a:buNone/>
              <a:tabLst>
                <a:tab pos="240665" algn="r"/>
              </a:tabLst>
            </a:pPr>
            <a:r>
              <a:rPr lang="fa-IR" sz="2000" b="1" dirty="0">
                <a:solidFill>
                  <a:srgbClr val="FF0000"/>
                </a:solidFill>
                <a:latin typeface="B Nazanin" panose="00000400000000000000" pitchFamily="2" charset="-78"/>
                <a:ea typeface="Calibri" panose="020F0502020204030204" pitchFamily="34" charset="0"/>
                <a:cs typeface="B Titr" panose="00000700000000000000" pitchFamily="2" charset="-78"/>
              </a:rPr>
              <a:t>الف) خدمات مدیریتی : </a:t>
            </a:r>
            <a:r>
              <a:rPr lang="fa-IR" sz="2000" b="1" dirty="0">
                <a:latin typeface="B Nazanin" panose="00000400000000000000" pitchFamily="2" charset="-78"/>
                <a:ea typeface="Calibri" panose="020F0502020204030204" pitchFamily="34" charset="0"/>
                <a:cs typeface="B Titr" panose="00000700000000000000" pitchFamily="2" charset="-78"/>
              </a:rPr>
              <a:t>شناسایی محیط جغرافیایی محل خدمت، بازنگری، سرشماری، و شناسایی منطقه تحت پوشش از نظر جمعیت گروههای هدف، اماکن و کارگاهها، شناسایی منابع، شناسایی مشکلات سلامت منطقه تحت پوشش، پایش شاخص های جمعیتی منطقه ، مدیریت  الزامات پرونده سلامت الکترونیک ، مدیریت فرآیند ارجاع و ...</a:t>
            </a:r>
          </a:p>
          <a:p>
            <a:pPr marL="60325" indent="0" algn="justLow" rtl="1">
              <a:lnSpc>
                <a:spcPct val="170000"/>
              </a:lnSpc>
              <a:buClr>
                <a:srgbClr val="FF0000"/>
              </a:buClr>
              <a:buNone/>
              <a:tabLst>
                <a:tab pos="240665" algn="r"/>
              </a:tabLst>
            </a:pPr>
            <a:endParaRPr lang="fa-IR" sz="2000" b="1" dirty="0">
              <a:latin typeface="B Nazanin" panose="00000400000000000000" pitchFamily="2" charset="-78"/>
              <a:ea typeface="Calibri" panose="020F0502020204030204" pitchFamily="34" charset="0"/>
              <a:cs typeface="B Titr" panose="00000700000000000000" pitchFamily="2" charset="-78"/>
            </a:endParaRPr>
          </a:p>
          <a:p>
            <a:pPr marL="60325" indent="0" algn="justLow" rtl="1">
              <a:lnSpc>
                <a:spcPct val="170000"/>
              </a:lnSpc>
              <a:buClr>
                <a:srgbClr val="FF0000"/>
              </a:buClr>
              <a:buNone/>
              <a:tabLst>
                <a:tab pos="240665" algn="r"/>
              </a:tabLst>
            </a:pPr>
            <a:r>
              <a:rPr lang="fa-IR" sz="2000" b="1" dirty="0">
                <a:solidFill>
                  <a:srgbClr val="FF0000"/>
                </a:solidFill>
                <a:latin typeface="B Nazanin" panose="00000400000000000000" pitchFamily="2" charset="-78"/>
                <a:ea typeface="Calibri" panose="020F0502020204030204" pitchFamily="34" charset="0"/>
                <a:cs typeface="B Titr" panose="00000700000000000000" pitchFamily="2" charset="-78"/>
              </a:rPr>
              <a:t>ب) خدمات سلامت : </a:t>
            </a:r>
            <a:r>
              <a:rPr lang="fa-IR" sz="2000" b="1" dirty="0">
                <a:latin typeface="B Nazanin" panose="00000400000000000000" pitchFamily="2" charset="-78"/>
                <a:ea typeface="Calibri" panose="020F0502020204030204" pitchFamily="34" charset="0"/>
                <a:cs typeface="B Titr" panose="00000700000000000000" pitchFamily="2" charset="-78"/>
              </a:rPr>
              <a:t>ارائه خدمات سلامت دهان و دندان ، پذیرش ارجاعات تیم پزشکی خانواده به کارشناسان سلامت روان و تغذیه، ارائه خدمات بهداشت محیط و بهداشت حرفه ای، همکاری و مشارکت در پیشگیری و کنترل بیماریهای تحت مراقبت، اپیدمی ها و حوادث غیر مترقبه و بلایا  </a:t>
            </a:r>
          </a:p>
        </p:txBody>
      </p:sp>
      <p:sp>
        <p:nvSpPr>
          <p:cNvPr id="5" name="Slide Number Placeholder 4"/>
          <p:cNvSpPr>
            <a:spLocks noGrp="1"/>
          </p:cNvSpPr>
          <p:nvPr>
            <p:ph type="sldNum" sz="quarter" idx="12"/>
          </p:nvPr>
        </p:nvSpPr>
        <p:spPr/>
        <p:txBody>
          <a:bodyPr/>
          <a:lstStyle/>
          <a:p>
            <a:pPr rtl="1">
              <a:defRPr/>
            </a:pPr>
            <a:fld id="{C56C102F-DB20-439C-A149-F59098166D07}" type="slidenum">
              <a:rPr lang="fa-IR">
                <a:solidFill>
                  <a:prstClr val="black">
                    <a:tint val="75000"/>
                  </a:prstClr>
                </a:solidFill>
                <a:latin typeface="Calibri" panose="020F0502020204030204"/>
                <a:cs typeface="Arial" panose="020B0604020202020204" pitchFamily="34" charset="0"/>
              </a:rPr>
              <a:pPr rtl="1">
                <a:defRPr/>
              </a:pPr>
              <a:t>19</a:t>
            </a:fld>
            <a:endParaRPr lang="fa-IR">
              <a:solidFill>
                <a:prstClr val="black">
                  <a:tint val="75000"/>
                </a:prstClr>
              </a:solidFill>
              <a:latin typeface="Calibri" panose="020F0502020204030204"/>
              <a:cs typeface="Arial" panose="020B0604020202020204" pitchFamily="34" charset="0"/>
            </a:endParaRPr>
          </a:p>
        </p:txBody>
      </p:sp>
      <p:pic>
        <p:nvPicPr>
          <p:cNvPr id="2" name="Picture 1">
            <a:extLst>
              <a:ext uri="{FF2B5EF4-FFF2-40B4-BE49-F238E27FC236}">
                <a16:creationId xmlns:a16="http://schemas.microsoft.com/office/drawing/2014/main" xmlns="" id="{6A48576A-8D4E-4D70-58D4-8FF2B1C7458F}"/>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4" name="TextBox 3">
            <a:extLst>
              <a:ext uri="{FF2B5EF4-FFF2-40B4-BE49-F238E27FC236}">
                <a16:creationId xmlns:a16="http://schemas.microsoft.com/office/drawing/2014/main" xmlns="" id="{C53C7638-4E41-439A-19E7-1A8D32125596}"/>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2839861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D3829D4-AB22-7A9B-C8BA-63FCBF1FFEF6}"/>
              </a:ext>
            </a:extLst>
          </p:cNvPr>
          <p:cNvSpPr>
            <a:spLocks noGrp="1"/>
          </p:cNvSpPr>
          <p:nvPr>
            <p:ph type="title"/>
          </p:nvPr>
        </p:nvSpPr>
        <p:spPr>
          <a:xfrm>
            <a:off x="2589647" y="1615737"/>
            <a:ext cx="6954494" cy="2467991"/>
          </a:xfrm>
        </p:spPr>
        <p:txBody>
          <a:bodyPr>
            <a:noAutofit/>
          </a:bodyPr>
          <a:lstStyle/>
          <a:p>
            <a:pPr algn="ctr">
              <a:lnSpc>
                <a:spcPct val="150000"/>
              </a:lnSpc>
            </a:pPr>
            <a:r>
              <a:rPr lang="fa-IR" sz="3200" dirty="0">
                <a:solidFill>
                  <a:srgbClr val="C00000"/>
                </a:solidFill>
                <a:effectLst>
                  <a:outerShdw blurRad="38100" dist="38100" dir="2700000" algn="tl">
                    <a:srgbClr val="000000">
                      <a:alpha val="43137"/>
                    </a:srgbClr>
                  </a:outerShdw>
                </a:effectLst>
                <a:cs typeface="B Titr" panose="00000700000000000000" pitchFamily="2" charset="-78"/>
              </a:rPr>
              <a:t>جلسه هماهنگی و توجیهی</a:t>
            </a:r>
            <a:r>
              <a:rPr lang="fa-IR" sz="3200" dirty="0">
                <a:cs typeface="B Titr" panose="00000700000000000000" pitchFamily="2" charset="-78"/>
              </a:rPr>
              <a:t/>
            </a:r>
            <a:br>
              <a:rPr lang="fa-IR" sz="3200" dirty="0">
                <a:cs typeface="B Titr" panose="00000700000000000000" pitchFamily="2" charset="-78"/>
              </a:rPr>
            </a:br>
            <a:r>
              <a:rPr lang="fa-IR" sz="1100" dirty="0">
                <a:cs typeface="B Titr" panose="00000700000000000000" pitchFamily="2" charset="-78"/>
              </a:rPr>
              <a:t/>
            </a:r>
            <a:br>
              <a:rPr lang="fa-IR" sz="1100" dirty="0">
                <a:cs typeface="B Titr" panose="00000700000000000000" pitchFamily="2" charset="-78"/>
              </a:rPr>
            </a:br>
            <a:r>
              <a:rPr lang="fa-IR" sz="3200" dirty="0">
                <a:solidFill>
                  <a:schemeClr val="accent4">
                    <a:lumMod val="75000"/>
                  </a:schemeClr>
                </a:solidFill>
                <a:cs typeface="B Titr" panose="00000700000000000000" pitchFamily="2" charset="-78"/>
              </a:rPr>
              <a:t>برنامه سلامت خانواده و نظام ارجاع در مناطق شهری بالای 20 هزار نفر  </a:t>
            </a:r>
            <a:endParaRPr lang="en-US" sz="3200" dirty="0">
              <a:solidFill>
                <a:schemeClr val="accent4">
                  <a:lumMod val="75000"/>
                </a:schemeClr>
              </a:solidFill>
              <a:cs typeface="B Titr" panose="00000700000000000000" pitchFamily="2" charset="-78"/>
            </a:endParaRPr>
          </a:p>
        </p:txBody>
      </p:sp>
      <p:sp>
        <p:nvSpPr>
          <p:cNvPr id="3" name="Text Placeholder 2">
            <a:extLst>
              <a:ext uri="{FF2B5EF4-FFF2-40B4-BE49-F238E27FC236}">
                <a16:creationId xmlns:a16="http://schemas.microsoft.com/office/drawing/2014/main" xmlns="" id="{3B4F3111-C229-668E-B6C5-704EFC382CB6}"/>
              </a:ext>
            </a:extLst>
          </p:cNvPr>
          <p:cNvSpPr>
            <a:spLocks noGrp="1"/>
          </p:cNvSpPr>
          <p:nvPr>
            <p:ph type="body" idx="1"/>
          </p:nvPr>
        </p:nvSpPr>
        <p:spPr>
          <a:xfrm>
            <a:off x="2147888" y="4694435"/>
            <a:ext cx="7886700" cy="928080"/>
          </a:xfrm>
        </p:spPr>
        <p:txBody>
          <a:bodyPr/>
          <a:lstStyle/>
          <a:p>
            <a:pPr algn="ctr"/>
            <a:endParaRPr lang="en-US" dirty="0">
              <a:solidFill>
                <a:srgbClr val="FF0000"/>
              </a:solidFill>
              <a:cs typeface="B Titr" panose="00000700000000000000" pitchFamily="2" charset="-78"/>
            </a:endParaRPr>
          </a:p>
        </p:txBody>
      </p:sp>
      <p:pic>
        <p:nvPicPr>
          <p:cNvPr id="7" name="Picture 6">
            <a:extLst>
              <a:ext uri="{FF2B5EF4-FFF2-40B4-BE49-F238E27FC236}">
                <a16:creationId xmlns:a16="http://schemas.microsoft.com/office/drawing/2014/main" xmlns="" id="{83891C7D-ED81-CC64-2A90-FED2E62DA62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9544141" y="1096392"/>
            <a:ext cx="2579472" cy="573053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4" name="Picture 3">
            <a:extLst>
              <a:ext uri="{FF2B5EF4-FFF2-40B4-BE49-F238E27FC236}">
                <a16:creationId xmlns:a16="http://schemas.microsoft.com/office/drawing/2014/main" xmlns="" id="{7A94E9E9-C973-CC2D-97FF-7163506A1FC1}"/>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68387" y="1096392"/>
            <a:ext cx="2521260" cy="579268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204772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nodePh="1">
                                  <p:stCondLst>
                                    <p:cond delay="0"/>
                                  </p:stCondLst>
                                  <p:endCondLst>
                                    <p:cond evt="begin" delay="0">
                                      <p:tn val="13"/>
                                    </p:cond>
                                  </p:endCondLst>
                                  <p:childTnLst>
                                    <p:set>
                                      <p:cBhvr>
                                        <p:cTn id="14" dur="1" fill="hold">
                                          <p:stCondLst>
                                            <p:cond delay="0"/>
                                          </p:stCondLst>
                                        </p:cTn>
                                        <p:tgtEl>
                                          <p:spTgt spid="3">
                                            <p:txEl>
                                              <p:pRg st="0" end="0"/>
                                            </p:txEl>
                                          </p:spTgt>
                                        </p:tgtEl>
                                        <p:attrNameLst>
                                          <p:attrName>style.visibility</p:attrName>
                                        </p:attrNameLst>
                                      </p:cBhvr>
                                      <p:to>
                                        <p:strVal val="visible"/>
                                      </p:to>
                                    </p:set>
                                    <p:anim calcmode="lin" valueType="num">
                                      <p:cBhvr>
                                        <p:cTn id="15"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53" presetClass="entr" presetSubtype="16"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500" fill="hold"/>
                                        <p:tgtEl>
                                          <p:spTgt spid="4"/>
                                        </p:tgtEl>
                                        <p:attrNameLst>
                                          <p:attrName>ppt_w</p:attrName>
                                        </p:attrNameLst>
                                      </p:cBhvr>
                                      <p:tavLst>
                                        <p:tav tm="0">
                                          <p:val>
                                            <p:fltVal val="0"/>
                                          </p:val>
                                        </p:tav>
                                        <p:tav tm="100000">
                                          <p:val>
                                            <p:strVal val="#ppt_w"/>
                                          </p:val>
                                        </p:tav>
                                      </p:tavLst>
                                    </p:anim>
                                    <p:anim calcmode="lin" valueType="num">
                                      <p:cBhvr>
                                        <p:cTn id="24" dur="500" fill="hold"/>
                                        <p:tgtEl>
                                          <p:spTgt spid="4"/>
                                        </p:tgtEl>
                                        <p:attrNameLst>
                                          <p:attrName>ppt_h</p:attrName>
                                        </p:attrNameLst>
                                      </p:cBhvr>
                                      <p:tavLst>
                                        <p:tav tm="0">
                                          <p:val>
                                            <p:fltVal val="0"/>
                                          </p:val>
                                        </p:tav>
                                        <p:tav tm="100000">
                                          <p:val>
                                            <p:strVal val="#ppt_h"/>
                                          </p:val>
                                        </p:tav>
                                      </p:tavLst>
                                    </p:anim>
                                    <p:animEffect transition="in" filter="fade">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ppt_w</p:attrName>
                                        </p:attrNameLst>
                                      </p:cBhvr>
                                      <p:tavLst>
                                        <p:tav tm="0">
                                          <p:val>
                                            <p:fltVal val="0"/>
                                          </p:val>
                                        </p:tav>
                                        <p:tav tm="100000">
                                          <p:val>
                                            <p:strVal val="#ppt_w"/>
                                          </p:val>
                                        </p:tav>
                                      </p:tavLst>
                                    </p:anim>
                                    <p:anim calcmode="lin" valueType="num">
                                      <p:cBhvr>
                                        <p:cTn id="31" dur="500" fill="hold"/>
                                        <p:tgtEl>
                                          <p:spTgt spid="7"/>
                                        </p:tgtEl>
                                        <p:attrNameLst>
                                          <p:attrName>ppt_h</p:attrName>
                                        </p:attrNameLst>
                                      </p:cBhvr>
                                      <p:tavLst>
                                        <p:tav tm="0">
                                          <p:val>
                                            <p:fltVal val="0"/>
                                          </p:val>
                                        </p:tav>
                                        <p:tav tm="100000">
                                          <p:val>
                                            <p:strVal val="#ppt_h"/>
                                          </p:val>
                                        </p:tav>
                                      </p:tavLst>
                                    </p:anim>
                                    <p:animEffect transition="in" filter="fade">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2146343783"/>
              </p:ext>
            </p:extLst>
          </p:nvPr>
        </p:nvGraphicFramePr>
        <p:xfrm>
          <a:off x="1500326" y="1789874"/>
          <a:ext cx="9294921" cy="4964043"/>
        </p:xfrm>
        <a:graphic>
          <a:graphicData uri="http://schemas.openxmlformats.org/drawingml/2006/table">
            <a:tbl>
              <a:tblPr firstRow="1" bandRow="1">
                <a:tableStyleId>{69CF1AB2-1976-4502-BF36-3FF5EA218861}</a:tableStyleId>
              </a:tblPr>
              <a:tblGrid>
                <a:gridCol w="5877018">
                  <a:extLst>
                    <a:ext uri="{9D8B030D-6E8A-4147-A177-3AD203B41FA5}">
                      <a16:colId xmlns:a16="http://schemas.microsoft.com/office/drawing/2014/main" xmlns="" val="20000"/>
                    </a:ext>
                  </a:extLst>
                </a:gridCol>
                <a:gridCol w="3417903">
                  <a:extLst>
                    <a:ext uri="{9D8B030D-6E8A-4147-A177-3AD203B41FA5}">
                      <a16:colId xmlns:a16="http://schemas.microsoft.com/office/drawing/2014/main" xmlns="" val="20001"/>
                    </a:ext>
                  </a:extLst>
                </a:gridCol>
              </a:tblGrid>
              <a:tr h="533400">
                <a:tc>
                  <a:txBody>
                    <a:bodyPr/>
                    <a:lstStyle/>
                    <a:p>
                      <a:pPr algn="ctr" rtl="0"/>
                      <a:r>
                        <a:rPr lang="fa-IR" sz="2000" b="1" dirty="0">
                          <a:solidFill>
                            <a:srgbClr val="002060"/>
                          </a:solidFill>
                          <a:cs typeface="B Titr" panose="00000700000000000000" pitchFamily="2" charset="-78"/>
                        </a:rPr>
                        <a:t>تعداد</a:t>
                      </a:r>
                      <a:r>
                        <a:rPr lang="en-US" sz="2000" b="1" baseline="0" dirty="0">
                          <a:solidFill>
                            <a:srgbClr val="002060"/>
                          </a:solidFill>
                          <a:cs typeface="B Titr" panose="00000700000000000000" pitchFamily="2" charset="-78"/>
                        </a:rPr>
                        <a:t> </a:t>
                      </a:r>
                      <a:endParaRPr lang="en-US" sz="2000" b="1" dirty="0">
                        <a:solidFill>
                          <a:srgbClr val="002060"/>
                        </a:solidFill>
                        <a:cs typeface="B Titr" panose="00000700000000000000" pitchFamily="2" charset="-78"/>
                      </a:endParaRPr>
                    </a:p>
                  </a:txBody>
                  <a:tcPr marL="51528" marR="51528" marT="25758" marB="25758" anchor="ctr"/>
                </a:tc>
                <a:tc>
                  <a:txBody>
                    <a:bodyPr/>
                    <a:lstStyle/>
                    <a:p>
                      <a:pPr algn="ctr" rtl="0"/>
                      <a:r>
                        <a:rPr lang="fa-IR" sz="2000" b="1" dirty="0">
                          <a:solidFill>
                            <a:srgbClr val="002060"/>
                          </a:solidFill>
                          <a:cs typeface="B Titr" panose="00000700000000000000" pitchFamily="2" charset="-78"/>
                        </a:rPr>
                        <a:t>عنوان</a:t>
                      </a:r>
                      <a:r>
                        <a:rPr lang="en-US" sz="2000" b="1" baseline="0" dirty="0">
                          <a:solidFill>
                            <a:srgbClr val="002060"/>
                          </a:solidFill>
                          <a:cs typeface="B Titr" panose="00000700000000000000" pitchFamily="2" charset="-78"/>
                        </a:rPr>
                        <a:t> </a:t>
                      </a:r>
                      <a:endParaRPr lang="en-US" sz="2000" b="1" dirty="0">
                        <a:solidFill>
                          <a:srgbClr val="002060"/>
                        </a:solidFill>
                        <a:cs typeface="B Titr" panose="00000700000000000000" pitchFamily="2" charset="-78"/>
                      </a:endParaRPr>
                    </a:p>
                  </a:txBody>
                  <a:tcPr marL="51528" marR="51528" marT="25758" marB="25758" anchor="ctr"/>
                </a:tc>
                <a:extLst>
                  <a:ext uri="{0D108BD9-81ED-4DB2-BD59-A6C34878D82A}">
                    <a16:rowId xmlns:a16="http://schemas.microsoft.com/office/drawing/2014/main" xmlns="" val="10000"/>
                  </a:ext>
                </a:extLst>
              </a:tr>
              <a:tr h="545037">
                <a:tc>
                  <a:txBody>
                    <a:bodyPr/>
                    <a:lstStyle/>
                    <a:p>
                      <a:pPr algn="r" rtl="1"/>
                      <a:r>
                        <a:rPr lang="fa-IR" sz="2000" b="1" dirty="0">
                          <a:solidFill>
                            <a:srgbClr val="002060"/>
                          </a:solidFill>
                          <a:cs typeface="B Titr" panose="00000700000000000000" pitchFamily="2" charset="-78"/>
                        </a:rPr>
                        <a:t>۱ نفر</a:t>
                      </a:r>
                      <a:endParaRPr lang="en-US" sz="2000" b="1" dirty="0">
                        <a:solidFill>
                          <a:srgbClr val="002060"/>
                        </a:solidFill>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پزشک مسئول فنی مرکز</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1"/>
                  </a:ext>
                </a:extLst>
              </a:tr>
              <a:tr h="557092">
                <a:tc>
                  <a:txBody>
                    <a:bodyPr/>
                    <a:lstStyle/>
                    <a:p>
                      <a:pPr algn="r" rtl="1"/>
                      <a:r>
                        <a:rPr lang="fa-IR" sz="2000" b="1" kern="1200" baseline="0" dirty="0">
                          <a:solidFill>
                            <a:srgbClr val="002060"/>
                          </a:solidFill>
                          <a:cs typeface="B Titr" panose="00000700000000000000" pitchFamily="2" charset="-78"/>
                        </a:rPr>
                        <a:t>1 نفر به ازای هرمرکز و به ازای هر 20 هزار نفر یک نفر اضافه شود </a:t>
                      </a:r>
                      <a:endParaRPr lang="en-US" sz="2000" b="1" kern="1200" baseline="0" dirty="0">
                        <a:solidFill>
                          <a:srgbClr val="002060"/>
                        </a:solidFill>
                        <a:latin typeface="+mn-lt"/>
                        <a:ea typeface="+mn-ea"/>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کارشناس</a:t>
                      </a:r>
                      <a:r>
                        <a:rPr lang="fa-IR" sz="2000" b="1" baseline="0" dirty="0">
                          <a:solidFill>
                            <a:srgbClr val="002060"/>
                          </a:solidFill>
                          <a:cs typeface="B Titr" panose="00000700000000000000" pitchFamily="2" charset="-78"/>
                        </a:rPr>
                        <a:t> </a:t>
                      </a:r>
                      <a:r>
                        <a:rPr lang="fa-IR" sz="2000" b="1" dirty="0">
                          <a:solidFill>
                            <a:srgbClr val="002060"/>
                          </a:solidFill>
                          <a:cs typeface="B Titr" panose="00000700000000000000" pitchFamily="2" charset="-78"/>
                        </a:rPr>
                        <a:t>ناظر</a:t>
                      </a:r>
                      <a:r>
                        <a:rPr lang="fa-IR" sz="2000" b="1" baseline="0" dirty="0">
                          <a:solidFill>
                            <a:srgbClr val="002060"/>
                          </a:solidFill>
                          <a:cs typeface="B Titr" panose="00000700000000000000" pitchFamily="2" charset="-78"/>
                        </a:rPr>
                        <a:t> </a:t>
                      </a:r>
                      <a:r>
                        <a:rPr lang="fa-IR" sz="2000" b="1" dirty="0">
                          <a:solidFill>
                            <a:srgbClr val="002060"/>
                          </a:solidFill>
                          <a:cs typeface="B Titr" panose="00000700000000000000" pitchFamily="2" charset="-78"/>
                        </a:rPr>
                        <a:t> </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2"/>
                  </a:ext>
                </a:extLst>
              </a:tr>
              <a:tr h="505198">
                <a:tc>
                  <a:txBody>
                    <a:bodyPr/>
                    <a:lstStyle/>
                    <a:p>
                      <a:pPr algn="r" rtl="1"/>
                      <a:r>
                        <a:rPr lang="fa-IR" sz="2000" b="1" kern="1200" baseline="0" dirty="0">
                          <a:solidFill>
                            <a:srgbClr val="002060"/>
                          </a:solidFill>
                          <a:cs typeface="B Titr" panose="00000700000000000000" pitchFamily="2" charset="-78"/>
                        </a:rPr>
                        <a:t>۱ نفر به ازای هر 20هزار نفر</a:t>
                      </a:r>
                      <a:endParaRPr lang="en-US" sz="2000" b="1" kern="1200" baseline="0" dirty="0">
                        <a:solidFill>
                          <a:srgbClr val="002060"/>
                        </a:solidFill>
                        <a:latin typeface="+mn-lt"/>
                        <a:ea typeface="+mn-ea"/>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کارشناس تغذیه </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3"/>
                  </a:ext>
                </a:extLst>
              </a:tr>
              <a:tr h="466646">
                <a:tc>
                  <a:txBody>
                    <a:bodyPr/>
                    <a:lstStyle/>
                    <a:p>
                      <a:pPr algn="r" rtl="1"/>
                      <a:r>
                        <a:rPr lang="fa-IR" sz="2000" b="1" kern="1200" baseline="0" dirty="0">
                          <a:solidFill>
                            <a:srgbClr val="002060"/>
                          </a:solidFill>
                          <a:cs typeface="B Titr" panose="00000700000000000000" pitchFamily="2" charset="-78"/>
                        </a:rPr>
                        <a:t>۱ نفر به ازای </a:t>
                      </a:r>
                      <a:r>
                        <a:rPr lang="fa-IR" sz="2000" b="1" kern="1200" baseline="0">
                          <a:solidFill>
                            <a:srgbClr val="002060"/>
                          </a:solidFill>
                          <a:cs typeface="B Titr" panose="00000700000000000000" pitchFamily="2" charset="-78"/>
                        </a:rPr>
                        <a:t>هر 20هزار </a:t>
                      </a:r>
                      <a:r>
                        <a:rPr lang="fa-IR" sz="2000" b="1" kern="1200" baseline="0" dirty="0">
                          <a:solidFill>
                            <a:srgbClr val="002060"/>
                          </a:solidFill>
                          <a:cs typeface="B Titr" panose="00000700000000000000" pitchFamily="2" charset="-78"/>
                        </a:rPr>
                        <a:t>نفر</a:t>
                      </a:r>
                      <a:endParaRPr lang="en-US" sz="2000" b="1" kern="1200" baseline="0" dirty="0">
                        <a:solidFill>
                          <a:srgbClr val="002060"/>
                        </a:solidFill>
                        <a:latin typeface="+mn-lt"/>
                        <a:ea typeface="+mn-ea"/>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کارشناس سلامت روان </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4"/>
                  </a:ext>
                </a:extLst>
              </a:tr>
              <a:tr h="478955">
                <a:tc>
                  <a:txBody>
                    <a:bodyPr/>
                    <a:lstStyle/>
                    <a:p>
                      <a:pPr algn="r" rtl="1"/>
                      <a:r>
                        <a:rPr lang="fa-IR" sz="2000" b="1" kern="1200" baseline="0" dirty="0">
                          <a:solidFill>
                            <a:srgbClr val="002060"/>
                          </a:solidFill>
                          <a:cs typeface="B Titr" panose="00000700000000000000" pitchFamily="2" charset="-78"/>
                        </a:rPr>
                        <a:t>۱ نفر به ازای 15تا20 هزارنفر</a:t>
                      </a:r>
                      <a:endParaRPr lang="en-US" sz="2000" b="1" kern="1200" baseline="0" dirty="0">
                        <a:solidFill>
                          <a:srgbClr val="002060"/>
                        </a:solidFill>
                        <a:latin typeface="+mn-lt"/>
                        <a:ea typeface="+mn-ea"/>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دندانپزشک</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5"/>
                  </a:ext>
                </a:extLst>
              </a:tr>
              <a:tr h="512014">
                <a:tc>
                  <a:txBody>
                    <a:bodyPr/>
                    <a:lstStyle/>
                    <a:p>
                      <a:pPr algn="r" rtl="1"/>
                      <a:r>
                        <a:rPr lang="fa-IR" sz="2000" b="1" dirty="0">
                          <a:solidFill>
                            <a:srgbClr val="002060"/>
                          </a:solidFill>
                          <a:cs typeface="B Titr" panose="00000700000000000000" pitchFamily="2" charset="-78"/>
                        </a:rPr>
                        <a:t>۱ نفر به ازای هر دندانپزشک</a:t>
                      </a:r>
                      <a:endParaRPr lang="en-US" sz="2000" b="1" dirty="0">
                        <a:solidFill>
                          <a:srgbClr val="002060"/>
                        </a:solidFill>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مراقب سلامت دهان (دستیار)</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6"/>
                  </a:ext>
                </a:extLst>
              </a:tr>
              <a:tr h="466646">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1" dirty="0">
                          <a:solidFill>
                            <a:srgbClr val="002060"/>
                          </a:solidFill>
                          <a:cs typeface="B Titr" panose="00000700000000000000" pitchFamily="2" charset="-78"/>
                        </a:rPr>
                        <a:t>یک</a:t>
                      </a:r>
                      <a:r>
                        <a:rPr lang="fa-IR" sz="2000" b="1" baseline="0" dirty="0">
                          <a:solidFill>
                            <a:srgbClr val="002060"/>
                          </a:solidFill>
                          <a:cs typeface="B Titr" panose="00000700000000000000" pitchFamily="2" charset="-78"/>
                        </a:rPr>
                        <a:t> نفر به ازای هر ۳۰۰ امکنه</a:t>
                      </a:r>
                      <a:endParaRPr lang="en-US" sz="2000" b="1" dirty="0">
                        <a:solidFill>
                          <a:srgbClr val="002060"/>
                        </a:solidFill>
                        <a:cs typeface="B Titr" panose="00000700000000000000" pitchFamily="2" charset="-78"/>
                      </a:endParaRPr>
                    </a:p>
                  </a:txBody>
                  <a:tcPr marL="51528" marR="51528" marT="25758" marB="25758"/>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1" dirty="0">
                          <a:solidFill>
                            <a:srgbClr val="002060"/>
                          </a:solidFill>
                          <a:cs typeface="B Titr" panose="00000700000000000000" pitchFamily="2" charset="-78"/>
                        </a:rPr>
                        <a:t>کارشناس</a:t>
                      </a:r>
                      <a:r>
                        <a:rPr lang="fa-IR" sz="2000" b="1" baseline="0" dirty="0">
                          <a:solidFill>
                            <a:srgbClr val="002060"/>
                          </a:solidFill>
                          <a:cs typeface="B Titr" panose="00000700000000000000" pitchFamily="2" charset="-78"/>
                        </a:rPr>
                        <a:t> بهداشت محیط</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7"/>
                  </a:ext>
                </a:extLst>
              </a:tr>
              <a:tr h="432409">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1" dirty="0">
                          <a:solidFill>
                            <a:srgbClr val="002060"/>
                          </a:solidFill>
                          <a:cs typeface="B Titr" panose="00000700000000000000" pitchFamily="2" charset="-78"/>
                        </a:rPr>
                        <a:t>یک</a:t>
                      </a:r>
                      <a:r>
                        <a:rPr lang="fa-IR" sz="2000" b="1" baseline="0" dirty="0">
                          <a:solidFill>
                            <a:srgbClr val="002060"/>
                          </a:solidFill>
                          <a:cs typeface="B Titr" panose="00000700000000000000" pitchFamily="2" charset="-78"/>
                        </a:rPr>
                        <a:t> نفر به ازای هر ۳۰۰ کارگاه</a:t>
                      </a:r>
                      <a:endParaRPr lang="en-US" sz="2000" b="1" dirty="0">
                        <a:solidFill>
                          <a:srgbClr val="002060"/>
                        </a:solidFill>
                        <a:cs typeface="B Titr" panose="00000700000000000000" pitchFamily="2" charset="-78"/>
                      </a:endParaRPr>
                    </a:p>
                  </a:txBody>
                  <a:tcPr marL="51528" marR="51528" marT="25758" marB="25758"/>
                </a:tc>
                <a:tc>
                  <a:txBody>
                    <a:bodyPr/>
                    <a:lstStyle/>
                    <a:p>
                      <a:pPr algn="r" rtl="1"/>
                      <a:r>
                        <a:rPr lang="fa-IR" sz="2000" b="1" dirty="0">
                          <a:solidFill>
                            <a:srgbClr val="002060"/>
                          </a:solidFill>
                          <a:cs typeface="B Titr" panose="00000700000000000000" pitchFamily="2" charset="-78"/>
                        </a:rPr>
                        <a:t>کارشناس</a:t>
                      </a:r>
                      <a:r>
                        <a:rPr lang="fa-IR" sz="2000" b="1" baseline="0" dirty="0">
                          <a:solidFill>
                            <a:srgbClr val="002060"/>
                          </a:solidFill>
                          <a:cs typeface="B Titr" panose="00000700000000000000" pitchFamily="2" charset="-78"/>
                        </a:rPr>
                        <a:t> بهداشت حرفه ای</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10008"/>
                  </a:ext>
                </a:extLst>
              </a:tr>
              <a:tr h="466646">
                <a:tc>
                  <a:txBody>
                    <a:bodyPr/>
                    <a:lstStyle/>
                    <a:p>
                      <a:pPr algn="r" rtl="1"/>
                      <a:r>
                        <a:rPr lang="fa-IR" sz="2000" b="1" dirty="0">
                          <a:solidFill>
                            <a:srgbClr val="002060"/>
                          </a:solidFill>
                          <a:cs typeface="B Titr" panose="00000700000000000000" pitchFamily="2" charset="-78"/>
                        </a:rPr>
                        <a:t>۱</a:t>
                      </a:r>
                      <a:endParaRPr lang="en-US" sz="2000" b="1" dirty="0">
                        <a:solidFill>
                          <a:srgbClr val="002060"/>
                        </a:solidFill>
                        <a:cs typeface="B Titr" panose="00000700000000000000" pitchFamily="2" charset="-78"/>
                      </a:endParaRPr>
                    </a:p>
                  </a:txBody>
                  <a:tcPr marL="51528" marR="51528" marT="25758" marB="25758"/>
                </a:tc>
                <a:tc>
                  <a:txBody>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lang="fa-IR" sz="2000" b="1" dirty="0">
                          <a:solidFill>
                            <a:srgbClr val="002060"/>
                          </a:solidFill>
                          <a:cs typeface="B Titr" panose="00000700000000000000" pitchFamily="2" charset="-78"/>
                        </a:rPr>
                        <a:t>پذیرش</a:t>
                      </a:r>
                      <a:endParaRPr lang="en-US" sz="2000" b="1" dirty="0">
                        <a:solidFill>
                          <a:srgbClr val="002060"/>
                        </a:solidFill>
                        <a:cs typeface="B Titr" panose="00000700000000000000" pitchFamily="2" charset="-78"/>
                      </a:endParaRPr>
                    </a:p>
                  </a:txBody>
                  <a:tcPr marL="51528" marR="51528" marT="25758" marB="25758"/>
                </a:tc>
                <a:extLst>
                  <a:ext uri="{0D108BD9-81ED-4DB2-BD59-A6C34878D82A}">
                    <a16:rowId xmlns:a16="http://schemas.microsoft.com/office/drawing/2014/main" xmlns="" val="2606730721"/>
                  </a:ext>
                </a:extLst>
              </a:tr>
            </a:tbl>
          </a:graphicData>
        </a:graphic>
      </p:graphicFrame>
      <p:sp>
        <p:nvSpPr>
          <p:cNvPr id="8" name="Title 2"/>
          <p:cNvSpPr txBox="1">
            <a:spLocks/>
          </p:cNvSpPr>
          <p:nvPr/>
        </p:nvSpPr>
        <p:spPr>
          <a:xfrm>
            <a:off x="2014492" y="1060883"/>
            <a:ext cx="7772401" cy="728991"/>
          </a:xfrm>
          <a:prstGeom prst="rect">
            <a:avLst/>
          </a:prstGeom>
        </p:spPr>
        <p:txBody>
          <a:bodyPr>
            <a:normAutofit/>
          </a:bodyPr>
          <a:lstStyle>
            <a:lvl1pPr algn="ctr" defTabSz="914400" rtl="1" eaLnBrk="1" latinLnBrk="0" hangingPunct="1">
              <a:spcBef>
                <a:spcPct val="0"/>
              </a:spcBef>
              <a:buNone/>
              <a:defRPr sz="4400" kern="1200">
                <a:solidFill>
                  <a:srgbClr val="FFFFFF"/>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defRPr/>
            </a:pPr>
            <a:r>
              <a:rPr lang="fa-IR" sz="32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a:cs typeface="B Titr" pitchFamily="2" charset="-78"/>
              </a:rPr>
              <a:t>اعضای تیم سلامت شاغل در مرکز</a:t>
            </a:r>
          </a:p>
        </p:txBody>
      </p:sp>
      <p:pic>
        <p:nvPicPr>
          <p:cNvPr id="2" name="Picture 1">
            <a:extLst>
              <a:ext uri="{FF2B5EF4-FFF2-40B4-BE49-F238E27FC236}">
                <a16:creationId xmlns:a16="http://schemas.microsoft.com/office/drawing/2014/main" xmlns="" id="{228AA8BC-F226-2350-C3E2-54AE28AA19A4}"/>
              </a:ext>
            </a:extLst>
          </p:cNvPr>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TextBox 2">
            <a:extLst>
              <a:ext uri="{FF2B5EF4-FFF2-40B4-BE49-F238E27FC236}">
                <a16:creationId xmlns:a16="http://schemas.microsoft.com/office/drawing/2014/main" xmlns="" id="{6F99516B-A954-8BEE-F0F8-A86BD7823BB9}"/>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91407435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heel(1)">
                                      <p:cBhvr>
                                        <p:cTn id="13"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rtl="1"/>
            <a:fld id="{C56C102F-DB20-439C-A149-F59098166D07}" type="slidenum">
              <a:rPr lang="fa-IR">
                <a:solidFill>
                  <a:prstClr val="black">
                    <a:tint val="75000"/>
                  </a:prstClr>
                </a:solidFill>
                <a:latin typeface="Calibri" panose="020F0502020204030204"/>
                <a:cs typeface="Arial" panose="020B0604020202020204" pitchFamily="34" charset="0"/>
              </a:rPr>
              <a:pPr rtl="1"/>
              <a:t>21</a:t>
            </a:fld>
            <a:endParaRPr lang="fa-IR">
              <a:solidFill>
                <a:prstClr val="black">
                  <a:tint val="75000"/>
                </a:prstClr>
              </a:solidFill>
              <a:latin typeface="Calibri" panose="020F0502020204030204"/>
              <a:cs typeface="Arial" panose="020B0604020202020204" pitchFamily="34" charset="0"/>
            </a:endParaRPr>
          </a:p>
        </p:txBody>
      </p:sp>
      <p:sp>
        <p:nvSpPr>
          <p:cNvPr id="4" name="Rectangle 3"/>
          <p:cNvSpPr/>
          <p:nvPr/>
        </p:nvSpPr>
        <p:spPr>
          <a:xfrm>
            <a:off x="1633492" y="1291807"/>
            <a:ext cx="9232776" cy="4947508"/>
          </a:xfrm>
          <a:prstGeom prst="rect">
            <a:avLst/>
          </a:prstGeom>
        </p:spPr>
        <p:txBody>
          <a:bodyPr wrap="square">
            <a:spAutoFit/>
          </a:bodyPr>
          <a:lstStyle/>
          <a:p>
            <a:pPr marL="60325" algn="ctr" rtl="1">
              <a:lnSpc>
                <a:spcPct val="150000"/>
              </a:lnSpc>
              <a:tabLst>
                <a:tab pos="240665" algn="r"/>
              </a:tabLst>
            </a:pPr>
            <a:r>
              <a:rPr lang="fa-IR" sz="32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B Nazanin" panose="00000400000000000000" pitchFamily="2" charset="-78"/>
                <a:ea typeface="Calibri" panose="020F0502020204030204" pitchFamily="34" charset="0"/>
                <a:cs typeface="B Titr" panose="00000700000000000000" pitchFamily="2" charset="-78"/>
              </a:rPr>
              <a:t>پایگاه پزشکی خانواده : </a:t>
            </a:r>
          </a:p>
          <a:p>
            <a:pPr marL="60325" algn="justLow" rtl="1">
              <a:lnSpc>
                <a:spcPct val="150000"/>
              </a:lnSpc>
              <a:tabLst>
                <a:tab pos="240665" algn="r"/>
              </a:tabLst>
            </a:pP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محیطی ترین واحد ارائه خدمات سلامت که به ازای هر 3000 نفر تشکیل شده </a:t>
            </a:r>
          </a:p>
          <a:p>
            <a:pPr marL="403225" indent="-342900" algn="justLow" rtl="1">
              <a:lnSpc>
                <a:spcPct val="150000"/>
              </a:lnSpc>
              <a:buFont typeface="Wingdings" panose="05000000000000000000" pitchFamily="2" charset="2"/>
              <a:buChar char="v"/>
              <a:tabLst>
                <a:tab pos="240665" algn="r"/>
              </a:tabLst>
            </a:pPr>
            <a:r>
              <a:rPr lang="fa-IR" sz="2000" b="1" dirty="0">
                <a:solidFill>
                  <a:srgbClr val="C00000"/>
                </a:solidFill>
                <a:latin typeface="B Nazanin" panose="00000400000000000000" pitchFamily="2" charset="-78"/>
                <a:ea typeface="Calibri" panose="020F0502020204030204" pitchFamily="34" charset="0"/>
                <a:cs typeface="B Titr" panose="00000700000000000000" pitchFamily="2" charset="-78"/>
              </a:rPr>
              <a:t>در یکی از سه قالب زیر فعالیت می نماید:</a:t>
            </a:r>
          </a:p>
          <a:p>
            <a:pPr marL="517525" indent="-457200" algn="justLow" rtl="1">
              <a:lnSpc>
                <a:spcPct val="150000"/>
              </a:lnSpc>
              <a:buClr>
                <a:srgbClr val="FF0000"/>
              </a:buClr>
              <a:buFont typeface="+mj-lt"/>
              <a:buAutoNum type="arabicPeriod"/>
              <a:tabLst>
                <a:tab pos="240665" algn="r"/>
              </a:tabLst>
            </a:pP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دولتی ( پایگاه ضمیمه و غیر ضمیمه دولتی ) </a:t>
            </a:r>
          </a:p>
          <a:p>
            <a:pPr marL="517525" indent="-457200" algn="justLow" rtl="1">
              <a:lnSpc>
                <a:spcPct val="150000"/>
              </a:lnSpc>
              <a:buClr>
                <a:srgbClr val="FF0000"/>
              </a:buClr>
              <a:buFont typeface="+mj-lt"/>
              <a:buAutoNum type="arabicPeriod"/>
              <a:tabLst>
                <a:tab pos="240665" algn="r"/>
              </a:tabLst>
            </a:pP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تجمیعی ( چند پایگاه پزشکی خانواده در بخش دولتی یا خصوصی ) </a:t>
            </a:r>
          </a:p>
          <a:p>
            <a:pPr marL="517525" marR="0" lvl="0" indent="-457200" algn="justLow" defTabSz="914400" rtl="1" eaLnBrk="1" fontAlgn="auto" latinLnBrk="0" hangingPunct="1">
              <a:lnSpc>
                <a:spcPct val="150000"/>
              </a:lnSpc>
              <a:spcBef>
                <a:spcPts val="0"/>
              </a:spcBef>
              <a:spcAft>
                <a:spcPts val="0"/>
              </a:spcAft>
              <a:buClr>
                <a:srgbClr val="FF0000"/>
              </a:buClr>
              <a:buSzTx/>
              <a:buFont typeface="+mj-lt"/>
              <a:buAutoNum type="arabicPeriod"/>
              <a:tabLst>
                <a:tab pos="240665" algn="r"/>
              </a:tabLst>
              <a:defRPr/>
            </a:pPr>
            <a:r>
              <a:rPr kumimoji="0" lang="fa-IR" sz="2000" b="1" i="0" u="none" strike="noStrike" kern="1200" cap="none" spc="0" normalizeH="0" baseline="0" noProof="0" dirty="0">
                <a:ln>
                  <a:noFill/>
                </a:ln>
                <a:solidFill>
                  <a:prstClr val="black"/>
                </a:solidFill>
                <a:effectLst/>
                <a:uLnTx/>
                <a:uFillTx/>
                <a:latin typeface="B Nazanin" panose="00000400000000000000" pitchFamily="2" charset="-78"/>
                <a:ea typeface="Calibri" panose="020F0502020204030204" pitchFamily="34" charset="0"/>
                <a:cs typeface="B Titr" panose="00000700000000000000" pitchFamily="2" charset="-78"/>
              </a:rPr>
              <a:t>خصوصی ( مطب بخش خصوصی )</a:t>
            </a:r>
            <a:endPar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endParaRPr>
          </a:p>
          <a:p>
            <a:pPr marL="403225" indent="-342900" algn="justLow" rtl="1">
              <a:lnSpc>
                <a:spcPct val="150000"/>
              </a:lnSpc>
              <a:buClr>
                <a:srgbClr val="FF0000"/>
              </a:buClr>
              <a:buFont typeface="Wingdings" panose="05000000000000000000" pitchFamily="2" charset="2"/>
              <a:buChar char="v"/>
              <a:tabLst>
                <a:tab pos="240665" algn="r"/>
              </a:tabLst>
            </a:pPr>
            <a:r>
              <a:rPr lang="fa-IR" sz="2000" b="1" dirty="0">
                <a:solidFill>
                  <a:srgbClr val="C00000"/>
                </a:solidFill>
                <a:latin typeface="B Nazanin" panose="00000400000000000000" pitchFamily="2" charset="-78"/>
                <a:ea typeface="Calibri" panose="020F0502020204030204" pitchFamily="34" charset="0"/>
                <a:cs typeface="B Titr" panose="00000700000000000000" pitchFamily="2" charset="-78"/>
              </a:rPr>
              <a:t>اعضای شاغل در پایگاه پزشکی خانواده :</a:t>
            </a:r>
          </a:p>
          <a:p>
            <a:pPr marL="403225" indent="-342900" algn="justLow" rtl="1">
              <a:lnSpc>
                <a:spcPct val="150000"/>
              </a:lnSpc>
              <a:buClr>
                <a:srgbClr val="FF0000"/>
              </a:buClr>
              <a:buFont typeface="Arial" panose="020B0604020202020204" pitchFamily="34" charset="0"/>
              <a:buChar char="•"/>
              <a:tabLst>
                <a:tab pos="240665" algn="r"/>
              </a:tabLst>
            </a:pP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پزشک یک نفر </a:t>
            </a:r>
          </a:p>
          <a:p>
            <a:pPr marL="403225" indent="-342900" algn="justLow" rtl="1">
              <a:lnSpc>
                <a:spcPct val="150000"/>
              </a:lnSpc>
              <a:buClr>
                <a:srgbClr val="FF0000"/>
              </a:buClr>
              <a:buFont typeface="Arial" panose="020B0604020202020204" pitchFamily="34" charset="0"/>
              <a:buChar char="•"/>
              <a:tabLst>
                <a:tab pos="240665" algn="r"/>
              </a:tabLst>
            </a:pP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مراقب سلامت دو نفر ( الزاماً یک نفر از مراقبین سلامت، کارشناس ماما است ) </a:t>
            </a:r>
          </a:p>
          <a:p>
            <a:pPr marL="403225" indent="-342900" algn="justLow" rtl="1">
              <a:lnSpc>
                <a:spcPct val="150000"/>
              </a:lnSpc>
              <a:buClr>
                <a:srgbClr val="FF0000"/>
              </a:buClr>
              <a:buFont typeface="Arial" panose="020B0604020202020204" pitchFamily="34" charset="0"/>
              <a:buChar char="•"/>
              <a:tabLst>
                <a:tab pos="240665" algn="r"/>
              </a:tabLst>
            </a:pP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منشی  </a:t>
            </a:r>
          </a:p>
        </p:txBody>
      </p:sp>
      <p:pic>
        <p:nvPicPr>
          <p:cNvPr id="2" name="Picture 1">
            <a:extLst>
              <a:ext uri="{FF2B5EF4-FFF2-40B4-BE49-F238E27FC236}">
                <a16:creationId xmlns:a16="http://schemas.microsoft.com/office/drawing/2014/main" xmlns="" id="{9A8DCDEE-9BB2-5692-4E3E-326E680E977D}"/>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D2AFE0DF-EEC7-38A1-CB67-68D9A859F454}"/>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24681067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2"/>
          <p:cNvSpPr txBox="1">
            <a:spLocks/>
          </p:cNvSpPr>
          <p:nvPr/>
        </p:nvSpPr>
        <p:spPr>
          <a:xfrm>
            <a:off x="2740241" y="1294818"/>
            <a:ext cx="7315200" cy="646883"/>
          </a:xfrm>
          <a:prstGeom prst="rect">
            <a:avLst/>
          </a:prstGeom>
        </p:spPr>
        <p:txBody>
          <a:bodyPr>
            <a:normAutofit/>
          </a:bodyPr>
          <a:lstStyle>
            <a:lvl1pPr algn="ctr" defTabSz="914400" rtl="1" eaLnBrk="1" latinLnBrk="0" hangingPunct="1">
              <a:spcBef>
                <a:spcPct val="0"/>
              </a:spcBef>
              <a:buNone/>
              <a:defRPr sz="4400" kern="1200">
                <a:solidFill>
                  <a:srgbClr val="FFFFFF"/>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defRPr/>
            </a:pPr>
            <a:r>
              <a:rPr lang="fa-IR" sz="3200" b="1" dirty="0">
                <a:ln w="10160">
                  <a:solidFill>
                    <a:srgbClr val="5B9BD5"/>
                  </a:solidFill>
                  <a:prstDash val="solid"/>
                </a:ln>
                <a:solidFill>
                  <a:srgbClr val="FFC000"/>
                </a:solidFill>
                <a:latin typeface="Calibri"/>
                <a:cs typeface="B Titr" pitchFamily="2" charset="-78"/>
              </a:rPr>
              <a:t>اعضای تیم پزشکی خانواده شاغل در پایگاه</a:t>
            </a:r>
          </a:p>
        </p:txBody>
      </p:sp>
      <p:sp>
        <p:nvSpPr>
          <p:cNvPr id="2" name="Rectangle 1"/>
          <p:cNvSpPr/>
          <p:nvPr/>
        </p:nvSpPr>
        <p:spPr>
          <a:xfrm>
            <a:off x="1500326" y="6057082"/>
            <a:ext cx="10422384" cy="450250"/>
          </a:xfrm>
          <a:prstGeom prst="rect">
            <a:avLst/>
          </a:prstGeom>
          <a:noFill/>
          <a:ln w="28575">
            <a:solidFill>
              <a:srgbClr val="00B0F0"/>
            </a:solidFill>
          </a:ln>
        </p:spPr>
        <p:txBody>
          <a:bodyPr wrap="square" lIns="68705" tIns="34353" rIns="68705" bIns="34353">
            <a:spAutoFit/>
          </a:bodyPr>
          <a:lstStyle/>
          <a:p>
            <a:pPr algn="justLow" rtl="1">
              <a:lnSpc>
                <a:spcPct val="150000"/>
              </a:lnSpc>
              <a:defRPr/>
            </a:pPr>
            <a:r>
              <a:rPr lang="fa-IR" b="1" dirty="0">
                <a:ln w="0"/>
                <a:solidFill>
                  <a:prstClr val="black"/>
                </a:solidFill>
                <a:latin typeface="Calibri"/>
                <a:cs typeface="B Titr" panose="00000700000000000000" pitchFamily="2" charset="-78"/>
              </a:rPr>
              <a:t>اعضای </a:t>
            </a:r>
            <a:r>
              <a:rPr lang="fa-IR" b="1" dirty="0">
                <a:ln w="0"/>
                <a:solidFill>
                  <a:srgbClr val="FF0000"/>
                </a:solidFill>
                <a:latin typeface="Calibri"/>
                <a:cs typeface="B Titr" panose="00000700000000000000" pitchFamily="2" charset="-78"/>
              </a:rPr>
              <a:t>تیم پزشکی خانواده </a:t>
            </a:r>
            <a:r>
              <a:rPr lang="fa-IR" b="1" dirty="0">
                <a:ln w="0"/>
                <a:solidFill>
                  <a:prstClr val="black"/>
                </a:solidFill>
                <a:latin typeface="Calibri"/>
                <a:cs typeface="B Titr" panose="00000700000000000000" pitchFamily="2" charset="-78"/>
              </a:rPr>
              <a:t>شامل یک نفر پزشک خانواده، دو نفر مراقب سلامت الزاماً یک نفر ماما  به ازای هر 3000 نفر می باشد . </a:t>
            </a:r>
            <a:endParaRPr lang="en-US" b="1" dirty="0">
              <a:ln w="0"/>
              <a:solidFill>
                <a:prstClr val="black"/>
              </a:solidFill>
              <a:latin typeface="Calibri"/>
              <a:cs typeface="B Titr" panose="00000700000000000000" pitchFamily="2" charset="-78"/>
            </a:endParaRPr>
          </a:p>
        </p:txBody>
      </p:sp>
      <p:graphicFrame>
        <p:nvGraphicFramePr>
          <p:cNvPr id="3" name="Table 3">
            <a:extLst>
              <a:ext uri="{FF2B5EF4-FFF2-40B4-BE49-F238E27FC236}">
                <a16:creationId xmlns:a16="http://schemas.microsoft.com/office/drawing/2014/main" xmlns="" id="{0B8C0B57-BED0-D3A4-560B-AA0CC90A6542}"/>
              </a:ext>
            </a:extLst>
          </p:cNvPr>
          <p:cNvGraphicFramePr>
            <a:graphicFrameLocks noGrp="1"/>
          </p:cNvGraphicFramePr>
          <p:nvPr>
            <p:extLst>
              <p:ext uri="{D42A27DB-BD31-4B8C-83A1-F6EECF244321}">
                <p14:modId xmlns:p14="http://schemas.microsoft.com/office/powerpoint/2010/main" val="711479763"/>
              </p:ext>
            </p:extLst>
          </p:nvPr>
        </p:nvGraphicFramePr>
        <p:xfrm>
          <a:off x="2438400" y="2246791"/>
          <a:ext cx="7166316" cy="3505201"/>
        </p:xfrm>
        <a:graphic>
          <a:graphicData uri="http://schemas.openxmlformats.org/drawingml/2006/table">
            <a:tbl>
              <a:tblPr rtl="1" firstRow="1" bandRow="1">
                <a:tableStyleId>{5C22544A-7EE6-4342-B048-85BDC9FD1C3A}</a:tableStyleId>
              </a:tblPr>
              <a:tblGrid>
                <a:gridCol w="2215660">
                  <a:extLst>
                    <a:ext uri="{9D8B030D-6E8A-4147-A177-3AD203B41FA5}">
                      <a16:colId xmlns:a16="http://schemas.microsoft.com/office/drawing/2014/main" xmlns="" val="1594117053"/>
                    </a:ext>
                  </a:extLst>
                </a:gridCol>
                <a:gridCol w="4950656">
                  <a:extLst>
                    <a:ext uri="{9D8B030D-6E8A-4147-A177-3AD203B41FA5}">
                      <a16:colId xmlns:a16="http://schemas.microsoft.com/office/drawing/2014/main" xmlns="" val="2814762180"/>
                    </a:ext>
                  </a:extLst>
                </a:gridCol>
              </a:tblGrid>
              <a:tr h="693231">
                <a:tc>
                  <a:txBody>
                    <a:bodyPr/>
                    <a:lstStyle/>
                    <a:p>
                      <a:pPr algn="ctr" rtl="1">
                        <a:lnSpc>
                          <a:spcPct val="150000"/>
                        </a:lnSpc>
                      </a:pPr>
                      <a:r>
                        <a:rPr lang="fa-IR" sz="2000" dirty="0">
                          <a:cs typeface="B Titr" panose="00000700000000000000" pitchFamily="2" charset="-78"/>
                        </a:rPr>
                        <a:t>عنوان</a:t>
                      </a:r>
                      <a:r>
                        <a:rPr lang="en-US" sz="2000" baseline="0" dirty="0">
                          <a:cs typeface="B Titr" panose="00000700000000000000" pitchFamily="2" charset="-78"/>
                        </a:rPr>
                        <a:t> </a:t>
                      </a:r>
                      <a:endParaRPr lang="en-US" sz="2000" b="1" dirty="0">
                        <a:cs typeface="B Titr" panose="00000700000000000000" pitchFamily="2" charset="-78"/>
                      </a:endParaRPr>
                    </a:p>
                  </a:txBody>
                  <a:tcPr marL="51528" marR="51528" marT="25758" marB="25758" anchor="ctr"/>
                </a:tc>
                <a:tc>
                  <a:txBody>
                    <a:bodyPr/>
                    <a:lstStyle/>
                    <a:p>
                      <a:pPr algn="ctr" rtl="1">
                        <a:lnSpc>
                          <a:spcPct val="150000"/>
                        </a:lnSpc>
                      </a:pPr>
                      <a:r>
                        <a:rPr lang="fa-IR" sz="2000" dirty="0">
                          <a:cs typeface="B Titr" panose="00000700000000000000" pitchFamily="2" charset="-78"/>
                        </a:rPr>
                        <a:t>تعداد</a:t>
                      </a:r>
                      <a:r>
                        <a:rPr lang="en-US" sz="2000" baseline="0" dirty="0">
                          <a:cs typeface="B Titr" panose="00000700000000000000" pitchFamily="2" charset="-78"/>
                        </a:rPr>
                        <a:t> </a:t>
                      </a:r>
                      <a:endParaRPr lang="en-US" sz="2000" b="1" dirty="0">
                        <a:cs typeface="B Titr" panose="00000700000000000000" pitchFamily="2" charset="-78"/>
                      </a:endParaRPr>
                    </a:p>
                  </a:txBody>
                  <a:tcPr marL="51528" marR="51528" marT="25758" marB="25758" anchor="ctr"/>
                </a:tc>
                <a:extLst>
                  <a:ext uri="{0D108BD9-81ED-4DB2-BD59-A6C34878D82A}">
                    <a16:rowId xmlns:a16="http://schemas.microsoft.com/office/drawing/2014/main" xmlns="" val="1027755770"/>
                  </a:ext>
                </a:extLst>
              </a:tr>
              <a:tr h="693231">
                <a:tc>
                  <a:txBody>
                    <a:bodyPr/>
                    <a:lstStyle/>
                    <a:p>
                      <a:pPr algn="ctr" rtl="1">
                        <a:lnSpc>
                          <a:spcPct val="150000"/>
                        </a:lnSpc>
                      </a:pPr>
                      <a:r>
                        <a:rPr lang="fa-IR" sz="2000" b="1" dirty="0">
                          <a:cs typeface="B Titr" panose="00000700000000000000" pitchFamily="2" charset="-78"/>
                        </a:rPr>
                        <a:t>پزشک خانواده</a:t>
                      </a:r>
                      <a:endParaRPr lang="en-US" sz="2000" b="1" dirty="0">
                        <a:solidFill>
                          <a:srgbClr val="003399"/>
                        </a:solidFill>
                        <a:cs typeface="B Titr" panose="00000700000000000000" pitchFamily="2" charset="-78"/>
                      </a:endParaRPr>
                    </a:p>
                  </a:txBody>
                  <a:tcPr marL="51528" marR="51528" marT="25758" marB="25758" anchor="ctr"/>
                </a:tc>
                <a:tc>
                  <a:txBody>
                    <a:bodyPr/>
                    <a:lstStyle/>
                    <a:p>
                      <a:pPr algn="ctr" rtl="1">
                        <a:lnSpc>
                          <a:spcPct val="150000"/>
                        </a:lnSpc>
                      </a:pPr>
                      <a:r>
                        <a:rPr lang="fa-IR" sz="2000" b="1" dirty="0">
                          <a:cs typeface="B Titr" panose="00000700000000000000" pitchFamily="2" charset="-78"/>
                        </a:rPr>
                        <a:t>۱ نفر به</a:t>
                      </a:r>
                      <a:r>
                        <a:rPr lang="fa-IR" sz="2000" b="1" baseline="0" dirty="0">
                          <a:cs typeface="B Titr" panose="00000700000000000000" pitchFamily="2" charset="-78"/>
                        </a:rPr>
                        <a:t> ازای هر 3000 نفر</a:t>
                      </a:r>
                      <a:endParaRPr lang="en-US" sz="2000" b="1" dirty="0">
                        <a:solidFill>
                          <a:srgbClr val="003399"/>
                        </a:solidFill>
                        <a:cs typeface="B Titr" panose="00000700000000000000" pitchFamily="2" charset="-78"/>
                      </a:endParaRPr>
                    </a:p>
                  </a:txBody>
                  <a:tcPr marL="51528" marR="51528" marT="25758" marB="25758" anchor="ctr"/>
                </a:tc>
                <a:extLst>
                  <a:ext uri="{0D108BD9-81ED-4DB2-BD59-A6C34878D82A}">
                    <a16:rowId xmlns:a16="http://schemas.microsoft.com/office/drawing/2014/main" xmlns="" val="2216638411"/>
                  </a:ext>
                </a:extLst>
              </a:tr>
              <a:tr h="1366699">
                <a:tc>
                  <a:txBody>
                    <a:bodyPr/>
                    <a:lstStyle/>
                    <a:p>
                      <a:pPr algn="ctr" rtl="1">
                        <a:lnSpc>
                          <a:spcPct val="150000"/>
                        </a:lnSpc>
                      </a:pPr>
                      <a:r>
                        <a:rPr lang="fa-IR" sz="2000" b="1" dirty="0">
                          <a:cs typeface="B Titr" panose="00000700000000000000" pitchFamily="2" charset="-78"/>
                        </a:rPr>
                        <a:t>مراقب سلامت</a:t>
                      </a:r>
                      <a:endParaRPr lang="en-US" sz="2000" b="1" dirty="0">
                        <a:solidFill>
                          <a:srgbClr val="003399"/>
                        </a:solidFill>
                        <a:cs typeface="B Titr" panose="00000700000000000000" pitchFamily="2" charset="-78"/>
                      </a:endParaRPr>
                    </a:p>
                  </a:txBody>
                  <a:tcPr marL="51528" marR="51528" marT="25758" marB="25758" anchor="ctr"/>
                </a:tc>
                <a:tc>
                  <a:txBody>
                    <a:bodyPr/>
                    <a:lstStyle/>
                    <a:p>
                      <a:pPr algn="ctr" rtl="1">
                        <a:lnSpc>
                          <a:spcPct val="150000"/>
                        </a:lnSpc>
                      </a:pPr>
                      <a:r>
                        <a:rPr lang="fa-IR" sz="2000" b="1" dirty="0">
                          <a:cs typeface="B Titr" panose="00000700000000000000" pitchFamily="2" charset="-78"/>
                        </a:rPr>
                        <a:t>2نفر</a:t>
                      </a:r>
                      <a:r>
                        <a:rPr lang="fa-IR" sz="2000" b="1" baseline="0" dirty="0">
                          <a:cs typeface="B Titr" panose="00000700000000000000" pitchFamily="2" charset="-78"/>
                        </a:rPr>
                        <a:t> به ازای هر 3000 نفر یکی از آنها الزاماً ماما</a:t>
                      </a:r>
                      <a:endParaRPr lang="en-US" sz="2000" b="1" dirty="0">
                        <a:solidFill>
                          <a:srgbClr val="003399"/>
                        </a:solidFill>
                        <a:cs typeface="B Titr" panose="00000700000000000000" pitchFamily="2" charset="-78"/>
                      </a:endParaRPr>
                    </a:p>
                  </a:txBody>
                  <a:tcPr marL="51528" marR="51528" marT="25758" marB="25758" anchor="ctr"/>
                </a:tc>
                <a:extLst>
                  <a:ext uri="{0D108BD9-81ED-4DB2-BD59-A6C34878D82A}">
                    <a16:rowId xmlns:a16="http://schemas.microsoft.com/office/drawing/2014/main" xmlns="" val="1686429688"/>
                  </a:ext>
                </a:extLst>
              </a:tr>
              <a:tr h="752040">
                <a:tc>
                  <a:txBody>
                    <a:bodyPr/>
                    <a:lstStyle/>
                    <a:p>
                      <a:pPr algn="ctr" rtl="1">
                        <a:lnSpc>
                          <a:spcPct val="150000"/>
                        </a:lnSpc>
                      </a:pPr>
                      <a:r>
                        <a:rPr lang="fa-IR" sz="2000" dirty="0">
                          <a:cs typeface="B Titr" panose="00000700000000000000" pitchFamily="2" charset="-78"/>
                        </a:rPr>
                        <a:t>منشی</a:t>
                      </a:r>
                    </a:p>
                  </a:txBody>
                  <a:tcPr/>
                </a:tc>
                <a:tc>
                  <a:txBody>
                    <a:bodyPr/>
                    <a:lstStyle/>
                    <a:p>
                      <a:pPr algn="ctr" rtl="1">
                        <a:lnSpc>
                          <a:spcPct val="150000"/>
                        </a:lnSpc>
                      </a:pPr>
                      <a:r>
                        <a:rPr lang="fa-IR" sz="2000" baseline="0" dirty="0">
                          <a:cs typeface="B Titr" panose="00000700000000000000" pitchFamily="2" charset="-78"/>
                        </a:rPr>
                        <a:t>1 نفر</a:t>
                      </a:r>
                      <a:endParaRPr lang="en-US" sz="2000" b="1" dirty="0">
                        <a:cs typeface="B Titr" panose="00000700000000000000" pitchFamily="2" charset="-78"/>
                      </a:endParaRPr>
                    </a:p>
                  </a:txBody>
                  <a:tcPr marL="51528" marR="51528" marT="25758" marB="25758" anchor="ctr"/>
                </a:tc>
                <a:extLst>
                  <a:ext uri="{0D108BD9-81ED-4DB2-BD59-A6C34878D82A}">
                    <a16:rowId xmlns:a16="http://schemas.microsoft.com/office/drawing/2014/main" xmlns="" val="1235558595"/>
                  </a:ext>
                </a:extLst>
              </a:tr>
            </a:tbl>
          </a:graphicData>
        </a:graphic>
      </p:graphicFrame>
      <p:pic>
        <p:nvPicPr>
          <p:cNvPr id="4" name="Picture 3">
            <a:extLst>
              <a:ext uri="{FF2B5EF4-FFF2-40B4-BE49-F238E27FC236}">
                <a16:creationId xmlns:a16="http://schemas.microsoft.com/office/drawing/2014/main" xmlns="" id="{8B79A293-FF08-BEC8-94A1-BE83F8FD4C18}"/>
              </a:ext>
            </a:extLst>
          </p:cNvPr>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6" name="TextBox 5">
            <a:extLst>
              <a:ext uri="{FF2B5EF4-FFF2-40B4-BE49-F238E27FC236}">
                <a16:creationId xmlns:a16="http://schemas.microsoft.com/office/drawing/2014/main" xmlns="" id="{BAFA00A2-86E2-661B-BB01-6E5DF39C5B0B}"/>
              </a:ext>
            </a:extLst>
          </p:cNvPr>
          <p:cNvSpPr txBox="1"/>
          <p:nvPr/>
        </p:nvSpPr>
        <p:spPr>
          <a:xfrm>
            <a:off x="3146395" y="185469"/>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312408158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1" presetClass="entr" presetSubtype="1"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wheel(1)">
                                      <p:cBhvr>
                                        <p:cTn id="13" dur="20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rtl="1"/>
            <a:fld id="{C56C102F-DB20-439C-A149-F59098166D07}" type="slidenum">
              <a:rPr lang="fa-IR">
                <a:solidFill>
                  <a:prstClr val="black">
                    <a:tint val="75000"/>
                  </a:prstClr>
                </a:solidFill>
                <a:latin typeface="Calibri" panose="020F0502020204030204"/>
                <a:cs typeface="Arial" panose="020B0604020202020204" pitchFamily="34" charset="0"/>
              </a:rPr>
              <a:pPr rtl="1"/>
              <a:t>23</a:t>
            </a:fld>
            <a:endParaRPr lang="fa-IR">
              <a:solidFill>
                <a:prstClr val="black">
                  <a:tint val="75000"/>
                </a:prstClr>
              </a:solidFill>
              <a:latin typeface="Calibri" panose="020F0502020204030204"/>
              <a:cs typeface="Arial" panose="020B0604020202020204" pitchFamily="34" charset="0"/>
            </a:endParaRPr>
          </a:p>
        </p:txBody>
      </p:sp>
      <p:sp>
        <p:nvSpPr>
          <p:cNvPr id="4" name="Rectangle 3"/>
          <p:cNvSpPr/>
          <p:nvPr/>
        </p:nvSpPr>
        <p:spPr>
          <a:xfrm>
            <a:off x="1429305" y="1555812"/>
            <a:ext cx="10449018" cy="4485843"/>
          </a:xfrm>
          <a:prstGeom prst="rect">
            <a:avLst/>
          </a:prstGeom>
        </p:spPr>
        <p:txBody>
          <a:bodyPr wrap="square">
            <a:spAutoFit/>
          </a:bodyPr>
          <a:lstStyle/>
          <a:p>
            <a:pPr marL="60325" algn="r" rtl="1">
              <a:lnSpc>
                <a:spcPct val="150000"/>
              </a:lnSpc>
              <a:tabLst>
                <a:tab pos="240665" algn="r"/>
              </a:tabLst>
            </a:pPr>
            <a:r>
              <a:rPr lang="fa-IR" sz="2800" b="1" dirty="0">
                <a:solidFill>
                  <a:srgbClr val="CC3300"/>
                </a:solidFill>
                <a:latin typeface="B Nazanin" panose="00000400000000000000" pitchFamily="2" charset="-78"/>
                <a:ea typeface="Calibri" panose="020F0502020204030204" pitchFamily="34" charset="0"/>
                <a:cs typeface="B Titr" panose="00000700000000000000" pitchFamily="2" charset="-78"/>
              </a:rPr>
              <a:t>بسته خدمات سلامت  :</a:t>
            </a:r>
          </a:p>
          <a:p>
            <a:pPr marL="517525" indent="-457200" algn="justLow" rtl="1">
              <a:lnSpc>
                <a:spcPct val="150000"/>
              </a:lnSpc>
              <a:buClr>
                <a:srgbClr val="FF0000"/>
              </a:buClr>
              <a:tabLst>
                <a:tab pos="240665" algn="r"/>
              </a:tabLst>
            </a:pPr>
            <a:r>
              <a:rPr lang="fa-IR" sz="2400" b="1" dirty="0">
                <a:solidFill>
                  <a:srgbClr val="C00000"/>
                </a:solidFill>
                <a:latin typeface="B Nazanin" panose="00000400000000000000" pitchFamily="2" charset="-78"/>
                <a:ea typeface="Calibri" panose="020F0502020204030204" pitchFamily="34" charset="0"/>
                <a:cs typeface="B Titr" panose="00000700000000000000" pitchFamily="2" charset="-78"/>
              </a:rPr>
              <a:t>1. </a:t>
            </a:r>
            <a:r>
              <a:rPr lang="fa-IR" sz="2000" b="1" dirty="0">
                <a:solidFill>
                  <a:srgbClr val="C00000"/>
                </a:solidFill>
                <a:latin typeface="B Nazanin" panose="00000400000000000000" pitchFamily="2" charset="-78"/>
                <a:ea typeface="Calibri" panose="020F0502020204030204" pitchFamily="34" charset="0"/>
                <a:cs typeface="B Titr" panose="00000700000000000000" pitchFamily="2" charset="-78"/>
              </a:rPr>
              <a:t>سطح اول </a:t>
            </a:r>
            <a:r>
              <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rPr>
              <a:t>: </a:t>
            </a: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 برابر با بسته خدمات ابلاغی )</a:t>
            </a:r>
          </a:p>
          <a:p>
            <a:pPr marL="60325" algn="just" rtl="1">
              <a:lnSpc>
                <a:spcPct val="150000"/>
              </a:lnSpc>
              <a:buClr>
                <a:srgbClr val="FF0000"/>
              </a:buClr>
              <a:tabLst>
                <a:tab pos="240665" algn="r"/>
              </a:tabLst>
            </a:pPr>
            <a:r>
              <a:rPr lang="fa-IR" sz="2000" b="1" dirty="0">
                <a:solidFill>
                  <a:srgbClr val="ED7D31">
                    <a:lumMod val="75000"/>
                  </a:srgbClr>
                </a:solidFill>
                <a:latin typeface="B Nazanin" panose="00000400000000000000" pitchFamily="2" charset="-78"/>
                <a:ea typeface="Calibri" panose="020F0502020204030204" pitchFamily="34" charset="0"/>
                <a:cs typeface="B Titr" pitchFamily="2" charset="-78"/>
              </a:rPr>
              <a:t>الف ) خدمات گروههای سنی </a:t>
            </a: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(گروه کودکان، نوجوانان، جوانان، میانسالان، سالمندان، مادران باردار)</a:t>
            </a:r>
          </a:p>
          <a:p>
            <a:pPr marL="60325" algn="just" rtl="1">
              <a:lnSpc>
                <a:spcPct val="150000"/>
              </a:lnSpc>
              <a:buClr>
                <a:srgbClr val="FF0000"/>
              </a:buClr>
              <a:tabLst>
                <a:tab pos="240665" algn="r"/>
              </a:tabLst>
            </a:pPr>
            <a:r>
              <a:rPr lang="fa-IR" sz="2000" b="1" dirty="0">
                <a:solidFill>
                  <a:srgbClr val="ED7D31">
                    <a:lumMod val="75000"/>
                  </a:srgbClr>
                </a:solidFill>
                <a:latin typeface="B Nazanin" panose="00000400000000000000" pitchFamily="2" charset="-78"/>
                <a:ea typeface="Calibri" panose="020F0502020204030204" pitchFamily="34" charset="0"/>
                <a:cs typeface="B Titr" pitchFamily="2" charset="-78"/>
              </a:rPr>
              <a:t>ب ) خدمات مراقبتی گروههای ویژه </a:t>
            </a: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(مراقبت و درمان بیماریهای واگیر از قبیل آنفلوانزا،کرونا ویروس ها، فلج اطفال، سرخک، سل، جذام، سیاه سرفه، دیفتری، ایدز، هاری، کالاآزار، تب خونریزی دهنده ویروسی کریمه کنگو، تب مالت، سیاه زخم، کیست هیداتیک، بیماری های نوپدید و ......</a:t>
            </a:r>
          </a:p>
          <a:p>
            <a:pPr marL="60325" algn="just" rtl="1">
              <a:lnSpc>
                <a:spcPct val="150000"/>
              </a:lnSpc>
              <a:buClr>
                <a:srgbClr val="FF0000"/>
              </a:buClr>
              <a:tabLst>
                <a:tab pos="240665" algn="r"/>
              </a:tabLst>
            </a:pPr>
            <a:r>
              <a:rPr lang="fa-IR" sz="2000" b="1" dirty="0">
                <a:solidFill>
                  <a:srgbClr val="ED7D31">
                    <a:lumMod val="75000"/>
                  </a:srgbClr>
                </a:solidFill>
                <a:latin typeface="B Nazanin" panose="00000400000000000000" pitchFamily="2" charset="-78"/>
                <a:ea typeface="Calibri" panose="020F0502020204030204" pitchFamily="34" charset="0"/>
                <a:cs typeface="B Titr" pitchFamily="2" charset="-78"/>
              </a:rPr>
              <a:t>ج ) درمان بیمار و تدبیر فوریت ها </a:t>
            </a:r>
            <a:r>
              <a:rPr lang="fa-IR" sz="2000" b="1" dirty="0">
                <a:solidFill>
                  <a:prstClr val="black"/>
                </a:solidFill>
                <a:latin typeface="B Nazanin" panose="00000400000000000000" pitchFamily="2" charset="-78"/>
                <a:ea typeface="Calibri" panose="020F0502020204030204" pitchFamily="34" charset="0"/>
                <a:cs typeface="B Titr" panose="00000700000000000000" pitchFamily="2" charset="-78"/>
              </a:rPr>
              <a:t>(خدمت ویزیت، انجام خدمات تزریقات و وصل سرم و پانسمان، اقدامات و مداخلات ساده جراحی و بالینی همچون کشیدن ناخن، ختنه، برداشتن خال و زگیل، آتل بندی شکستگی ها، شستشوی گوش، درمان نگهدارنده با متادون برای مبتلایان به سوء مصرف مواد، معاینات طب کار، فوریت های پزشکی    </a:t>
            </a:r>
            <a:endParaRPr lang="fa-IR" sz="2400" b="1" dirty="0">
              <a:solidFill>
                <a:prstClr val="black"/>
              </a:solidFill>
              <a:latin typeface="B Nazanin" panose="00000400000000000000" pitchFamily="2" charset="-78"/>
              <a:ea typeface="Calibri" panose="020F0502020204030204" pitchFamily="34" charset="0"/>
              <a:cs typeface="B Titr" panose="00000700000000000000" pitchFamily="2" charset="-78"/>
            </a:endParaRPr>
          </a:p>
        </p:txBody>
      </p:sp>
      <p:pic>
        <p:nvPicPr>
          <p:cNvPr id="2" name="Picture 1">
            <a:extLst>
              <a:ext uri="{FF2B5EF4-FFF2-40B4-BE49-F238E27FC236}">
                <a16:creationId xmlns:a16="http://schemas.microsoft.com/office/drawing/2014/main" xmlns="" id="{467A8CA2-17BE-F6E8-0507-89BC40859171}"/>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209A8FD6-A762-9D1E-C6CB-C49203D82CE7}"/>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63416239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rtl="1"/>
            <a:fld id="{C56C102F-DB20-439C-A149-F59098166D07}" type="slidenum">
              <a:rPr lang="fa-IR">
                <a:solidFill>
                  <a:prstClr val="black">
                    <a:tint val="75000"/>
                  </a:prstClr>
                </a:solidFill>
                <a:latin typeface="Calibri" panose="020F0502020204030204"/>
                <a:cs typeface="Arial" panose="020B0604020202020204" pitchFamily="34" charset="0"/>
              </a:rPr>
              <a:pPr rtl="1"/>
              <a:t>24</a:t>
            </a:fld>
            <a:endParaRPr lang="fa-IR">
              <a:solidFill>
                <a:prstClr val="black">
                  <a:tint val="75000"/>
                </a:prstClr>
              </a:solidFill>
              <a:latin typeface="Calibri" panose="020F0502020204030204"/>
              <a:cs typeface="Arial" panose="020B0604020202020204" pitchFamily="34" charset="0"/>
            </a:endParaRPr>
          </a:p>
        </p:txBody>
      </p:sp>
      <p:sp>
        <p:nvSpPr>
          <p:cNvPr id="4" name="Rectangle 3"/>
          <p:cNvSpPr/>
          <p:nvPr/>
        </p:nvSpPr>
        <p:spPr>
          <a:xfrm>
            <a:off x="1633491" y="1716795"/>
            <a:ext cx="10404629" cy="4351191"/>
          </a:xfrm>
          <a:prstGeom prst="rect">
            <a:avLst/>
          </a:prstGeom>
        </p:spPr>
        <p:txBody>
          <a:bodyPr wrap="square">
            <a:spAutoFit/>
          </a:bodyPr>
          <a:lstStyle/>
          <a:p>
            <a:pPr marL="60325" algn="r" rtl="1">
              <a:lnSpc>
                <a:spcPct val="150000"/>
              </a:lnSpc>
              <a:tabLst>
                <a:tab pos="240665" algn="r"/>
              </a:tabLst>
            </a:pPr>
            <a:r>
              <a:rPr lang="fa-IR" sz="2400" b="1" dirty="0">
                <a:solidFill>
                  <a:srgbClr val="C00000"/>
                </a:solidFill>
                <a:latin typeface="B Nazanin" panose="00000400000000000000" pitchFamily="2" charset="-78"/>
                <a:ea typeface="Calibri" panose="020F0502020204030204" pitchFamily="34" charset="0"/>
                <a:cs typeface="B Titr" panose="00000700000000000000" pitchFamily="2" charset="-78"/>
              </a:rPr>
              <a:t>بسته خدمات سلامت  :</a:t>
            </a:r>
          </a:p>
          <a:p>
            <a:pPr marL="60325" algn="just" rtl="1">
              <a:lnSpc>
                <a:spcPct val="150000"/>
              </a:lnSpc>
              <a:buClr>
                <a:srgbClr val="FF0000"/>
              </a:buClr>
              <a:tabLst>
                <a:tab pos="240665" algn="r"/>
              </a:tabLst>
            </a:pPr>
            <a:r>
              <a:rPr lang="fa-IR" b="1" dirty="0">
                <a:solidFill>
                  <a:srgbClr val="C00000"/>
                </a:solidFill>
                <a:latin typeface="B Nazanin" panose="00000400000000000000" pitchFamily="2" charset="-78"/>
                <a:ea typeface="Calibri" panose="020F0502020204030204" pitchFamily="34" charset="0"/>
                <a:cs typeface="B Titr" panose="00000700000000000000" pitchFamily="2" charset="-78"/>
              </a:rPr>
              <a:t>2. سطح 2 و 3 </a:t>
            </a:r>
          </a:p>
          <a:p>
            <a:pPr marL="60325" algn="just" rtl="1">
              <a:lnSpc>
                <a:spcPct val="150000"/>
              </a:lnSpc>
              <a:buClr>
                <a:srgbClr val="FF0000"/>
              </a:buClr>
              <a:tabLst>
                <a:tab pos="240665" algn="r"/>
              </a:tabLst>
            </a:pP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درچارچوب بسته خدمات مصوب شورایعالی بیمه سلامت کشور خواهد بود.(برای عموم افراد و بصورت یکسان)</a:t>
            </a:r>
          </a:p>
          <a:p>
            <a:pPr marL="60325" algn="just" rtl="1">
              <a:lnSpc>
                <a:spcPct val="150000"/>
              </a:lnSpc>
              <a:buClr>
                <a:srgbClr val="FF0000"/>
              </a:buClr>
              <a:tabLst>
                <a:tab pos="240665" algn="r"/>
              </a:tabLst>
            </a:pPr>
            <a:r>
              <a:rPr lang="fa-IR" b="1" dirty="0">
                <a:solidFill>
                  <a:srgbClr val="ED7D31">
                    <a:lumMod val="75000"/>
                  </a:srgbClr>
                </a:solidFill>
                <a:latin typeface="B Nazanin" panose="00000400000000000000" pitchFamily="2" charset="-78"/>
                <a:ea typeface="Calibri" panose="020F0502020204030204" pitchFamily="34" charset="0"/>
                <a:cs typeface="B Titr" pitchFamily="2" charset="-78"/>
              </a:rPr>
              <a:t>الف ) خدمات درمانی :  </a:t>
            </a: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ویزیت سرپایی،تجویز دارو،</a:t>
            </a:r>
            <a:r>
              <a:rPr lang="en-US" b="1" dirty="0">
                <a:solidFill>
                  <a:prstClr val="black"/>
                </a:solidFill>
                <a:latin typeface="B Nazanin" panose="00000400000000000000" pitchFamily="2" charset="-78"/>
                <a:ea typeface="Calibri" panose="020F0502020204030204" pitchFamily="34" charset="0"/>
                <a:cs typeface="B Titr" panose="00000700000000000000" pitchFamily="2" charset="-78"/>
              </a:rPr>
              <a:t> </a:t>
            </a: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درخواست خدمات پاراکلینیک، درخواست مشاوره با سایرمتخصصین، ارائه خدمات دارویی و ملزومات پزشکی در قالب نسخه الکترونیک، ارائه خدمات پاراکلینیکی سرپایی تشخیصی درمانی (تصویربرداری و آزمایشگاهی و ...)، ارائه خدمات بستری طبق سطح بندی و پروتکل های معاونت درمان، ارائه بازخورد در بستر الکترونیک </a:t>
            </a:r>
          </a:p>
          <a:p>
            <a:pPr marL="60325" algn="just" rtl="1">
              <a:lnSpc>
                <a:spcPct val="150000"/>
              </a:lnSpc>
              <a:buClr>
                <a:srgbClr val="FF0000"/>
              </a:buClr>
              <a:tabLst>
                <a:tab pos="240665" algn="r"/>
              </a:tabLst>
            </a:pPr>
            <a:r>
              <a:rPr lang="fa-IR" b="1" dirty="0">
                <a:solidFill>
                  <a:srgbClr val="ED7D31">
                    <a:lumMod val="75000"/>
                  </a:srgbClr>
                </a:solidFill>
                <a:latin typeface="B Nazanin" panose="00000400000000000000" pitchFamily="2" charset="-78"/>
                <a:ea typeface="Calibri" panose="020F0502020204030204" pitchFamily="34" charset="0"/>
                <a:cs typeface="B Titr" pitchFamily="2" charset="-78"/>
              </a:rPr>
              <a:t>ب)خدمات مدیریتی : </a:t>
            </a:r>
            <a:r>
              <a:rPr lang="en-US" b="1" dirty="0">
                <a:solidFill>
                  <a:srgbClr val="ED7D31">
                    <a:lumMod val="75000"/>
                  </a:srgbClr>
                </a:solidFill>
                <a:latin typeface="B Nazanin" panose="00000400000000000000" pitchFamily="2" charset="-78"/>
                <a:ea typeface="Calibri" panose="020F0502020204030204" pitchFamily="34" charset="0"/>
                <a:cs typeface="B Titr" pitchFamily="2" charset="-78"/>
              </a:rPr>
              <a:t>  </a:t>
            </a:r>
            <a:r>
              <a:rPr lang="fa-IR" b="1" dirty="0">
                <a:solidFill>
                  <a:srgbClr val="ED7D31">
                    <a:lumMod val="75000"/>
                  </a:srgbClr>
                </a:solidFill>
                <a:latin typeface="B Nazanin" panose="00000400000000000000" pitchFamily="2" charset="-78"/>
                <a:ea typeface="Calibri" panose="020F0502020204030204" pitchFamily="34" charset="0"/>
                <a:cs typeface="B Titr" pitchFamily="2" charset="-78"/>
              </a:rPr>
              <a:t> </a:t>
            </a:r>
            <a:r>
              <a:rPr lang="fa-IR" b="1" dirty="0">
                <a:solidFill>
                  <a:prstClr val="black"/>
                </a:solidFill>
                <a:latin typeface="Calibri" panose="020F0502020204030204"/>
                <a:cs typeface="B Titr" panose="00000700000000000000" pitchFamily="2" charset="-78"/>
              </a:rPr>
              <a:t>گزارش دهی ارجاعات پزشکان خانواده ( ارائه لیست ارجاعات به تفکیک پزشک خانواده) به سطح یک، جمع بندی و تحلیل آمارهای مورد نیاز مرتبط با نیازهای نیروی انسانی تخصصی و تجهیزات و ارائه گزارش های مربوطه، برگزاری جلسات هماهنگی و آموزشی جهت رفع چالش های نظام ارجاع الکترونیکی، مشاوره تلفنی با پزشکان خانواده برای هماهنگی فعالیت ها و ... </a:t>
            </a:r>
          </a:p>
        </p:txBody>
      </p:sp>
      <p:pic>
        <p:nvPicPr>
          <p:cNvPr id="2" name="Picture 1">
            <a:extLst>
              <a:ext uri="{FF2B5EF4-FFF2-40B4-BE49-F238E27FC236}">
                <a16:creationId xmlns:a16="http://schemas.microsoft.com/office/drawing/2014/main" xmlns="" id="{8F23EA75-7D5B-23FC-4B81-F3460689FECD}"/>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DDEF4931-77D6-03BD-340F-D4A4C701AA73}"/>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4009847312"/>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l" rtl="1">
              <a:defRPr/>
            </a:pPr>
            <a:fld id="{C56C102F-DB20-439C-A149-F59098166D07}" type="slidenum">
              <a:rPr lang="fa-IR">
                <a:solidFill>
                  <a:prstClr val="black">
                    <a:tint val="75000"/>
                  </a:prstClr>
                </a:solidFill>
                <a:latin typeface="Calibri"/>
                <a:cs typeface="Arial" panose="020B0604020202020204" pitchFamily="34" charset="0"/>
              </a:rPr>
              <a:pPr algn="l" rtl="1">
                <a:defRPr/>
              </a:pPr>
              <a:t>25</a:t>
            </a:fld>
            <a:endParaRPr lang="fa-IR">
              <a:solidFill>
                <a:prstClr val="black">
                  <a:tint val="75000"/>
                </a:prstClr>
              </a:solidFill>
              <a:latin typeface="Calibri"/>
              <a:cs typeface="Arial" panose="020B0604020202020204" pitchFamily="34" charset="0"/>
            </a:endParaRPr>
          </a:p>
        </p:txBody>
      </p:sp>
      <p:sp>
        <p:nvSpPr>
          <p:cNvPr id="4" name="Rectangle 3"/>
          <p:cNvSpPr/>
          <p:nvPr/>
        </p:nvSpPr>
        <p:spPr>
          <a:xfrm>
            <a:off x="2155054" y="1027968"/>
            <a:ext cx="8111592" cy="5328382"/>
          </a:xfrm>
          <a:prstGeom prst="rect">
            <a:avLst/>
          </a:prstGeom>
        </p:spPr>
        <p:txBody>
          <a:bodyPr wrap="square">
            <a:spAutoFit/>
          </a:bodyPr>
          <a:lstStyle/>
          <a:p>
            <a:pPr marL="60325" algn="r" rtl="1">
              <a:lnSpc>
                <a:spcPct val="150000"/>
              </a:lnSpc>
              <a:tabLst>
                <a:tab pos="240665" algn="r"/>
              </a:tabLst>
              <a:defRPr/>
            </a:pPr>
            <a:r>
              <a:rPr lang="fa-IR" b="1" dirty="0">
                <a:solidFill>
                  <a:srgbClr val="FF0000"/>
                </a:solidFill>
                <a:latin typeface="B Nazanin" panose="00000400000000000000" pitchFamily="2" charset="-78"/>
                <a:ea typeface="Calibri" panose="020F0502020204030204" pitchFamily="34" charset="0"/>
                <a:cs typeface="B Titr" panose="00000700000000000000" pitchFamily="2" charset="-78"/>
              </a:rPr>
              <a:t>فرآیندهای اجرایی برای اجرای برنامه و آغاز ارائه خدمت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تبیین الزامات اجرایی ، تجهیزات و نیروی انسانی مورد نیاز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تشکیل ستادهای هماهنگی و اجرایی پزشکی خانواده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تشکیل کمیته های اجرایی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ارزیابی ظرفیت های اجرایی پیش از استقرار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آموزش و اطلاع رسانی به مردم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بکارگیری ارائه دهندگان خدمت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فراخوان مردم جهت انتخاب پزشک خانواده و ثبت نام در برنامه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ارائه خدمات عمومی و تخصصی سرپایی با محوریت پرونده الکترونیک سلامت در سطوح مختلف نظام ارئه خدمت توسط واحدهای ارئه دهنده خدمت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ساز و کار ارائه خدمات تیم سلامت (سطح یک) </a:t>
            </a:r>
          </a:p>
          <a:p>
            <a:pPr marL="403225" indent="-342900" algn="justLow" rtl="1">
              <a:lnSpc>
                <a:spcPct val="150000"/>
              </a:lnSpc>
              <a:buFont typeface="+mj-lt"/>
              <a:buAutoNum type="arabicPeriod"/>
              <a:tabLst>
                <a:tab pos="240665" algn="r"/>
              </a:tabLst>
              <a:defRPr/>
            </a:pPr>
            <a:r>
              <a:rPr lang="fa-IR" sz="1400" b="1" dirty="0">
                <a:solidFill>
                  <a:srgbClr val="FF0000"/>
                </a:solidFill>
                <a:latin typeface="B Nazanin" panose="00000400000000000000" pitchFamily="2" charset="-78"/>
                <a:ea typeface="Calibri" panose="020F0502020204030204" pitchFamily="34" charset="0"/>
                <a:cs typeface="B Titr" panose="00000700000000000000" pitchFamily="2" charset="-78"/>
              </a:rPr>
              <a:t>الزامی کردن ارجاع الکترونیک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استقرار شیوه نامه ها و راهنماهای سلامت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فراهم کردن دسترسی به درگاه خود ارزیابی و خود مراقبتی براساس وضعیت سلامت فرد</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نظام پرداخت </a:t>
            </a:r>
          </a:p>
          <a:p>
            <a:pPr marL="403225" indent="-342900" algn="justLow" rtl="1">
              <a:lnSpc>
                <a:spcPct val="150000"/>
              </a:lnSpc>
              <a:buFont typeface="+mj-lt"/>
              <a:buAutoNum type="arabicPeriod"/>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Titr" panose="00000700000000000000" pitchFamily="2" charset="-78"/>
              </a:rPr>
              <a:t>نظام پایش و ارزشیابی </a:t>
            </a:r>
          </a:p>
        </p:txBody>
      </p:sp>
      <p:pic>
        <p:nvPicPr>
          <p:cNvPr id="2" name="Picture 1">
            <a:extLst>
              <a:ext uri="{FF2B5EF4-FFF2-40B4-BE49-F238E27FC236}">
                <a16:creationId xmlns:a16="http://schemas.microsoft.com/office/drawing/2014/main" xmlns="" id="{F237CA38-33E1-29F2-F2D2-FE9FB870E571}"/>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375E88F5-5E58-AC40-7EEB-539BF62DEC62}"/>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93157701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l" rtl="1">
              <a:defRPr/>
            </a:pPr>
            <a:fld id="{C56C102F-DB20-439C-A149-F59098166D07}" type="slidenum">
              <a:rPr lang="fa-IR">
                <a:solidFill>
                  <a:prstClr val="black">
                    <a:tint val="75000"/>
                  </a:prstClr>
                </a:solidFill>
                <a:latin typeface="Calibri"/>
                <a:cs typeface="Arial" panose="020B0604020202020204" pitchFamily="34" charset="0"/>
              </a:rPr>
              <a:pPr algn="l" rtl="1">
                <a:defRPr/>
              </a:pPr>
              <a:t>26</a:t>
            </a:fld>
            <a:endParaRPr lang="fa-IR">
              <a:solidFill>
                <a:prstClr val="black">
                  <a:tint val="75000"/>
                </a:prstClr>
              </a:solidFill>
              <a:latin typeface="Calibri"/>
              <a:cs typeface="Arial" panose="020B0604020202020204" pitchFamily="34" charset="0"/>
            </a:endParaRPr>
          </a:p>
        </p:txBody>
      </p:sp>
      <p:sp>
        <p:nvSpPr>
          <p:cNvPr id="4" name="Rectangle 3"/>
          <p:cNvSpPr/>
          <p:nvPr/>
        </p:nvSpPr>
        <p:spPr>
          <a:xfrm>
            <a:off x="1269508" y="1794175"/>
            <a:ext cx="10670958" cy="4216539"/>
          </a:xfrm>
          <a:prstGeom prst="rect">
            <a:avLst/>
          </a:prstGeom>
        </p:spPr>
        <p:txBody>
          <a:bodyPr wrap="square">
            <a:spAutoFit/>
          </a:bodyPr>
          <a:lstStyle/>
          <a:p>
            <a:pPr marL="60325" algn="r" rtl="1">
              <a:lnSpc>
                <a:spcPct val="150000"/>
              </a:lnSpc>
              <a:tabLst>
                <a:tab pos="240665" algn="r"/>
              </a:tabLst>
              <a:defRPr/>
            </a:pPr>
            <a:r>
              <a:rPr lang="fa-IR" sz="2000" b="1" dirty="0">
                <a:solidFill>
                  <a:srgbClr val="FF0000"/>
                </a:solidFill>
                <a:latin typeface="B Nazanin" panose="00000400000000000000" pitchFamily="2" charset="-78"/>
                <a:ea typeface="Calibri" panose="020F0502020204030204" pitchFamily="34" charset="0"/>
                <a:cs typeface="B Titr" panose="00000700000000000000" pitchFamily="2" charset="-78"/>
              </a:rPr>
              <a:t>مراحل ثبت نام، به کارگیری و چگونگی فعالیت پزشکان خانواده : </a:t>
            </a:r>
          </a:p>
          <a:p>
            <a:pPr marL="60325" algn="r" rtl="1">
              <a:lnSpc>
                <a:spcPct val="150000"/>
              </a:lnSpc>
              <a:tabLst>
                <a:tab pos="240665" algn="r"/>
              </a:tabLst>
              <a:defRPr/>
            </a:pPr>
            <a:r>
              <a:rPr lang="fa-IR" sz="1600" b="1" dirty="0">
                <a:solidFill>
                  <a:prstClr val="black"/>
                </a:solidFill>
                <a:latin typeface="B Nazanin" panose="00000400000000000000" pitchFamily="2" charset="-78"/>
                <a:ea typeface="Calibri" panose="020F0502020204030204" pitchFamily="34" charset="0"/>
                <a:cs typeface="B Titr" panose="00000700000000000000" pitchFamily="2" charset="-78"/>
              </a:rPr>
              <a:t>شرایط لازم برای عقد قرارداد ( استانداردهای معاونت بهداشت و درمان، سازمان های بیمه گر و نظام پزشکی):</a:t>
            </a:r>
          </a:p>
          <a:p>
            <a:pPr marL="60325" algn="r" rtl="1">
              <a:lnSpc>
                <a:spcPct val="150000"/>
              </a:lnSpc>
              <a:tabLst>
                <a:tab pos="240665" algn="r"/>
              </a:tabLst>
              <a:defRPr/>
            </a:pPr>
            <a:r>
              <a:rPr lang="fa-IR" sz="1600" b="1" dirty="0">
                <a:solidFill>
                  <a:srgbClr val="ED7D31">
                    <a:lumMod val="75000"/>
                  </a:srgbClr>
                </a:solidFill>
                <a:latin typeface="B Nazanin" panose="00000400000000000000" pitchFamily="2" charset="-78"/>
                <a:ea typeface="Calibri" panose="020F0502020204030204" pitchFamily="34" charset="0"/>
                <a:cs typeface="B Titr" panose="00000700000000000000" pitchFamily="2" charset="-78"/>
              </a:rPr>
              <a:t>الف ) فضای فیزیکی استاندارد پایگاه پزشکی خانواده : </a:t>
            </a:r>
          </a:p>
          <a:p>
            <a:pPr marL="403225" indent="-342900" algn="r" rtl="1">
              <a:lnSpc>
                <a:spcPct val="150000"/>
              </a:lnSpc>
              <a:buFont typeface="+mj-lt"/>
              <a:buAutoNum type="arabicPeriod"/>
              <a:tabLst>
                <a:tab pos="240665" algn="r"/>
              </a:tabLst>
              <a:defRPr/>
            </a:pPr>
            <a:r>
              <a:rPr lang="fa-IR" sz="1600" b="1" dirty="0">
                <a:solidFill>
                  <a:srgbClr val="7030A0"/>
                </a:solidFill>
                <a:latin typeface="B Nazanin" panose="00000400000000000000" pitchFamily="2" charset="-78"/>
                <a:ea typeface="Calibri" panose="020F0502020204030204" pitchFamily="34" charset="0"/>
                <a:cs typeface="B Titr" panose="00000700000000000000" pitchFamily="2" charset="-78"/>
              </a:rPr>
              <a:t>پایگاه پزشکی خانواده دولتی </a:t>
            </a:r>
            <a:r>
              <a:rPr lang="fa-IR" sz="1600" b="1" dirty="0">
                <a:solidFill>
                  <a:prstClr val="black"/>
                </a:solidFill>
                <a:latin typeface="B Nazanin" panose="00000400000000000000" pitchFamily="2" charset="-78"/>
                <a:ea typeface="Calibri" panose="020F0502020204030204" pitchFamily="34" charset="0"/>
                <a:cs typeface="B Titr" panose="00000700000000000000" pitchFamily="2" charset="-78"/>
              </a:rPr>
              <a:t>: تبدیل پایگاههای سلامت ( غیر ضمیمه و ضمیمه ) با رعایت استنانداردهای فیزیکی شامل اتاق پزشک ( به ازای هر پزشک یک اتاق)، اتاق مراقب ( به ازای هر مراقب/ماما یک اتاق)، اتاق تزریقات و خدمات جنبی ( به ازای هر پایگاه سلامت یک اتاق به تفکیک جنسیتی ) اتاق مشاوره برنامه های  جمعیت و فرزند آوری و ... و فضای انتظار ( به ازای هرپایگاه سلامت حداقل 12 متر ) </a:t>
            </a:r>
          </a:p>
          <a:p>
            <a:pPr marL="403225" indent="-342900" algn="r" rtl="1">
              <a:lnSpc>
                <a:spcPct val="150000"/>
              </a:lnSpc>
              <a:buFont typeface="+mj-lt"/>
              <a:buAutoNum type="arabicPeriod"/>
              <a:tabLst>
                <a:tab pos="240665" algn="r"/>
              </a:tabLst>
              <a:defRPr/>
            </a:pPr>
            <a:r>
              <a:rPr lang="fa-IR" sz="1600" b="1" dirty="0">
                <a:solidFill>
                  <a:srgbClr val="7030A0"/>
                </a:solidFill>
                <a:latin typeface="Calibri" panose="020F0502020204030204"/>
                <a:cs typeface="B Titr" panose="00000700000000000000" pitchFamily="2" charset="-78"/>
              </a:rPr>
              <a:t>پایگاه پزشکی خانواده خصوصی </a:t>
            </a:r>
            <a:r>
              <a:rPr lang="fa-IR" sz="1600" b="1" dirty="0">
                <a:solidFill>
                  <a:prstClr val="black"/>
                </a:solidFill>
                <a:latin typeface="B Nazanin" panose="00000400000000000000" pitchFamily="2" charset="-78"/>
                <a:ea typeface="Calibri" panose="020F0502020204030204" pitchFamily="34" charset="0"/>
                <a:cs typeface="B Titr" panose="00000700000000000000" pitchFamily="2" charset="-78"/>
              </a:rPr>
              <a:t>:  حداقل این واحد باید به ازای هر تیم پزشکی خانواده حداقل از 4 اتاق ( یک اتاق پزشک، یک اتاق مراقب سلامت / ماما مراقب، یک اتاق تزریقات و خدمات جنبی، اتاق مشاوره برنامه های جمعیت و فرزندآوری و ... ) با زیربنای حداقل 75 مترمربع و ترجیحاً در طبقه همکف و در غیر این صورت الزاماً دارای آسانسور باشد. </a:t>
            </a:r>
          </a:p>
          <a:p>
            <a:pPr marL="60325" algn="r" rtl="1">
              <a:lnSpc>
                <a:spcPct val="150000"/>
              </a:lnSpc>
              <a:tabLst>
                <a:tab pos="240665" algn="r"/>
              </a:tabLst>
              <a:defRPr/>
            </a:pPr>
            <a:r>
              <a:rPr lang="fa-IR" sz="1600" b="1" dirty="0">
                <a:solidFill>
                  <a:srgbClr val="FF0000"/>
                </a:solidFill>
                <a:latin typeface="B Nazanin" panose="00000400000000000000" pitchFamily="2" charset="-78"/>
                <a:ea typeface="Calibri" panose="020F0502020204030204" pitchFamily="34" charset="0"/>
                <a:cs typeface="B Titr" panose="00000700000000000000" pitchFamily="2" charset="-78"/>
              </a:rPr>
              <a:t>تبصره : </a:t>
            </a:r>
            <a:r>
              <a:rPr lang="fa-IR" sz="1600" b="1" dirty="0">
                <a:solidFill>
                  <a:srgbClr val="0070C0"/>
                </a:solidFill>
                <a:latin typeface="B Nazanin" panose="00000400000000000000" pitchFamily="2" charset="-78"/>
                <a:ea typeface="Calibri" panose="020F0502020204030204" pitchFamily="34" charset="0"/>
                <a:cs typeface="B Titr" panose="00000700000000000000" pitchFamily="2" charset="-78"/>
              </a:rPr>
              <a:t>مکان پایگاههای پزشکی خانواده بخش خصوصی ترجیحاً باید با پراکندگی جمعیتی منطقه شهری متناسب باشد، به گونه ای که حداکثر دسترسی به خدمات سلامت فراهم آید.  </a:t>
            </a:r>
          </a:p>
        </p:txBody>
      </p:sp>
      <p:pic>
        <p:nvPicPr>
          <p:cNvPr id="2" name="Picture 1">
            <a:extLst>
              <a:ext uri="{FF2B5EF4-FFF2-40B4-BE49-F238E27FC236}">
                <a16:creationId xmlns:a16="http://schemas.microsoft.com/office/drawing/2014/main" xmlns="" id="{2F0DF7A8-CEDC-E6C0-ECDE-C1C465E0C8C7}"/>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5B5B0E44-AED3-8569-867C-E404549E43F6}"/>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2217594781"/>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l" rtl="1">
              <a:defRPr/>
            </a:pPr>
            <a:fld id="{C56C102F-DB20-439C-A149-F59098166D07}" type="slidenum">
              <a:rPr lang="fa-IR">
                <a:solidFill>
                  <a:prstClr val="black">
                    <a:tint val="75000"/>
                  </a:prstClr>
                </a:solidFill>
                <a:latin typeface="Calibri"/>
                <a:cs typeface="Arial" panose="020B0604020202020204" pitchFamily="34" charset="0"/>
              </a:rPr>
              <a:pPr algn="l" rtl="1">
                <a:defRPr/>
              </a:pPr>
              <a:t>27</a:t>
            </a:fld>
            <a:endParaRPr lang="fa-IR">
              <a:solidFill>
                <a:prstClr val="black">
                  <a:tint val="75000"/>
                </a:prstClr>
              </a:solidFill>
              <a:latin typeface="Calibri"/>
              <a:cs typeface="Arial" panose="020B0604020202020204" pitchFamily="34" charset="0"/>
            </a:endParaRPr>
          </a:p>
        </p:txBody>
      </p:sp>
      <p:sp>
        <p:nvSpPr>
          <p:cNvPr id="4" name="Rectangle 3"/>
          <p:cNvSpPr/>
          <p:nvPr/>
        </p:nvSpPr>
        <p:spPr>
          <a:xfrm>
            <a:off x="1500326" y="1874625"/>
            <a:ext cx="10608815" cy="3935693"/>
          </a:xfrm>
          <a:prstGeom prst="rect">
            <a:avLst/>
          </a:prstGeom>
        </p:spPr>
        <p:txBody>
          <a:bodyPr wrap="square">
            <a:spAutoFit/>
          </a:bodyPr>
          <a:lstStyle/>
          <a:p>
            <a:pPr marL="60325" algn="r" rtl="1">
              <a:lnSpc>
                <a:spcPct val="150000"/>
              </a:lnSpc>
              <a:tabLst>
                <a:tab pos="240665" algn="r"/>
              </a:tabLst>
              <a:defRPr/>
            </a:pPr>
            <a:r>
              <a:rPr lang="fa-IR" sz="2400" b="1" dirty="0">
                <a:solidFill>
                  <a:srgbClr val="FF0000"/>
                </a:solidFill>
                <a:latin typeface="B Nazanin" panose="00000400000000000000" pitchFamily="2" charset="-78"/>
                <a:ea typeface="Calibri" panose="020F0502020204030204" pitchFamily="34" charset="0"/>
                <a:cs typeface="B Titr" panose="00000700000000000000" pitchFamily="2" charset="-78"/>
              </a:rPr>
              <a:t>ادامه مراحل ثبت نام، به کارگیری و چگونگی فعالیت پزشکان خانواده : </a:t>
            </a:r>
          </a:p>
          <a:p>
            <a:pPr marL="60325" algn="r" rtl="1">
              <a:lnSpc>
                <a:spcPct val="150000"/>
              </a:lnSpc>
              <a:tabLst>
                <a:tab pos="240665" algn="r"/>
              </a:tabLst>
              <a:defRPr/>
            </a:pP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شرایط لازم برای عقد قرارداد ( استانداردهای معاونت بهداشت و درمان، سازمان های بیمه گر و نظام پزشکی):</a:t>
            </a:r>
          </a:p>
          <a:p>
            <a:pPr marL="60325" algn="r" rtl="1">
              <a:lnSpc>
                <a:spcPct val="150000"/>
              </a:lnSpc>
              <a:tabLst>
                <a:tab pos="240665" algn="r"/>
              </a:tabLst>
              <a:defRPr/>
            </a:pPr>
            <a:r>
              <a:rPr lang="fa-IR" b="1" dirty="0">
                <a:solidFill>
                  <a:srgbClr val="ED7D31">
                    <a:lumMod val="75000"/>
                  </a:srgbClr>
                </a:solidFill>
                <a:latin typeface="Calibri" panose="020F0502020204030204"/>
                <a:cs typeface="B Titr" panose="00000700000000000000" pitchFamily="2" charset="-78"/>
              </a:rPr>
              <a:t>ب) تجهیزات پایگاه پزشکی خانواده : </a:t>
            </a: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تجهیزات پزشکی خانواده مطابق آخرین استانداردهای ابلاغ شده پایگاه سلامت شهری </a:t>
            </a:r>
          </a:p>
          <a:p>
            <a:pPr marL="60325" algn="r" rtl="1">
              <a:lnSpc>
                <a:spcPct val="150000"/>
              </a:lnSpc>
              <a:tabLst>
                <a:tab pos="240665" algn="r"/>
              </a:tabLst>
              <a:defRPr/>
            </a:pPr>
            <a:r>
              <a:rPr lang="fa-IR" b="1" dirty="0">
                <a:solidFill>
                  <a:srgbClr val="ED7D31">
                    <a:lumMod val="75000"/>
                  </a:srgbClr>
                </a:solidFill>
                <a:latin typeface="Calibri" panose="020F0502020204030204"/>
                <a:cs typeface="B Titr" panose="00000700000000000000" pitchFamily="2" charset="-78"/>
              </a:rPr>
              <a:t>ج) الزامات نیروی انسانی برنامه پزشک خانواده: </a:t>
            </a:r>
          </a:p>
          <a:p>
            <a:pPr marL="403225" indent="-342900" algn="just" rtl="1">
              <a:lnSpc>
                <a:spcPct val="150000"/>
              </a:lnSpc>
              <a:buFont typeface="+mj-lt"/>
              <a:buAutoNum type="arabicPeriod"/>
              <a:tabLst>
                <a:tab pos="240665" algn="r"/>
              </a:tabLst>
              <a:defRPr/>
            </a:pPr>
            <a:r>
              <a:rPr lang="fa-IR" b="1" dirty="0">
                <a:solidFill>
                  <a:srgbClr val="7030A0"/>
                </a:solidFill>
                <a:latin typeface="Calibri" panose="020F0502020204030204"/>
                <a:cs typeface="B Titr" panose="00000700000000000000" pitchFamily="2" charset="-78"/>
              </a:rPr>
              <a:t>سطح یک : </a:t>
            </a: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پزشک خانواده از دارندگان مدارک پزشک عمومی، متخصص پزشکی خانواده، پزشکی اجتماعی، پزشکی عمومی دارای دکترای تخصصی طب ایرانی دارای پروانه دائم و مجوز معتبر کار پزشکی، مراقب سلامت (زن) از دارندگان مدارک کارشناسی / کارشناسی ارشد در رشته های مامایی، بهداشت عمومی، بهداشت خانواده، پرستاری و منشی با مدرک حداقل دیپلم</a:t>
            </a:r>
          </a:p>
          <a:p>
            <a:pPr marL="403225" indent="-342900" algn="just" rtl="1">
              <a:lnSpc>
                <a:spcPct val="150000"/>
              </a:lnSpc>
              <a:buFont typeface="+mj-lt"/>
              <a:buAutoNum type="arabicPeriod"/>
              <a:tabLst>
                <a:tab pos="240665" algn="r"/>
              </a:tabLst>
              <a:defRPr/>
            </a:pPr>
            <a:r>
              <a:rPr lang="fa-IR" b="1" dirty="0">
                <a:solidFill>
                  <a:srgbClr val="7030A0"/>
                </a:solidFill>
                <a:latin typeface="Calibri" panose="020F0502020204030204"/>
                <a:cs typeface="B Titr" panose="00000700000000000000" pitchFamily="2" charset="-78"/>
              </a:rPr>
              <a:t>سطح دو و سه : </a:t>
            </a:r>
            <a:r>
              <a:rPr lang="fa-IR" b="1" dirty="0">
                <a:solidFill>
                  <a:prstClr val="black"/>
                </a:solidFill>
                <a:latin typeface="B Nazanin" panose="00000400000000000000" pitchFamily="2" charset="-78"/>
                <a:ea typeface="Calibri" panose="020F0502020204030204" pitchFamily="34" charset="0"/>
                <a:cs typeface="B Titr" panose="00000700000000000000" pitchFamily="2" charset="-78"/>
              </a:rPr>
              <a:t>کلیه پزشکان متخصص و فوق تخصص بخش دولتی باید پس از شرکت و اخذ گواهی آموزش برنامه پزشکی خانواده و نظام ارجاع نسبت به پذیرش بیماران ارجاعی از سطح یک و ارسال بازخورد ارجاع به صورت الکترونیک  </a:t>
            </a:r>
          </a:p>
        </p:txBody>
      </p:sp>
      <p:pic>
        <p:nvPicPr>
          <p:cNvPr id="2" name="Picture 1">
            <a:extLst>
              <a:ext uri="{FF2B5EF4-FFF2-40B4-BE49-F238E27FC236}">
                <a16:creationId xmlns:a16="http://schemas.microsoft.com/office/drawing/2014/main" xmlns="" id="{0CFB790D-08B1-236F-9274-B2A9B1DA78EE}"/>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2AD22F3E-7F97-2BD4-1F8B-FE71F213828F}"/>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536388931"/>
      </p:ext>
    </p:extLst>
  </p:cSld>
  <p:clrMapOvr>
    <a:masterClrMapping/>
  </p:clrMapOvr>
  <mc:AlternateContent xmlns:mc="http://schemas.openxmlformats.org/markup-compatibility/2006">
    <mc:Choice xmlns:p15="http://schemas.microsoft.com/office/powerpoint/2012/main" xmlns="" Requires="p15">
      <p:transition xmlns:p14="http://schemas.microsoft.com/office/powerpoint/2010/main" spd="slow" p14:dur="1250">
        <p15:prstTrans prst="pageCurlDoubl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l" rtl="1">
              <a:defRPr/>
            </a:pPr>
            <a:fld id="{C56C102F-DB20-439C-A149-F59098166D07}" type="slidenum">
              <a:rPr lang="fa-IR">
                <a:solidFill>
                  <a:prstClr val="black">
                    <a:tint val="75000"/>
                  </a:prstClr>
                </a:solidFill>
                <a:latin typeface="Calibri"/>
                <a:cs typeface="Arial" panose="020B0604020202020204" pitchFamily="34" charset="0"/>
              </a:rPr>
              <a:pPr algn="l" rtl="1">
                <a:defRPr/>
              </a:pPr>
              <a:t>28</a:t>
            </a:fld>
            <a:endParaRPr lang="fa-IR">
              <a:solidFill>
                <a:prstClr val="black">
                  <a:tint val="75000"/>
                </a:prstClr>
              </a:solidFill>
              <a:latin typeface="Calibri"/>
              <a:cs typeface="Arial" panose="020B0604020202020204" pitchFamily="34" charset="0"/>
            </a:endParaRPr>
          </a:p>
        </p:txBody>
      </p:sp>
      <p:sp>
        <p:nvSpPr>
          <p:cNvPr id="4" name="Rectangle 3"/>
          <p:cNvSpPr/>
          <p:nvPr/>
        </p:nvSpPr>
        <p:spPr>
          <a:xfrm>
            <a:off x="1376038" y="996804"/>
            <a:ext cx="10208581" cy="5236049"/>
          </a:xfrm>
          <a:prstGeom prst="rect">
            <a:avLst/>
          </a:prstGeom>
        </p:spPr>
        <p:txBody>
          <a:bodyPr wrap="square">
            <a:spAutoFit/>
          </a:bodyPr>
          <a:lstStyle/>
          <a:p>
            <a:pPr marL="60325" algn="ctr" rtl="1">
              <a:lnSpc>
                <a:spcPct val="150000"/>
              </a:lnSpc>
              <a:tabLst>
                <a:tab pos="240665" algn="r"/>
              </a:tabLst>
              <a:defRPr/>
            </a:pPr>
            <a:r>
              <a:rPr lang="fa-IR" sz="1400" b="1" dirty="0">
                <a:solidFill>
                  <a:srgbClr val="FF0000"/>
                </a:solidFill>
                <a:latin typeface="B Nazanin" panose="00000400000000000000" pitchFamily="2" charset="-78"/>
                <a:ea typeface="Calibri" panose="020F0502020204030204" pitchFamily="34" charset="0"/>
                <a:cs typeface="B Titr" panose="00000700000000000000" pitchFamily="2" charset="-78"/>
              </a:rPr>
              <a:t>ثبت نام مردم و انتخاب پزشک خانواده :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فراخوان مردم جهت انتخاب پزشک خانواده و ثبت نام در برنامه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انجام تمام مراحل اطلاع رسانی به بیمه شدگان برای انتخاب پزشک خانواده و نیز فراهم کردن امکانات و الزامات آن به عهده ستاد اجرایی شهرستان است.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ثبت نام اولیه خانواده ها در درگاه اینترنتی اعلام شده پس از اعلام شروع برنامه توسط سرپرست خانوار انجام می پذیرد. بدیهی است درگاه اینترنتی مذکور استحقاق سنجی بیمه از طریق اتصال به سامانه های سطح یک را خواهد داشت.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بیمه شدگان برای بهره مندی از خدمات پزشک خانواده و نظام ارجاع در انتخاب پزشک خانواده در سطح شهرستان مختار هستند.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انتخاب پزشک خانواده از سوی افراد خانوار و از بین پزشکان طرف قرارداد، اختیاری است. در این میان تنها عامل محدود کننده ، نام نویسی کافی افراد نزد پزشکی معین و پر شدن ظرفیت او خواهد بود.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محل ورود خانواده ها به برنامه پزشک خانواده و نظام ارجاع برای ثبت نام و دریافت خدمات در سطح اول شهرستان محل زندگی و سکونت خانواده است. برای افرادی که محل سکونت و کارشان جدا از هم می باشد، انتخاب محل سکونت یا کار برای ورود به برنامه، آزاد است.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ثبت نام قطعی پس از انجام ویزیت اولیه توسط تیم پزشکی خانواده (پزشک و مراقب سلامت / ماما ) با تشکیل یا تکمیل پرونده الکترونیک انجام می شود. </a:t>
            </a:r>
          </a:p>
          <a:p>
            <a:pPr marL="346075" indent="-285750" algn="just" rtl="1">
              <a:lnSpc>
                <a:spcPct val="150000"/>
              </a:lnSpc>
              <a:buClr>
                <a:srgbClr val="FF0000"/>
              </a:buClr>
              <a:buFont typeface="Wingdings" panose="05000000000000000000" pitchFamily="2" charset="2"/>
              <a:buChar char="v"/>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بیمه شده حداکثر دو بار در سال در صورت نیاز ، می تواند با مراجعه نزد پزشک خانواده خود، از جمعیت تحت پوشش وی خارج شود و نزدا پزشک خانواده دیگری ثبت نام نماید. ( فاصله ثبت نام نزد پزشک خانواده و اولین تغییر و فاصله دو تغییر نباید کمتر از سه ماه باشد. در شرایط خاص با نظر ستاد شهرستان می توان این مدت زمانی را کاهش داد. تعویض پزشک خانواده در ابتدای ماه قابل انجام است. </a:t>
            </a:r>
          </a:p>
          <a:p>
            <a:pPr marL="60325" algn="just" rtl="1">
              <a:lnSpc>
                <a:spcPct val="150000"/>
              </a:lnSpc>
              <a:tabLst>
                <a:tab pos="240665" algn="r"/>
              </a:tabLst>
              <a:defRPr/>
            </a:pPr>
            <a:r>
              <a:rPr lang="fa-IR" sz="1400" b="1" dirty="0">
                <a:solidFill>
                  <a:srgbClr val="FF0000"/>
                </a:solidFill>
                <a:latin typeface="B Nazanin" panose="00000400000000000000" pitchFamily="2" charset="-78"/>
                <a:ea typeface="Calibri" panose="020F0502020204030204" pitchFamily="34" charset="0"/>
                <a:cs typeface="B Roya" panose="00000400000000000000" pitchFamily="2" charset="-78"/>
              </a:rPr>
              <a:t>تبصره2 : </a:t>
            </a:r>
            <a:r>
              <a:rPr lang="fa-IR" sz="1400" b="1" dirty="0">
                <a:solidFill>
                  <a:srgbClr val="0070C0"/>
                </a:solidFill>
                <a:latin typeface="B Nazanin" panose="00000400000000000000" pitchFamily="2" charset="-78"/>
                <a:ea typeface="Calibri" panose="020F0502020204030204" pitchFamily="34" charset="0"/>
                <a:cs typeface="B Roya" panose="00000400000000000000" pitchFamily="2" charset="-78"/>
              </a:rPr>
              <a:t>در مورد کسانی که بیمه شده هستند، اما شماره ملی ندارند(تبعه ایران نیستند) به جای شماره ملی از شماره گذرنامه /کارت اقامت استفاده می شود که می توان آن را بعنوان جایگزین شماره ملی برای اینگونه افراد در برنامه پزشک خانواده و نظام ارجاع در نظر گرفت. ( در هر حال شماره بیمه آنها ملاک عمل خواهد بود)   </a:t>
            </a:r>
          </a:p>
        </p:txBody>
      </p:sp>
      <p:pic>
        <p:nvPicPr>
          <p:cNvPr id="2" name="Picture 1">
            <a:extLst>
              <a:ext uri="{FF2B5EF4-FFF2-40B4-BE49-F238E27FC236}">
                <a16:creationId xmlns:a16="http://schemas.microsoft.com/office/drawing/2014/main" xmlns="" id="{B1370A06-611A-D8EB-C35D-846A6262C877}"/>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extBox 4">
            <a:extLst>
              <a:ext uri="{FF2B5EF4-FFF2-40B4-BE49-F238E27FC236}">
                <a16:creationId xmlns:a16="http://schemas.microsoft.com/office/drawing/2014/main" xmlns="" id="{6D7ADA2D-C2D8-79A7-63F2-04BD8A6C06D3}"/>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39518123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lgn="l" rtl="1">
              <a:defRPr/>
            </a:pPr>
            <a:fld id="{C56C102F-DB20-439C-A149-F59098166D07}" type="slidenum">
              <a:rPr lang="fa-IR">
                <a:solidFill>
                  <a:prstClr val="black">
                    <a:tint val="75000"/>
                  </a:prstClr>
                </a:solidFill>
                <a:latin typeface="Calibri"/>
                <a:cs typeface="Arial" panose="020B0604020202020204" pitchFamily="34" charset="0"/>
              </a:rPr>
              <a:pPr algn="l" rtl="1">
                <a:defRPr/>
              </a:pPr>
              <a:t>29</a:t>
            </a:fld>
            <a:endParaRPr lang="fa-IR">
              <a:solidFill>
                <a:prstClr val="black">
                  <a:tint val="75000"/>
                </a:prstClr>
              </a:solidFill>
              <a:latin typeface="Calibri"/>
              <a:cs typeface="Arial" panose="020B0604020202020204" pitchFamily="34" charset="0"/>
            </a:endParaRPr>
          </a:p>
        </p:txBody>
      </p:sp>
      <p:sp>
        <p:nvSpPr>
          <p:cNvPr id="4" name="Rectangle 3"/>
          <p:cNvSpPr/>
          <p:nvPr/>
        </p:nvSpPr>
        <p:spPr>
          <a:xfrm>
            <a:off x="923278" y="1268534"/>
            <a:ext cx="11123720" cy="5236049"/>
          </a:xfrm>
          <a:prstGeom prst="rect">
            <a:avLst/>
          </a:prstGeom>
        </p:spPr>
        <p:txBody>
          <a:bodyPr wrap="square">
            <a:spAutoFit/>
          </a:bodyPr>
          <a:lstStyle/>
          <a:p>
            <a:pPr marL="60325" algn="r" rtl="1">
              <a:lnSpc>
                <a:spcPct val="150000"/>
              </a:lnSpc>
              <a:tabLst>
                <a:tab pos="240665" algn="r"/>
              </a:tabLst>
              <a:defRPr/>
            </a:pPr>
            <a:r>
              <a:rPr lang="fa-IR" sz="1400" b="1" dirty="0">
                <a:solidFill>
                  <a:srgbClr val="ED7D31">
                    <a:lumMod val="75000"/>
                  </a:srgbClr>
                </a:solidFill>
                <a:latin typeface="B Nazanin" panose="00000400000000000000" pitchFamily="2" charset="-78"/>
                <a:ea typeface="Calibri" panose="020F0502020204030204" pitchFamily="34" charset="0"/>
                <a:cs typeface="B Roya" panose="00000400000000000000" pitchFamily="2" charset="-78"/>
              </a:rPr>
              <a:t>ساعت کاری برنامه : </a:t>
            </a:r>
          </a:p>
          <a:p>
            <a:pPr marL="60325" algn="r"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ساعت کاری موظف تیم پزشکی خانواده به صورت 44 ساعت در هفته در شیفت صبح یا عصر به صورت جدول زیر خواهد بود : </a:t>
            </a:r>
          </a:p>
          <a:p>
            <a:pPr marL="60325" algn="r" rtl="1">
              <a:lnSpc>
                <a:spcPct val="150000"/>
              </a:lnSpc>
              <a:tabLst>
                <a:tab pos="240665" algn="r"/>
              </a:tabLst>
              <a:defRPr/>
            </a:pPr>
            <a:endPar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endParaRPr>
          </a:p>
          <a:p>
            <a:pPr marL="60325" algn="r" rtl="1">
              <a:lnSpc>
                <a:spcPct val="150000"/>
              </a:lnSpc>
              <a:tabLst>
                <a:tab pos="240665" algn="r"/>
              </a:tabLst>
              <a:defRPr/>
            </a:pPr>
            <a:endPar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endParaRPr>
          </a:p>
          <a:p>
            <a:pPr marL="60325" algn="r" rtl="1">
              <a:lnSpc>
                <a:spcPct val="150000"/>
              </a:lnSpc>
              <a:tabLst>
                <a:tab pos="240665" algn="r"/>
              </a:tabLst>
              <a:defRPr/>
            </a:pPr>
            <a:endPar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endParaRPr>
          </a:p>
          <a:p>
            <a:pPr marL="60325" algn="just" rtl="1">
              <a:lnSpc>
                <a:spcPct val="150000"/>
              </a:lnSpc>
              <a:tabLst>
                <a:tab pos="240665" algn="r"/>
              </a:tabLst>
              <a:defRPr/>
            </a:pPr>
            <a:r>
              <a:rPr lang="fa-IR" sz="1400" b="1" dirty="0">
                <a:solidFill>
                  <a:srgbClr val="ED7D31">
                    <a:lumMod val="75000"/>
                  </a:srgbClr>
                </a:solidFill>
                <a:latin typeface="B Nazanin" panose="00000400000000000000" pitchFamily="2" charset="-78"/>
                <a:ea typeface="Calibri" panose="020F0502020204030204" pitchFamily="34" charset="0"/>
                <a:cs typeface="B Roya" panose="00000400000000000000" pitchFamily="2" charset="-78"/>
              </a:rPr>
              <a:t>نظام پرداخت به پزشک خانواده (سطح اول): </a:t>
            </a:r>
          </a:p>
          <a:p>
            <a:pPr marL="60325" algn="just"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حق الزحمه تیم پزشکی خانواده به صورت </a:t>
            </a:r>
            <a:r>
              <a:rPr lang="fa-IR" sz="1400" b="1" dirty="0">
                <a:solidFill>
                  <a:srgbClr val="FF0000"/>
                </a:solidFill>
                <a:latin typeface="B Nazanin" panose="00000400000000000000" pitchFamily="2" charset="-78"/>
                <a:ea typeface="Calibri" panose="020F0502020204030204" pitchFamily="34" charset="0"/>
                <a:cs typeface="B Roya" panose="00000400000000000000" pitchFamily="2" charset="-78"/>
              </a:rPr>
              <a:t>سرانه</a:t>
            </a: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 و </a:t>
            </a:r>
            <a:r>
              <a:rPr lang="fa-IR" sz="1400" b="1" dirty="0">
                <a:solidFill>
                  <a:srgbClr val="FF0000"/>
                </a:solidFill>
                <a:latin typeface="B Nazanin" panose="00000400000000000000" pitchFamily="2" charset="-78"/>
                <a:ea typeface="Calibri" panose="020F0502020204030204" pitchFamily="34" charset="0"/>
                <a:cs typeface="B Roya" panose="00000400000000000000" pitchFamily="2" charset="-78"/>
              </a:rPr>
              <a:t>فرانشیز</a:t>
            </a: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 لست. </a:t>
            </a:r>
          </a:p>
          <a:p>
            <a:pPr marL="60325" algn="just" rtl="1">
              <a:lnSpc>
                <a:spcPct val="150000"/>
              </a:lnSpc>
              <a:tabLst>
                <a:tab pos="240665" algn="r"/>
              </a:tabLst>
              <a:defRPr/>
            </a:pPr>
            <a:r>
              <a:rPr lang="fa-IR" sz="1400" b="1" dirty="0">
                <a:solidFill>
                  <a:srgbClr val="ED7D31">
                    <a:lumMod val="75000"/>
                  </a:srgbClr>
                </a:solidFill>
                <a:latin typeface="B Nazanin" panose="00000400000000000000" pitchFamily="2" charset="-78"/>
                <a:ea typeface="Calibri" panose="020F0502020204030204" pitchFamily="34" charset="0"/>
                <a:cs typeface="B Roya" panose="00000400000000000000" pitchFamily="2" charset="-78"/>
              </a:rPr>
              <a:t>نحوه پرداخت سرانه تیم پزشکی خانواده : </a:t>
            </a:r>
          </a:p>
          <a:p>
            <a:pPr marL="60325" algn="just"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سرانه پایه تیم پزشکی خانواده ، مصوب سالانه بابت خدمات درمانی ، مراقبتی و پشتیبانی ، توسط هرکدام از سازمان های بیمه گر متناسب با تعداد بیمه شده تحت پوشش و سایر ضرایب تعریف شده به شرط رعایت استانداردهای خدمت پس از کسر مالیات و سایر کسورات قانونی به طرف قرارداد پرداخت می شود. </a:t>
            </a:r>
          </a:p>
          <a:p>
            <a:pPr marL="60325" algn="just"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بدیهی است پرسنل شاغل در پایگاههای پزشکی خانواده بخش خصوصی هیچ گونه رابطه استخدامی با دانشگاهها و سازمان های بیمه گر ندارند. </a:t>
            </a:r>
          </a:p>
          <a:p>
            <a:pPr marL="60325" algn="just"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سرانه متخصصین پزشک خانواده و سایر متخصصین به کارگرفته شده در این برنامه ( پزشکی اجتماعی )، 40 درصد بیشتر از سرانه پایه است. </a:t>
            </a:r>
          </a:p>
          <a:p>
            <a:pPr marL="60325" algn="just"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میزان دریافتی پزشک مسئول فنی مرکز معادل سرانه پایه 3000 نفر همراه با افزایش تا سقف 40 درصد است. ( به ازای هر پایگاه پزشکی خانواده 1/25 درصد اضافه شود. ) </a:t>
            </a:r>
          </a:p>
          <a:p>
            <a:pPr marL="60325" algn="just" rtl="1">
              <a:lnSpc>
                <a:spcPct val="150000"/>
              </a:lnSpc>
              <a:tabLst>
                <a:tab pos="240665" algn="r"/>
              </a:tabLst>
              <a:defRPr/>
            </a:pPr>
            <a:r>
              <a:rPr lang="fa-IR" sz="1400" b="1" dirty="0">
                <a:solidFill>
                  <a:srgbClr val="ED7D31">
                    <a:lumMod val="75000"/>
                  </a:srgbClr>
                </a:solidFill>
                <a:latin typeface="B Nazanin" panose="00000400000000000000" pitchFamily="2" charset="-78"/>
                <a:ea typeface="Calibri" panose="020F0502020204030204" pitchFamily="34" charset="0"/>
                <a:cs typeface="B Roya" panose="00000400000000000000" pitchFamily="2" charset="-78"/>
              </a:rPr>
              <a:t>چگونگی پرداخت به پزشک خانواده:</a:t>
            </a:r>
          </a:p>
          <a:p>
            <a:pPr marL="60325" algn="just" rtl="1">
              <a:lnSpc>
                <a:spcPct val="150000"/>
              </a:lnSpc>
              <a:tabLst>
                <a:tab pos="240665" algn="r"/>
              </a:tabLst>
              <a:defRPr/>
            </a:pPr>
            <a:r>
              <a:rPr lang="fa-IR" sz="1400" b="1" dirty="0">
                <a:solidFill>
                  <a:prstClr val="black"/>
                </a:solidFill>
                <a:latin typeface="B Nazanin" panose="00000400000000000000" pitchFamily="2" charset="-78"/>
                <a:ea typeface="Calibri" panose="020F0502020204030204" pitchFamily="34" charset="0"/>
                <a:cs typeface="B Roya" panose="00000400000000000000" pitchFamily="2" charset="-78"/>
              </a:rPr>
              <a:t>80 درصد سرانه جمعیت تحت پوشش پزشک خانواده به صورت ماهیانه با اعلام لیست اسامی ثبت نام شدگان به ستاد اجرایی استانی سلامت خانواده و نظام ارجاع به صورت علی الحساب در پایان هر ماه پرداخت می شود و 20درصد باقیمانده پس از پایش و بازخورد که توسط تیم مشترک بیمه و شبکه بهداشت و درمان انجام خواهد شد، پرداخت می شود. (در پایان هر فصل) </a:t>
            </a:r>
          </a:p>
        </p:txBody>
      </p:sp>
      <p:graphicFrame>
        <p:nvGraphicFramePr>
          <p:cNvPr id="2" name="Table 4">
            <a:extLst>
              <a:ext uri="{FF2B5EF4-FFF2-40B4-BE49-F238E27FC236}">
                <a16:creationId xmlns:a16="http://schemas.microsoft.com/office/drawing/2014/main" xmlns="" id="{371CDFE9-2AF5-DB2D-1A4F-E6CE88A84054}"/>
              </a:ext>
            </a:extLst>
          </p:cNvPr>
          <p:cNvGraphicFramePr>
            <a:graphicFrameLocks noGrp="1"/>
          </p:cNvGraphicFramePr>
          <p:nvPr>
            <p:extLst>
              <p:ext uri="{D42A27DB-BD31-4B8C-83A1-F6EECF244321}">
                <p14:modId xmlns:p14="http://schemas.microsoft.com/office/powerpoint/2010/main" val="3748321946"/>
              </p:ext>
            </p:extLst>
          </p:nvPr>
        </p:nvGraphicFramePr>
        <p:xfrm>
          <a:off x="3226292" y="2074980"/>
          <a:ext cx="6096000" cy="85344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xmlns="" val="2890472777"/>
                    </a:ext>
                  </a:extLst>
                </a:gridCol>
                <a:gridCol w="2032000">
                  <a:extLst>
                    <a:ext uri="{9D8B030D-6E8A-4147-A177-3AD203B41FA5}">
                      <a16:colId xmlns:a16="http://schemas.microsoft.com/office/drawing/2014/main" xmlns="" val="2369828120"/>
                    </a:ext>
                  </a:extLst>
                </a:gridCol>
                <a:gridCol w="2032000">
                  <a:extLst>
                    <a:ext uri="{9D8B030D-6E8A-4147-A177-3AD203B41FA5}">
                      <a16:colId xmlns:a16="http://schemas.microsoft.com/office/drawing/2014/main" xmlns="" val="1689103116"/>
                    </a:ext>
                  </a:extLst>
                </a:gridCol>
              </a:tblGrid>
              <a:tr h="228600">
                <a:tc>
                  <a:txBody>
                    <a:bodyPr/>
                    <a:lstStyle/>
                    <a:p>
                      <a:pPr algn="ctr"/>
                      <a:r>
                        <a:rPr lang="fa-IR" sz="1400" dirty="0">
                          <a:cs typeface="B Roya" panose="00000400000000000000" pitchFamily="2" charset="-78"/>
                        </a:rPr>
                        <a:t>شیفت عصر </a:t>
                      </a:r>
                      <a:endParaRPr lang="en-US" sz="1400" dirty="0">
                        <a:cs typeface="B Roya" panose="00000400000000000000" pitchFamily="2" charset="-78"/>
                      </a:endParaRPr>
                    </a:p>
                  </a:txBody>
                  <a:tcPr/>
                </a:tc>
                <a:tc>
                  <a:txBody>
                    <a:bodyPr/>
                    <a:lstStyle/>
                    <a:p>
                      <a:pPr algn="ctr"/>
                      <a:r>
                        <a:rPr lang="fa-IR" sz="1400" dirty="0">
                          <a:cs typeface="B Roya" panose="00000400000000000000" pitchFamily="2" charset="-78"/>
                        </a:rPr>
                        <a:t>شیفت صبح</a:t>
                      </a:r>
                      <a:endParaRPr lang="en-US" sz="1400" dirty="0">
                        <a:cs typeface="B Roya" panose="00000400000000000000" pitchFamily="2" charset="-78"/>
                      </a:endParaRPr>
                    </a:p>
                  </a:txBody>
                  <a:tcPr/>
                </a:tc>
                <a:tc>
                  <a:txBody>
                    <a:bodyPr/>
                    <a:lstStyle/>
                    <a:p>
                      <a:pPr algn="ctr"/>
                      <a:r>
                        <a:rPr lang="fa-IR" sz="1400" dirty="0">
                          <a:cs typeface="B Roya" panose="00000400000000000000" pitchFamily="2" charset="-78"/>
                        </a:rPr>
                        <a:t>ایام هفته </a:t>
                      </a:r>
                      <a:endParaRPr lang="en-US" sz="1400" dirty="0">
                        <a:cs typeface="B Roya" panose="00000400000000000000" pitchFamily="2" charset="-78"/>
                      </a:endParaRPr>
                    </a:p>
                  </a:txBody>
                  <a:tcPr/>
                </a:tc>
                <a:extLst>
                  <a:ext uri="{0D108BD9-81ED-4DB2-BD59-A6C34878D82A}">
                    <a16:rowId xmlns:a16="http://schemas.microsoft.com/office/drawing/2014/main" xmlns="" val="2757009982"/>
                  </a:ext>
                </a:extLst>
              </a:tr>
              <a:tr h="228600">
                <a:tc>
                  <a:txBody>
                    <a:bodyPr/>
                    <a:lstStyle/>
                    <a:p>
                      <a:pPr algn="ctr"/>
                      <a:r>
                        <a:rPr lang="fa-IR" sz="1200" b="1" dirty="0">
                          <a:cs typeface="B Roya" panose="00000400000000000000" pitchFamily="2" charset="-78"/>
                        </a:rPr>
                        <a:t>14:30 تا 22</a:t>
                      </a:r>
                      <a:endParaRPr lang="en-US" sz="1200" b="1" dirty="0">
                        <a:cs typeface="B Roya" panose="00000400000000000000" pitchFamily="2" charset="-78"/>
                      </a:endParaRPr>
                    </a:p>
                  </a:txBody>
                  <a:tcPr/>
                </a:tc>
                <a:tc>
                  <a:txBody>
                    <a:bodyPr/>
                    <a:lstStyle/>
                    <a:p>
                      <a:pPr algn="ctr"/>
                      <a:r>
                        <a:rPr lang="fa-IR" sz="1200" b="1" dirty="0">
                          <a:cs typeface="B Roya" panose="00000400000000000000" pitchFamily="2" charset="-78"/>
                        </a:rPr>
                        <a:t>7 صبح تا 14:30</a:t>
                      </a:r>
                      <a:endParaRPr lang="en-US" sz="1200" b="1" dirty="0">
                        <a:cs typeface="B Roya" panose="00000400000000000000" pitchFamily="2" charset="-78"/>
                      </a:endParaRPr>
                    </a:p>
                  </a:txBody>
                  <a:tcPr/>
                </a:tc>
                <a:tc>
                  <a:txBody>
                    <a:bodyPr/>
                    <a:lstStyle/>
                    <a:p>
                      <a:pPr algn="ctr"/>
                      <a:r>
                        <a:rPr lang="fa-IR" sz="1200" b="1" dirty="0">
                          <a:cs typeface="B Roya" panose="00000400000000000000" pitchFamily="2" charset="-78"/>
                        </a:rPr>
                        <a:t>شنبه تا چهارشنبه</a:t>
                      </a:r>
                      <a:endParaRPr lang="en-US" sz="1200" b="1" dirty="0">
                        <a:cs typeface="B Roya" panose="00000400000000000000" pitchFamily="2" charset="-78"/>
                      </a:endParaRPr>
                    </a:p>
                  </a:txBody>
                  <a:tcPr/>
                </a:tc>
                <a:extLst>
                  <a:ext uri="{0D108BD9-81ED-4DB2-BD59-A6C34878D82A}">
                    <a16:rowId xmlns:a16="http://schemas.microsoft.com/office/drawing/2014/main" xmlns="" val="31356388"/>
                  </a:ext>
                </a:extLst>
              </a:tr>
              <a:tr h="172720">
                <a:tc>
                  <a:txBody>
                    <a:bodyPr/>
                    <a:lstStyle/>
                    <a:p>
                      <a:pPr algn="ctr"/>
                      <a:r>
                        <a:rPr lang="fa-IR" sz="1200" b="1" dirty="0">
                          <a:cs typeface="B Roya" panose="00000400000000000000" pitchFamily="2" charset="-78"/>
                        </a:rPr>
                        <a:t>13:30 تا 20</a:t>
                      </a:r>
                      <a:endParaRPr lang="en-US" sz="1200" b="1" dirty="0">
                        <a:cs typeface="B Roya" panose="00000400000000000000" pitchFamily="2" charset="-78"/>
                      </a:endParaRPr>
                    </a:p>
                  </a:txBody>
                  <a:tcPr/>
                </a:tc>
                <a:tc>
                  <a:txBody>
                    <a:bodyPr/>
                    <a:lstStyle/>
                    <a:p>
                      <a:pPr algn="ctr"/>
                      <a:r>
                        <a:rPr lang="fa-IR" sz="1200" b="1" dirty="0">
                          <a:cs typeface="B Roya" panose="00000400000000000000" pitchFamily="2" charset="-78"/>
                        </a:rPr>
                        <a:t>7 صبح تا 13:30</a:t>
                      </a:r>
                      <a:endParaRPr lang="en-US" sz="1200" b="1" dirty="0">
                        <a:cs typeface="B Roya" panose="00000400000000000000" pitchFamily="2" charset="-78"/>
                      </a:endParaRPr>
                    </a:p>
                  </a:txBody>
                  <a:tcPr/>
                </a:tc>
                <a:tc>
                  <a:txBody>
                    <a:bodyPr/>
                    <a:lstStyle/>
                    <a:p>
                      <a:pPr algn="ctr"/>
                      <a:r>
                        <a:rPr lang="fa-IR" sz="1200" b="1" dirty="0">
                          <a:cs typeface="B Roya" panose="00000400000000000000" pitchFamily="2" charset="-78"/>
                        </a:rPr>
                        <a:t>روزهای پنج شنبه </a:t>
                      </a:r>
                      <a:endParaRPr lang="en-US" sz="1200" b="1" dirty="0">
                        <a:cs typeface="B Roya" panose="00000400000000000000" pitchFamily="2" charset="-78"/>
                      </a:endParaRPr>
                    </a:p>
                  </a:txBody>
                  <a:tcPr/>
                </a:tc>
                <a:extLst>
                  <a:ext uri="{0D108BD9-81ED-4DB2-BD59-A6C34878D82A}">
                    <a16:rowId xmlns:a16="http://schemas.microsoft.com/office/drawing/2014/main" xmlns="" val="382114112"/>
                  </a:ext>
                </a:extLst>
              </a:tr>
            </a:tbl>
          </a:graphicData>
        </a:graphic>
      </p:graphicFrame>
      <p:pic>
        <p:nvPicPr>
          <p:cNvPr id="5" name="Picture 4">
            <a:extLst>
              <a:ext uri="{FF2B5EF4-FFF2-40B4-BE49-F238E27FC236}">
                <a16:creationId xmlns:a16="http://schemas.microsoft.com/office/drawing/2014/main" xmlns="" id="{F998A310-0BF0-7BC1-FB4F-330C7970C432}"/>
              </a:ext>
            </a:extLst>
          </p:cNvPr>
          <p:cNvPicPr>
            <a:picLocks noChangeAspect="1"/>
          </p:cNvPicPr>
          <p:nvPr/>
        </p:nvPicPr>
        <p:blipFill>
          <a:blip r:embed="rId2"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6" name="TextBox 5">
            <a:extLst>
              <a:ext uri="{FF2B5EF4-FFF2-40B4-BE49-F238E27FC236}">
                <a16:creationId xmlns:a16="http://schemas.microsoft.com/office/drawing/2014/main" xmlns="" id="{6EE75AF3-F76E-AA35-60D9-1B14794F8739}"/>
              </a:ext>
            </a:extLst>
          </p:cNvPr>
          <p:cNvSpPr txBox="1"/>
          <p:nvPr/>
        </p:nvSpPr>
        <p:spPr>
          <a:xfrm>
            <a:off x="3048740" y="226977"/>
            <a:ext cx="6094520" cy="646331"/>
          </a:xfrm>
          <a:prstGeom prst="rect">
            <a:avLst/>
          </a:prstGeom>
          <a:noFill/>
        </p:spPr>
        <p:txBody>
          <a:bodyPr wrap="square">
            <a:spAutoFit/>
          </a:bodyPr>
          <a:lstStyle/>
          <a:p>
            <a:pPr algn="ctr"/>
            <a:r>
              <a:rPr lang="fa-IR" sz="1800" dirty="0">
                <a:solidFill>
                  <a:prstClr val="black"/>
                </a:solidFill>
                <a:ea typeface="+mn-ea"/>
                <a:cs typeface="B Titr" panose="00000700000000000000" pitchFamily="2" charset="-78"/>
              </a:rPr>
              <a:t/>
            </a:r>
            <a:br>
              <a:rPr lang="fa-IR" sz="1800" dirty="0">
                <a:solidFill>
                  <a:prstClr val="black"/>
                </a:solidFill>
                <a:ea typeface="+mn-ea"/>
                <a:cs typeface="B Titr" panose="00000700000000000000" pitchFamily="2" charset="-78"/>
              </a:rPr>
            </a:br>
            <a:r>
              <a:rPr lang="fa-IR" sz="1800" dirty="0">
                <a:solidFill>
                  <a:srgbClr val="FF0000"/>
                </a:solidFill>
                <a:ea typeface="+mn-ea"/>
                <a:cs typeface="B Titr" panose="00000700000000000000" pitchFamily="2" charset="-78"/>
              </a:rPr>
              <a:t>برنامه سلامت خانواده و نظام ارجاع در مناطق شهری</a:t>
            </a:r>
            <a:endParaRPr lang="en-US" dirty="0"/>
          </a:p>
        </p:txBody>
      </p:sp>
    </p:spTree>
    <p:extLst>
      <p:ext uri="{BB962C8B-B14F-4D97-AF65-F5344CB8AC3E}">
        <p14:creationId xmlns:p14="http://schemas.microsoft.com/office/powerpoint/2010/main" val="5892127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12636"/>
            <a:ext cx="8922058" cy="1654035"/>
          </a:xfrm>
          <a:ln w="28575">
            <a:solidFill>
              <a:srgbClr val="0070C0"/>
            </a:solidFill>
            <a:prstDash val="sysDash"/>
          </a:ln>
        </p:spPr>
        <p:txBody>
          <a:bodyPr>
            <a:normAutofit/>
          </a:bodyPr>
          <a:lstStyle/>
          <a:p>
            <a:pPr algn="r" rtl="1">
              <a:lnSpc>
                <a:spcPct val="150000"/>
              </a:lnSpc>
            </a:pPr>
            <a:r>
              <a:rPr lang="fa-IR" sz="2400" b="1" dirty="0">
                <a:ln w="10160">
                  <a:solidFill>
                    <a:srgbClr val="5B9BD5"/>
                  </a:solidFill>
                  <a:prstDash val="solid"/>
                </a:ln>
                <a:solidFill>
                  <a:srgbClr val="00B050"/>
                </a:solidFill>
                <a:effectLst>
                  <a:outerShdw blurRad="38100" dist="38100" dir="2700000" algn="tl">
                    <a:srgbClr val="000000">
                      <a:alpha val="43137"/>
                    </a:srgbClr>
                  </a:outerShdw>
                </a:effectLst>
                <a:latin typeface="Calibri"/>
                <a:cs typeface="B Titr" panose="00000700000000000000" pitchFamily="2" charset="-78"/>
              </a:rPr>
              <a:t>رئیس محترم جمهور :           </a:t>
            </a:r>
            <a:r>
              <a:rPr lang="fa-IR" sz="24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
            </a:r>
            <a:br>
              <a:rPr lang="fa-IR" sz="24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br>
            <a:r>
              <a:rPr lang="fa-IR" sz="24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وزارت   بهداشت   طرح   پزشک   خانواده  را  با سرعت  بیشتر  عملیاتی کند .</a:t>
            </a:r>
          </a:p>
        </p:txBody>
      </p:sp>
      <p:pic>
        <p:nvPicPr>
          <p:cNvPr id="4" name="Picture 3"/>
          <p:cNvPicPr>
            <a:picLocks noChangeAspect="1"/>
          </p:cNvPicPr>
          <p:nvPr/>
        </p:nvPicPr>
        <p:blipFill>
          <a:blip r:embed="rId2"/>
          <a:stretch>
            <a:fillRect/>
          </a:stretch>
        </p:blipFill>
        <p:spPr>
          <a:xfrm>
            <a:off x="9139451" y="3012635"/>
            <a:ext cx="2782981" cy="165403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3"/>
          <a:stretch>
            <a:fillRect/>
          </a:stretch>
        </p:blipFill>
        <p:spPr>
          <a:xfrm flipH="1">
            <a:off x="9139451" y="4891595"/>
            <a:ext cx="2782980" cy="165403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Title 1"/>
          <p:cNvSpPr txBox="1">
            <a:spLocks/>
          </p:cNvSpPr>
          <p:nvPr/>
        </p:nvSpPr>
        <p:spPr>
          <a:xfrm>
            <a:off x="0" y="4891595"/>
            <a:ext cx="8922058" cy="1654034"/>
          </a:xfrm>
          <a:prstGeom prst="rect">
            <a:avLst/>
          </a:prstGeom>
          <a:ln w="28575">
            <a:solidFill>
              <a:srgbClr val="0070C0"/>
            </a:solidFill>
            <a:prstDash val="sysDash"/>
          </a:ln>
        </p:spPr>
        <p:txBody>
          <a:bodyPr vert="horz" lIns="68580" tIns="34290" rIns="68580" bIns="3429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a:lnSpc>
                <a:spcPct val="150000"/>
              </a:lnSpc>
            </a:pPr>
            <a:r>
              <a:rPr lang="fa-IR" sz="2400" b="1" dirty="0">
                <a:ln w="10160">
                  <a:solidFill>
                    <a:srgbClr val="5B9BD5"/>
                  </a:solidFill>
                  <a:prstDash val="solid"/>
                </a:ln>
                <a:solidFill>
                  <a:srgbClr val="00B050"/>
                </a:solidFill>
                <a:effectLst>
                  <a:outerShdw blurRad="38100" dist="38100" dir="2700000" algn="tl">
                    <a:srgbClr val="000000">
                      <a:alpha val="43137"/>
                    </a:srgbClr>
                  </a:outerShdw>
                </a:effectLst>
                <a:latin typeface="Calibri"/>
                <a:cs typeface="B Titr" panose="00000700000000000000" pitchFamily="2" charset="-78"/>
              </a:rPr>
              <a:t>وزیر محترم بهداشت :</a:t>
            </a:r>
          </a:p>
          <a:p>
            <a:pPr algn="just" rtl="1">
              <a:lnSpc>
                <a:spcPct val="150000"/>
              </a:lnSpc>
            </a:pPr>
            <a:r>
              <a:rPr lang="fa-IR" sz="24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Light" panose="020F0302020204030204"/>
                <a:cs typeface="B Titr" panose="00000700000000000000" pitchFamily="2" charset="-78"/>
              </a:rPr>
              <a:t>پزشک  خانواده  از  برنامه   به   کارنامه  تبدیل می‌شود .</a:t>
            </a:r>
            <a:endParaRPr lang="en-US" sz="24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Light" panose="020F0302020204030204"/>
              <a:cs typeface="B Titr" panose="00000700000000000000" pitchFamily="2" charset="-78"/>
            </a:endParaRPr>
          </a:p>
        </p:txBody>
      </p:sp>
      <p:pic>
        <p:nvPicPr>
          <p:cNvPr id="3" name="Picture 2">
            <a:extLst>
              <a:ext uri="{FF2B5EF4-FFF2-40B4-BE49-F238E27FC236}">
                <a16:creationId xmlns:a16="http://schemas.microsoft.com/office/drawing/2014/main" xmlns="" id="{03F1B3DB-3B03-F4DA-C68C-85BB95238247}"/>
              </a:ext>
            </a:extLst>
          </p:cNvPr>
          <p:cNvPicPr>
            <a:picLocks noChangeAspect="1"/>
          </p:cNvPicPr>
          <p:nvPr/>
        </p:nvPicPr>
        <p:blipFill>
          <a:blip r:embed="rId4"/>
          <a:stretch>
            <a:fillRect/>
          </a:stretch>
        </p:blipFill>
        <p:spPr>
          <a:xfrm>
            <a:off x="9139450" y="1020932"/>
            <a:ext cx="2782981" cy="177105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Title 1">
            <a:extLst>
              <a:ext uri="{FF2B5EF4-FFF2-40B4-BE49-F238E27FC236}">
                <a16:creationId xmlns:a16="http://schemas.microsoft.com/office/drawing/2014/main" xmlns="" id="{2FC3FDD2-4925-E8FE-E091-F143EE483EE4}"/>
              </a:ext>
            </a:extLst>
          </p:cNvPr>
          <p:cNvSpPr txBox="1">
            <a:spLocks/>
          </p:cNvSpPr>
          <p:nvPr/>
        </p:nvSpPr>
        <p:spPr>
          <a:xfrm>
            <a:off x="0" y="861513"/>
            <a:ext cx="8922058" cy="1989928"/>
          </a:xfrm>
          <a:prstGeom prst="rect">
            <a:avLst/>
          </a:prstGeom>
          <a:ln w="28575">
            <a:solidFill>
              <a:srgbClr val="0070C0"/>
            </a:solidFill>
            <a:prstDash val="sysDash"/>
          </a:ln>
        </p:spPr>
        <p:txBody>
          <a:bodyPr vert="horz" lIns="91440" tIns="45720" rIns="91440" bIns="45720" rtlCol="0" anchor="ctr">
            <a:normAutofit/>
          </a:bodyPr>
          <a:lstStyle>
            <a:lvl1pPr algn="l" defTabSz="685800" rtl="0" eaLnBrk="1" latinLnBrk="0" hangingPunct="1">
              <a:lnSpc>
                <a:spcPct val="90000"/>
              </a:lnSpc>
              <a:spcBef>
                <a:spcPct val="0"/>
              </a:spcBef>
              <a:buNone/>
              <a:defRPr sz="3300" kern="1200">
                <a:solidFill>
                  <a:schemeClr val="tx1"/>
                </a:solidFill>
                <a:latin typeface="+mj-lt"/>
                <a:ea typeface="+mj-ea"/>
                <a:cs typeface="+mj-cs"/>
              </a:defRPr>
            </a:lvl1pPr>
          </a:lstStyle>
          <a:p>
            <a:pPr algn="r" defTabSz="914400" rtl="1">
              <a:lnSpc>
                <a:spcPct val="150000"/>
              </a:lnSpc>
              <a:spcBef>
                <a:spcPts val="0"/>
              </a:spcBef>
              <a:defRPr/>
            </a:pPr>
            <a:r>
              <a:rPr lang="fa-IR" sz="2400" b="1" dirty="0">
                <a:ln w="10160">
                  <a:solidFill>
                    <a:srgbClr val="5B9BD5"/>
                  </a:solidFill>
                  <a:prstDash val="solid"/>
                </a:ln>
                <a:solidFill>
                  <a:srgbClr val="00B050"/>
                </a:solidFill>
                <a:effectLst>
                  <a:outerShdw blurRad="38100" dist="38100" dir="2700000" algn="tl">
                    <a:srgbClr val="000000">
                      <a:alpha val="43137"/>
                    </a:srgbClr>
                  </a:outerShdw>
                </a:effectLst>
                <a:latin typeface="Calibri"/>
                <a:cs typeface="B Titr" panose="00000700000000000000" pitchFamily="2" charset="-78"/>
              </a:rPr>
              <a:t>مقام معظم رهبری :</a:t>
            </a:r>
          </a:p>
          <a:p>
            <a:pPr algn="just" defTabSz="914400" rtl="1">
              <a:lnSpc>
                <a:spcPct val="150000"/>
              </a:lnSpc>
              <a:spcBef>
                <a:spcPts val="0"/>
              </a:spcBef>
              <a:defRPr/>
            </a:pPr>
            <a:r>
              <a:rPr lang="fa-IR" sz="24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a:cs typeface="B Titr" panose="00000700000000000000" pitchFamily="2" charset="-78"/>
              </a:rPr>
              <a:t> باید شبکه بهداشت ، بازسازی و تقویت شود تا با هزینه کمتر، سلامت مردم بیشتر تأمین شود .</a:t>
            </a:r>
          </a:p>
        </p:txBody>
      </p:sp>
      <p:sp>
        <p:nvSpPr>
          <p:cNvPr id="8" name="Title 1">
            <a:extLst>
              <a:ext uri="{FF2B5EF4-FFF2-40B4-BE49-F238E27FC236}">
                <a16:creationId xmlns:a16="http://schemas.microsoft.com/office/drawing/2014/main" xmlns="" id="{E5CB0B02-26B0-5EDE-7514-3292AF6E8554}"/>
              </a:ext>
            </a:extLst>
          </p:cNvPr>
          <p:cNvSpPr txBox="1">
            <a:spLocks/>
          </p:cNvSpPr>
          <p:nvPr/>
        </p:nvSpPr>
        <p:spPr>
          <a:xfrm>
            <a:off x="2111397" y="0"/>
            <a:ext cx="9824469" cy="90608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sz="2000" dirty="0" smtClean="0">
                <a:solidFill>
                  <a:srgbClr val="FF0000"/>
                </a:solidFill>
                <a:latin typeface="Calibri Light"/>
                <a:cs typeface="B Titr" panose="00000700000000000000" pitchFamily="2" charset="-78"/>
              </a:rPr>
              <a:t>برنامه </a:t>
            </a:r>
            <a:r>
              <a:rPr lang="fa-IR" sz="2000" dirty="0">
                <a:solidFill>
                  <a:srgbClr val="FF0000"/>
                </a:solidFill>
                <a:latin typeface="Calibri Light"/>
                <a:cs typeface="B Titr" panose="00000700000000000000" pitchFamily="2" charset="-78"/>
              </a:rPr>
              <a:t>سلامت خانواده و نظام ارجاع در مناطق شهری</a:t>
            </a:r>
            <a:endParaRPr lang="en-US" sz="2000" dirty="0">
              <a:solidFill>
                <a:srgbClr val="FF0000"/>
              </a:solidFill>
              <a:cs typeface="B Titr" panose="00000700000000000000" pitchFamily="2" charset="-78"/>
            </a:endParaRPr>
          </a:p>
        </p:txBody>
      </p:sp>
    </p:spTree>
    <p:extLst>
      <p:ext uri="{BB962C8B-B14F-4D97-AF65-F5344CB8AC3E}">
        <p14:creationId xmlns:p14="http://schemas.microsoft.com/office/powerpoint/2010/main" val="3981459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1"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1000" fill="hold"/>
                                        <p:tgtEl>
                                          <p:spTgt spid="5"/>
                                        </p:tgtEl>
                                        <p:attrNameLst>
                                          <p:attrName>ppt_w</p:attrName>
                                        </p:attrNameLst>
                                      </p:cBhvr>
                                      <p:tavLst>
                                        <p:tav tm="0">
                                          <p:val>
                                            <p:fltVal val="0"/>
                                          </p:val>
                                        </p:tav>
                                        <p:tav tm="100000">
                                          <p:val>
                                            <p:strVal val="#ppt_w"/>
                                          </p:val>
                                        </p:tav>
                                      </p:tavLst>
                                    </p:anim>
                                    <p:anim calcmode="lin" valueType="num">
                                      <p:cBhvr>
                                        <p:cTn id="35" dur="1000" fill="hold"/>
                                        <p:tgtEl>
                                          <p:spTgt spid="5"/>
                                        </p:tgtEl>
                                        <p:attrNameLst>
                                          <p:attrName>ppt_h</p:attrName>
                                        </p:attrNameLst>
                                      </p:cBhvr>
                                      <p:tavLst>
                                        <p:tav tm="0">
                                          <p:val>
                                            <p:fltVal val="0"/>
                                          </p:val>
                                        </p:tav>
                                        <p:tav tm="100000">
                                          <p:val>
                                            <p:strVal val="#ppt_h"/>
                                          </p:val>
                                        </p:tav>
                                      </p:tavLst>
                                    </p:anim>
                                    <p:anim calcmode="lin" valueType="num">
                                      <p:cBhvr>
                                        <p:cTn id="36" dur="1000" fill="hold"/>
                                        <p:tgtEl>
                                          <p:spTgt spid="5"/>
                                        </p:tgtEl>
                                        <p:attrNameLst>
                                          <p:attrName>style.rotation</p:attrName>
                                        </p:attrNameLst>
                                      </p:cBhvr>
                                      <p:tavLst>
                                        <p:tav tm="0">
                                          <p:val>
                                            <p:fltVal val="90"/>
                                          </p:val>
                                        </p:tav>
                                        <p:tav tm="100000">
                                          <p:val>
                                            <p:fltVal val="0"/>
                                          </p:val>
                                        </p:tav>
                                      </p:tavLst>
                                    </p:anim>
                                    <p:animEffect transition="in" filter="fade">
                                      <p:cBhvr>
                                        <p:cTn id="37" dur="1000"/>
                                        <p:tgtEl>
                                          <p:spTgt spid="5"/>
                                        </p:tgtEl>
                                      </p:cBhvr>
                                    </p:animEffect>
                                  </p:childTnLst>
                                </p:cTn>
                              </p:par>
                            </p:childTnLst>
                          </p:cTn>
                        </p:par>
                      </p:childTnLst>
                    </p:cTn>
                  </p:par>
                  <p:par>
                    <p:cTn id="38" fill="hold">
                      <p:stCondLst>
                        <p:cond delay="indefinite"/>
                      </p:stCondLst>
                      <p:childTnLst>
                        <p:par>
                          <p:cTn id="39" fill="hold">
                            <p:stCondLst>
                              <p:cond delay="0"/>
                            </p:stCondLst>
                            <p:childTnLst>
                              <p:par>
                                <p:cTn id="40" presetID="31" presetClass="entr" presetSubtype="0" fill="hold" grpId="0" nodeType="click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000" fill="hold"/>
                                        <p:tgtEl>
                                          <p:spTgt spid="6"/>
                                        </p:tgtEl>
                                        <p:attrNameLst>
                                          <p:attrName>ppt_w</p:attrName>
                                        </p:attrNameLst>
                                      </p:cBhvr>
                                      <p:tavLst>
                                        <p:tav tm="0">
                                          <p:val>
                                            <p:fltVal val="0"/>
                                          </p:val>
                                        </p:tav>
                                        <p:tav tm="100000">
                                          <p:val>
                                            <p:strVal val="#ppt_w"/>
                                          </p:val>
                                        </p:tav>
                                      </p:tavLst>
                                    </p:anim>
                                    <p:anim calcmode="lin" valueType="num">
                                      <p:cBhvr>
                                        <p:cTn id="43" dur="1000" fill="hold"/>
                                        <p:tgtEl>
                                          <p:spTgt spid="6"/>
                                        </p:tgtEl>
                                        <p:attrNameLst>
                                          <p:attrName>ppt_h</p:attrName>
                                        </p:attrNameLst>
                                      </p:cBhvr>
                                      <p:tavLst>
                                        <p:tav tm="0">
                                          <p:val>
                                            <p:fltVal val="0"/>
                                          </p:val>
                                        </p:tav>
                                        <p:tav tm="100000">
                                          <p:val>
                                            <p:strVal val="#ppt_h"/>
                                          </p:val>
                                        </p:tav>
                                      </p:tavLst>
                                    </p:anim>
                                    <p:anim calcmode="lin" valueType="num">
                                      <p:cBhvr>
                                        <p:cTn id="44" dur="1000" fill="hold"/>
                                        <p:tgtEl>
                                          <p:spTgt spid="6"/>
                                        </p:tgtEl>
                                        <p:attrNameLst>
                                          <p:attrName>style.rotation</p:attrName>
                                        </p:attrNameLst>
                                      </p:cBhvr>
                                      <p:tavLst>
                                        <p:tav tm="0">
                                          <p:val>
                                            <p:fltVal val="90"/>
                                          </p:val>
                                        </p:tav>
                                        <p:tav tm="100000">
                                          <p:val>
                                            <p:fltVal val="0"/>
                                          </p:val>
                                        </p:tav>
                                      </p:tavLst>
                                    </p:anim>
                                    <p:animEffect transition="in" filter="fade">
                                      <p:cBhvr>
                                        <p:cTn id="45"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nzpwyt"/>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171005" y="1221050"/>
            <a:ext cx="8301468" cy="498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1" name="WordArt 4"/>
          <p:cNvSpPr>
            <a:spLocks noChangeArrowheads="1" noChangeShapeType="1" noTextEdit="1"/>
          </p:cNvSpPr>
          <p:nvPr/>
        </p:nvSpPr>
        <p:spPr bwMode="auto">
          <a:xfrm>
            <a:off x="2159306" y="4489450"/>
            <a:ext cx="9243152" cy="1720850"/>
          </a:xfrm>
          <a:prstGeom prst="rect">
            <a:avLst/>
          </a:prstGeom>
        </p:spPr>
        <p:txBody>
          <a:bodyPr wrap="none" fromWordArt="1">
            <a:prstTxWarp prst="textFadeUp">
              <a:avLst>
                <a:gd name="adj" fmla="val 9991"/>
              </a:avLst>
            </a:prstTxWarp>
          </a:bodyPr>
          <a:lstStyle/>
          <a:p>
            <a:pPr algn="ctr" rtl="1"/>
            <a:endParaRPr lang="fa-IR" sz="800" b="1" kern="10" dirty="0">
              <a:ln w="12700">
                <a:solidFill>
                  <a:srgbClr val="660066"/>
                </a:solidFill>
                <a:round/>
                <a:headEnd/>
                <a:tailEnd/>
              </a:ln>
              <a:solidFill>
                <a:srgbClr val="660066"/>
              </a:solidFill>
              <a:effectLst>
                <a:outerShdw dist="107763" dir="13500000" sx="125000" sy="125000" algn="br" rotWithShape="0">
                  <a:srgbClr val="808080">
                    <a:alpha val="50000"/>
                  </a:srgbClr>
                </a:outerShdw>
              </a:effectLst>
              <a:latin typeface="Arial" panose="020B0604020202020204" pitchFamily="34" charset="0"/>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28" y="378799"/>
            <a:ext cx="1608356" cy="1935702"/>
          </a:xfrm>
          <a:prstGeom prst="ellipse">
            <a:avLst/>
          </a:prstGeom>
          <a:ln>
            <a:noFill/>
          </a:ln>
          <a:effectLst>
            <a:softEdge rad="112500"/>
          </a:effectLst>
        </p:spPr>
      </p:pic>
      <p:sp>
        <p:nvSpPr>
          <p:cNvPr id="2" name="TextBox 4">
            <a:extLst>
              <a:ext uri="{FF2B5EF4-FFF2-40B4-BE49-F238E27FC236}">
                <a16:creationId xmlns:a16="http://schemas.microsoft.com/office/drawing/2014/main" xmlns="" id="{64742E23-5ED3-7D6F-CBA5-16FDE54548F3}"/>
              </a:ext>
            </a:extLst>
          </p:cNvPr>
          <p:cNvSpPr txBox="1"/>
          <p:nvPr/>
        </p:nvSpPr>
        <p:spPr>
          <a:xfrm>
            <a:off x="3137517" y="198667"/>
            <a:ext cx="6094520" cy="646331"/>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a-IR" sz="1800" b="0" i="0" u="none" strike="noStrike" kern="1200" cap="none" spc="0" normalizeH="0" baseline="0" noProof="0" dirty="0">
                <a:ln>
                  <a:noFill/>
                </a:ln>
                <a:solidFill>
                  <a:srgbClr val="FFFF00"/>
                </a:solidFill>
                <a:effectLst>
                  <a:outerShdw blurRad="38100" dist="38100" dir="2700000" algn="tl">
                    <a:srgbClr val="000000">
                      <a:alpha val="43137"/>
                    </a:srgbClr>
                  </a:outerShdw>
                </a:effectLst>
                <a:uLnTx/>
                <a:uFillTx/>
                <a:latin typeface="Calibri"/>
                <a:ea typeface="+mn-ea"/>
                <a:cs typeface="B Titr" panose="00000700000000000000" pitchFamily="2" charset="-78"/>
              </a:rPr>
              <a:t>جلسه هماهنگی و توجیهی پارس آباد </a:t>
            </a:r>
            <a:r>
              <a:rPr kumimoji="0" lang="fa-IR" sz="1800" b="0"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
            </a:r>
            <a:br>
              <a:rPr kumimoji="0" lang="fa-IR" sz="1800" b="0"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br>
            <a:r>
              <a:rPr kumimoji="0" lang="fa-IR" sz="1800" b="0" i="0" u="none" strike="noStrike" kern="1200" cap="none" spc="0" normalizeH="0" baseline="0" noProof="0" dirty="0">
                <a:ln>
                  <a:noFill/>
                </a:ln>
                <a:solidFill>
                  <a:srgbClr val="FF0000"/>
                </a:solidFill>
                <a:effectLst/>
                <a:uLnTx/>
                <a:uFillTx/>
                <a:latin typeface="Calibri"/>
                <a:ea typeface="+mn-ea"/>
                <a:cs typeface="B Titr" panose="00000700000000000000" pitchFamily="2" charset="-78"/>
              </a:rPr>
              <a:t>برنامه سلامت خانواده و نظام ارجاع در مناطق شهری</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80054202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sp>
        <p:nvSpPr>
          <p:cNvPr id="5" name="Rounded Rectangle 4"/>
          <p:cNvSpPr/>
          <p:nvPr/>
        </p:nvSpPr>
        <p:spPr>
          <a:xfrm>
            <a:off x="5939161" y="1017270"/>
            <a:ext cx="619902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r>
              <a:rPr lang="fa-IR" sz="2700" b="1" dirty="0">
                <a:ln w="10160">
                  <a:solidFill>
                    <a:srgbClr val="5B9BD5"/>
                  </a:solidFill>
                  <a:prstDash val="solid"/>
                </a:ln>
                <a:solidFill>
                  <a:srgbClr val="FFC000"/>
                </a:solidFill>
                <a:effectLst>
                  <a:outerShdw blurRad="38100" dist="22860" dir="5400000" algn="tl" rotWithShape="0">
                    <a:srgbClr val="000000">
                      <a:alpha val="30000"/>
                    </a:srgbClr>
                  </a:outerShdw>
                </a:effectLst>
                <a:ea typeface="+mj-ea"/>
                <a:cs typeface="B Titr" panose="00000700000000000000" pitchFamily="2" charset="-78"/>
              </a:rPr>
              <a:t>چشم انداز :</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7" name="Rounded Rectangle 6">
            <a:hlinkClick r:id="rId4" action="ppaction://hlinkfile"/>
          </p:cNvPr>
          <p:cNvSpPr/>
          <p:nvPr/>
        </p:nvSpPr>
        <p:spPr>
          <a:xfrm>
            <a:off x="1500326" y="1613200"/>
            <a:ext cx="10637857" cy="788974"/>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lvl="0" algn="ctr" rtl="1"/>
            <a:r>
              <a:rPr lang="fa-IR" b="1" dirty="0">
                <a:solidFill>
                  <a:prstClr val="black"/>
                </a:solidFill>
                <a:ea typeface="+mj-ea"/>
                <a:cs typeface="B Titr" panose="00000700000000000000" pitchFamily="2" charset="-78"/>
              </a:rPr>
              <a:t> </a:t>
            </a:r>
            <a:r>
              <a:rPr lang="fa-IR" b="1" dirty="0">
                <a:solidFill>
                  <a:srgbClr val="0070C0"/>
                </a:solidFill>
                <a:ea typeface="+mj-ea"/>
                <a:cs typeface="B Titr" panose="00000700000000000000" pitchFamily="2" charset="-78"/>
              </a:rPr>
              <a:t>تحقق  پوشش  همگانی  سلامت  از  طریق  توسعه  برنامه  پزشکی خانواده و  نظام  ارجاع  مبتنی  بر مراقبتهای  اولیه  سلامت .</a:t>
            </a:r>
            <a:endParaRPr kumimoji="0" lang="fa-IR" b="1" i="0" u="none" strike="noStrike" kern="1200" cap="none" spc="0" normalizeH="0" baseline="0" noProof="0" dirty="0">
              <a:ln>
                <a:noFill/>
              </a:ln>
              <a:solidFill>
                <a:prstClr val="black"/>
              </a:solidFill>
              <a:effectLst/>
              <a:uLnTx/>
              <a:uFillTx/>
              <a:latin typeface="Calibri"/>
              <a:cs typeface="B Zar" panose="00000400000000000000" pitchFamily="2" charset="-78"/>
            </a:endParaRPr>
          </a:p>
        </p:txBody>
      </p:sp>
      <p:sp>
        <p:nvSpPr>
          <p:cNvPr id="9" name="Rounded Rectangle 4">
            <a:extLst>
              <a:ext uri="{FF2B5EF4-FFF2-40B4-BE49-F238E27FC236}">
                <a16:creationId xmlns:a16="http://schemas.microsoft.com/office/drawing/2014/main" xmlns="" id="{DD27D64B-B50B-156C-1D99-7D196BF3FEFD}"/>
              </a:ext>
            </a:extLst>
          </p:cNvPr>
          <p:cNvSpPr/>
          <p:nvPr/>
        </p:nvSpPr>
        <p:spPr>
          <a:xfrm>
            <a:off x="5939161" y="2511212"/>
            <a:ext cx="619902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r>
              <a:rPr lang="fa-IR" sz="2700" b="1" dirty="0">
                <a:ln w="10160">
                  <a:solidFill>
                    <a:srgbClr val="5B9BD5"/>
                  </a:solidFill>
                  <a:prstDash val="solid"/>
                </a:ln>
                <a:solidFill>
                  <a:srgbClr val="FFC000"/>
                </a:solidFill>
                <a:effectLst>
                  <a:outerShdw blurRad="38100" dist="22860" dir="5400000" algn="tl" rotWithShape="0">
                    <a:srgbClr val="000000">
                      <a:alpha val="30000"/>
                    </a:srgbClr>
                  </a:outerShdw>
                </a:effectLst>
                <a:ea typeface="+mj-ea"/>
                <a:cs typeface="B Titr" panose="00000700000000000000" pitchFamily="2" charset="-78"/>
              </a:rPr>
              <a:t>اهداف کلان:</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
        <p:nvSpPr>
          <p:cNvPr id="12" name="Rounded Rectangle 12">
            <a:hlinkClick r:id="rId5" action="ppaction://hlinkfile"/>
            <a:extLst>
              <a:ext uri="{FF2B5EF4-FFF2-40B4-BE49-F238E27FC236}">
                <a16:creationId xmlns:a16="http://schemas.microsoft.com/office/drawing/2014/main" xmlns="" id="{D23E95C8-DD32-C0BC-7BD0-A2077F5F899A}"/>
              </a:ext>
            </a:extLst>
          </p:cNvPr>
          <p:cNvSpPr/>
          <p:nvPr/>
        </p:nvSpPr>
        <p:spPr>
          <a:xfrm>
            <a:off x="1375488" y="3104992"/>
            <a:ext cx="10762695" cy="3626528"/>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342900" lvl="0" indent="-342900" algn="just" rtl="1">
              <a:lnSpc>
                <a:spcPct val="150000"/>
              </a:lnSpc>
              <a:spcBef>
                <a:spcPts val="1000"/>
              </a:spcBef>
              <a:buClr>
                <a:srgbClr val="C00000"/>
              </a:buClr>
              <a:buFont typeface="Wingdings" panose="05000000000000000000" pitchFamily="2" charset="2"/>
              <a:buChar char="Ø"/>
              <a:defRPr/>
            </a:pPr>
            <a:r>
              <a:rPr lang="fa-IR" sz="2000" dirty="0">
                <a:ln w="0"/>
                <a:solidFill>
                  <a:schemeClr val="tx1"/>
                </a:solidFill>
                <a:effectLst>
                  <a:outerShdw blurRad="38100" dist="19050" dir="2700000" algn="tl" rotWithShape="0">
                    <a:prstClr val="black">
                      <a:alpha val="40000"/>
                    </a:prstClr>
                  </a:outerShdw>
                </a:effectLst>
                <a:cs typeface="B Titr" panose="00000700000000000000" pitchFamily="2" charset="-78"/>
              </a:rPr>
              <a:t>ارتقای سطح سلامت جامعه</a:t>
            </a:r>
          </a:p>
          <a:p>
            <a:pPr marL="342900" lvl="0" indent="-342900" algn="just" rtl="1">
              <a:lnSpc>
                <a:spcPct val="150000"/>
              </a:lnSpc>
              <a:spcBef>
                <a:spcPts val="1000"/>
              </a:spcBef>
              <a:buClr>
                <a:srgbClr val="C00000"/>
              </a:buClr>
              <a:buFont typeface="Wingdings" panose="05000000000000000000" pitchFamily="2" charset="2"/>
              <a:buChar char="Ø"/>
              <a:defRPr/>
            </a:pPr>
            <a:r>
              <a:rPr lang="fa-IR" sz="2000" dirty="0">
                <a:ln w="0"/>
                <a:solidFill>
                  <a:schemeClr val="tx1"/>
                </a:solidFill>
                <a:effectLst>
                  <a:outerShdw blurRad="38100" dist="19050" dir="2700000" algn="tl" rotWithShape="0">
                    <a:prstClr val="black">
                      <a:alpha val="40000"/>
                    </a:prstClr>
                  </a:outerShdw>
                </a:effectLst>
                <a:cs typeface="B Titr" panose="00000700000000000000" pitchFamily="2" charset="-78"/>
              </a:rPr>
              <a:t> افزایش دسترسی عادلانه مردم و بهره مندی از خدمات سلامت فعال و با کیفیت </a:t>
            </a:r>
          </a:p>
          <a:p>
            <a:pPr marL="342900" lvl="0" indent="-342900" algn="just" rtl="1">
              <a:lnSpc>
                <a:spcPct val="150000"/>
              </a:lnSpc>
              <a:spcBef>
                <a:spcPts val="1000"/>
              </a:spcBef>
              <a:buClr>
                <a:srgbClr val="C00000"/>
              </a:buClr>
              <a:buFont typeface="Wingdings" panose="05000000000000000000" pitchFamily="2" charset="2"/>
              <a:buChar char="Ø"/>
              <a:defRPr/>
            </a:pPr>
            <a:r>
              <a:rPr lang="fa-IR" sz="2000" dirty="0">
                <a:ln w="0"/>
                <a:solidFill>
                  <a:schemeClr val="tx1"/>
                </a:solidFill>
                <a:effectLst>
                  <a:outerShdw blurRad="38100" dist="19050" dir="2700000" algn="tl" rotWithShape="0">
                    <a:prstClr val="black">
                      <a:alpha val="40000"/>
                    </a:prstClr>
                  </a:outerShdw>
                </a:effectLst>
                <a:cs typeface="B Titr" panose="00000700000000000000" pitchFamily="2" charset="-78"/>
              </a:rPr>
              <a:t> کارآمد نمودن حمایت اجتماعی و حفاظت مالی از مردم در پرداخت هزینه های سلامت</a:t>
            </a:r>
          </a:p>
          <a:p>
            <a:pPr marL="342900" lvl="0" indent="-342900" algn="just" rtl="1">
              <a:lnSpc>
                <a:spcPct val="150000"/>
              </a:lnSpc>
              <a:spcBef>
                <a:spcPts val="1000"/>
              </a:spcBef>
              <a:buClr>
                <a:srgbClr val="C00000"/>
              </a:buClr>
              <a:buFont typeface="Wingdings" panose="05000000000000000000" pitchFamily="2" charset="2"/>
              <a:buChar char="Ø"/>
              <a:defRPr/>
            </a:pPr>
            <a:r>
              <a:rPr lang="fa-IR" sz="2000" dirty="0">
                <a:ln w="0"/>
                <a:solidFill>
                  <a:schemeClr val="tx1"/>
                </a:solidFill>
                <a:effectLst>
                  <a:outerShdw blurRad="38100" dist="19050" dir="2700000" algn="tl" rotWithShape="0">
                    <a:prstClr val="black">
                      <a:alpha val="40000"/>
                    </a:prstClr>
                  </a:outerShdw>
                </a:effectLst>
                <a:cs typeface="B Titr" panose="00000700000000000000" pitchFamily="2" charset="-78"/>
              </a:rPr>
              <a:t> افزایش مسئولیت پذیری و پاسخگویی به نیازهای سلامت جامعه </a:t>
            </a:r>
          </a:p>
          <a:p>
            <a:pPr marL="342900" lvl="0" indent="-342900" algn="just" rtl="1">
              <a:lnSpc>
                <a:spcPct val="150000"/>
              </a:lnSpc>
              <a:spcBef>
                <a:spcPts val="1000"/>
              </a:spcBef>
              <a:buClr>
                <a:srgbClr val="C00000"/>
              </a:buClr>
              <a:buFont typeface="Wingdings" panose="05000000000000000000" pitchFamily="2" charset="2"/>
              <a:buChar char="Ø"/>
              <a:defRPr/>
            </a:pPr>
            <a:r>
              <a:rPr lang="fa-IR" sz="2000" dirty="0">
                <a:ln w="0"/>
                <a:solidFill>
                  <a:schemeClr val="tx1"/>
                </a:solidFill>
                <a:effectLst>
                  <a:outerShdw blurRad="38100" dist="19050" dir="2700000" algn="tl" rotWithShape="0">
                    <a:prstClr val="black">
                      <a:alpha val="40000"/>
                    </a:prstClr>
                  </a:outerShdw>
                </a:effectLst>
                <a:cs typeface="B Titr" panose="00000700000000000000" pitchFamily="2" charset="-78"/>
              </a:rPr>
              <a:t> افزایش فرزندآوری ، حفظ و ارتقا ء جوانی جمعیت </a:t>
            </a:r>
            <a:endParaRPr lang="fa-IR" sz="1400" dirty="0">
              <a:ln w="0"/>
              <a:solidFill>
                <a:schemeClr val="tx1"/>
              </a:solidFill>
              <a:effectLst>
                <a:outerShdw blurRad="38100" dist="19050" dir="2700000" algn="tl" rotWithShape="0">
                  <a:prstClr val="black">
                    <a:alpha val="40000"/>
                  </a:prstClr>
                </a:outerShdw>
              </a:effectLst>
              <a:cs typeface="B Titr" panose="00000700000000000000" pitchFamily="2" charset="-78"/>
            </a:endParaRPr>
          </a:p>
          <a:p>
            <a:pPr marL="0" marR="0" lvl="0" indent="0" algn="just" defTabSz="914400" rtl="1" eaLnBrk="1" fontAlgn="auto" latinLnBrk="0" hangingPunct="1">
              <a:lnSpc>
                <a:spcPct val="100000"/>
              </a:lnSpc>
              <a:spcBef>
                <a:spcPts val="0"/>
              </a:spcBef>
              <a:spcAft>
                <a:spcPts val="0"/>
              </a:spcAft>
              <a:buClrTx/>
              <a:buSzTx/>
              <a:buFontTx/>
              <a:buNone/>
              <a:tabLst/>
              <a:defRPr/>
            </a:pP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Tree>
    <p:extLst>
      <p:ext uri="{BB962C8B-B14F-4D97-AF65-F5344CB8AC3E}">
        <p14:creationId xmlns:p14="http://schemas.microsoft.com/office/powerpoint/2010/main" val="3137552361"/>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fltVal val="0"/>
                                          </p:val>
                                        </p:tav>
                                        <p:tav tm="100000">
                                          <p:val>
                                            <p:strVal val="#ppt_w"/>
                                          </p:val>
                                        </p:tav>
                                      </p:tavLst>
                                    </p:anim>
                                    <p:anim calcmode="lin" valueType="num">
                                      <p:cBhvr>
                                        <p:cTn id="27" dur="1000" fill="hold"/>
                                        <p:tgtEl>
                                          <p:spTgt spid="12"/>
                                        </p:tgtEl>
                                        <p:attrNameLst>
                                          <p:attrName>ppt_h</p:attrName>
                                        </p:attrNameLst>
                                      </p:cBhvr>
                                      <p:tavLst>
                                        <p:tav tm="0">
                                          <p:val>
                                            <p:fltVal val="0"/>
                                          </p:val>
                                        </p:tav>
                                        <p:tav tm="100000">
                                          <p:val>
                                            <p:strVal val="#ppt_h"/>
                                          </p:val>
                                        </p:tav>
                                      </p:tavLst>
                                    </p:anim>
                                    <p:anim calcmode="lin" valueType="num">
                                      <p:cBhvr>
                                        <p:cTn id="28" dur="1000" fill="hold"/>
                                        <p:tgtEl>
                                          <p:spTgt spid="12"/>
                                        </p:tgtEl>
                                        <p:attrNameLst>
                                          <p:attrName>style.rotation</p:attrName>
                                        </p:attrNameLst>
                                      </p:cBhvr>
                                      <p:tavLst>
                                        <p:tav tm="0">
                                          <p:val>
                                            <p:fltVal val="90"/>
                                          </p:val>
                                        </p:tav>
                                        <p:tav tm="100000">
                                          <p:val>
                                            <p:fltVal val="0"/>
                                          </p:val>
                                        </p:tav>
                                      </p:tavLst>
                                    </p:anim>
                                    <p:animEffect transition="in" filter="fade">
                                      <p:cBhvr>
                                        <p:cTn id="2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sp>
        <p:nvSpPr>
          <p:cNvPr id="5" name="Rounded Rectangle 4"/>
          <p:cNvSpPr/>
          <p:nvPr/>
        </p:nvSpPr>
        <p:spPr>
          <a:xfrm>
            <a:off x="5939161" y="1017270"/>
            <a:ext cx="619902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27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a:ea typeface="+mn-ea"/>
                <a:cs typeface="B Titr" panose="00000700000000000000" pitchFamily="2" charset="-78"/>
              </a:rPr>
              <a:t>الزامات قانونی: </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7" name="Rounded Rectangle 6">
            <a:hlinkClick r:id="rId4" action="ppaction://hlinkfile"/>
          </p:cNvPr>
          <p:cNvSpPr/>
          <p:nvPr/>
        </p:nvSpPr>
        <p:spPr>
          <a:xfrm>
            <a:off x="1500326" y="1601719"/>
            <a:ext cx="10637857" cy="1566345"/>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numCol="2" rtlCol="1" anchor="ctr"/>
          <a:lstStyle/>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بند 37 ماده واحده قانون بودجه سال 1388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 ماده 89 قانون برنامه پنج ساله چهارم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ماده 90 قانون برنامه پنج ساله چهارم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ماده 91 قانون برنامه چهارم بند 16 سیاست های کلی برنامه پنج ساله هفتم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بند ج ماده 32  قانون برنامه پنج ساله پنجم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بند د ماده 32 قانون برنامه پنج ساله پنجم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بند الف ماده 74 قانون برنامه ششم  </a:t>
            </a:r>
          </a:p>
          <a:p>
            <a:pPr marL="171450" marR="0" lvl="0" indent="-171450" algn="r" defTabSz="914400" rtl="1" eaLnBrk="1" fontAlgn="auto" latinLnBrk="0" hangingPunct="1">
              <a:lnSpc>
                <a:spcPct val="150000"/>
              </a:lnSpc>
              <a:spcBef>
                <a:spcPts val="1000"/>
              </a:spcBef>
              <a:spcAft>
                <a:spcPts val="0"/>
              </a:spcAft>
              <a:buClr>
                <a:srgbClr val="C00000"/>
              </a:buClr>
              <a:buSzTx/>
              <a:buFont typeface="Wingdings" panose="05000000000000000000" pitchFamily="2" charset="2"/>
              <a:buChar char="v"/>
              <a:tabLst/>
              <a:defRPr/>
            </a:pPr>
            <a:r>
              <a:rPr kumimoji="0" lang="fa-IR" sz="1200" b="1" i="0" u="none" strike="noStrike" kern="1200" cap="none" spc="0" normalizeH="0" baseline="0" noProof="0" dirty="0">
                <a:ln>
                  <a:noFill/>
                </a:ln>
                <a:solidFill>
                  <a:prstClr val="black"/>
                </a:solidFill>
                <a:effectLst/>
                <a:uLnTx/>
                <a:uFillTx/>
                <a:latin typeface="Calibri"/>
                <a:ea typeface="+mn-ea"/>
                <a:cs typeface="B Titr" panose="00000700000000000000" pitchFamily="2" charset="-78"/>
              </a:rPr>
              <a:t>بند ث ماده 74 قانون برنامه ششم </a:t>
            </a:r>
          </a:p>
        </p:txBody>
      </p:sp>
      <p:sp>
        <p:nvSpPr>
          <p:cNvPr id="9" name="Rounded Rectangle 4">
            <a:extLst>
              <a:ext uri="{FF2B5EF4-FFF2-40B4-BE49-F238E27FC236}">
                <a16:creationId xmlns:a16="http://schemas.microsoft.com/office/drawing/2014/main" xmlns="" id="{DD27D64B-B50B-156C-1D99-7D196BF3FEFD}"/>
              </a:ext>
            </a:extLst>
          </p:cNvPr>
          <p:cNvSpPr/>
          <p:nvPr/>
        </p:nvSpPr>
        <p:spPr>
          <a:xfrm>
            <a:off x="5939161" y="3289078"/>
            <a:ext cx="619902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27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a:ea typeface="+mn-ea"/>
                <a:cs typeface="B Titr" panose="00000700000000000000" pitchFamily="2" charset="-78"/>
              </a:rPr>
              <a:t>الزامات برنامه : </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
        <p:nvSpPr>
          <p:cNvPr id="12" name="Rounded Rectangle 12">
            <a:hlinkClick r:id="rId5" action="ppaction://hlinkfile"/>
            <a:extLst>
              <a:ext uri="{FF2B5EF4-FFF2-40B4-BE49-F238E27FC236}">
                <a16:creationId xmlns:a16="http://schemas.microsoft.com/office/drawing/2014/main" xmlns="" id="{D23E95C8-DD32-C0BC-7BD0-A2077F5F899A}"/>
              </a:ext>
            </a:extLst>
          </p:cNvPr>
          <p:cNvSpPr/>
          <p:nvPr/>
        </p:nvSpPr>
        <p:spPr>
          <a:xfrm>
            <a:off x="1375488" y="3863701"/>
            <a:ext cx="10762695" cy="2869473"/>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just" defTabSz="914400" rtl="1" eaLnBrk="1" fontAlgn="auto" latinLnBrk="0" hangingPunct="1">
              <a:lnSpc>
                <a:spcPct val="200000"/>
              </a:lnSpc>
              <a:spcBef>
                <a:spcPts val="1000"/>
              </a:spcBef>
              <a:spcAft>
                <a:spcPts val="0"/>
              </a:spcAft>
              <a:buClr>
                <a:srgbClr val="C00000"/>
              </a:buClr>
              <a:buSzTx/>
              <a:buFont typeface="Wingdings" panose="05000000000000000000" pitchFamily="2" charset="2"/>
              <a:buChar char="v"/>
              <a:tabLst/>
              <a:defRPr/>
            </a:pPr>
            <a:r>
              <a:rPr kumimoji="0" lang="en-US" sz="1200" b="0" i="0" u="none" strike="noStrike" kern="1200" cap="none" spc="0" normalizeH="0" baseline="0" noProof="0" dirty="0">
                <a:ln w="0"/>
                <a:solidFill>
                  <a:prstClr val="black"/>
                </a:solidFill>
                <a:effectLst/>
                <a:uLnTx/>
                <a:uFillTx/>
                <a:latin typeface="Calibri"/>
                <a:ea typeface="+mn-ea"/>
                <a:cs typeface="B Titr" panose="00000700000000000000" pitchFamily="2" charset="-78"/>
              </a:rPr>
              <a:t> </a:t>
            </a:r>
            <a:r>
              <a:rPr kumimoji="0" lang="fa-IR" sz="1200" b="0" i="0" u="none" strike="noStrike" kern="1200" cap="none" spc="0" normalizeH="0" baseline="0" noProof="0" dirty="0">
                <a:ln w="0"/>
                <a:solidFill>
                  <a:prstClr val="black"/>
                </a:solidFill>
                <a:effectLst/>
                <a:uLnTx/>
                <a:uFillTx/>
                <a:latin typeface="Calibri"/>
                <a:ea typeface="+mn-ea"/>
                <a:cs typeface="B Titr" panose="00000700000000000000" pitchFamily="2" charset="-78"/>
              </a:rPr>
              <a:t>تصویب مدل اجرایی برنامه اصلاح نظام سلامت در چارچوب شبکه جامع سلامت در هیات محترم دولت و هماهنگی با سایر قوا برای ارتقا ضمانت اجرایی برنامه </a:t>
            </a:r>
          </a:p>
          <a:p>
            <a:pPr marL="285750" marR="0" lvl="0" indent="-285750" algn="just" defTabSz="914400" rtl="1" eaLnBrk="1" fontAlgn="auto" latinLnBrk="0" hangingPunct="1">
              <a:lnSpc>
                <a:spcPct val="200000"/>
              </a:lnSpc>
              <a:spcBef>
                <a:spcPts val="1000"/>
              </a:spcBef>
              <a:spcAft>
                <a:spcPts val="0"/>
              </a:spcAft>
              <a:buClr>
                <a:srgbClr val="C00000"/>
              </a:buClr>
              <a:buSzTx/>
              <a:buFont typeface="Wingdings" panose="05000000000000000000" pitchFamily="2" charset="2"/>
              <a:buChar char="v"/>
              <a:tabLst/>
              <a:defRPr/>
            </a:pPr>
            <a:r>
              <a:rPr kumimoji="0" lang="fa-IR" sz="1200" b="0" i="0" u="none" strike="noStrike" kern="1200" cap="none" spc="0" normalizeH="0" baseline="0" noProof="0" dirty="0">
                <a:ln w="0"/>
                <a:solidFill>
                  <a:prstClr val="black"/>
                </a:solidFill>
                <a:effectLst/>
                <a:uLnTx/>
                <a:uFillTx/>
                <a:latin typeface="Calibri"/>
                <a:ea typeface="+mn-ea"/>
                <a:cs typeface="B Titr" panose="00000700000000000000" pitchFamily="2" charset="-78"/>
              </a:rPr>
              <a:t>فرهنگ سازی در جامعه </a:t>
            </a:r>
          </a:p>
          <a:p>
            <a:pPr marL="285750" marR="0" lvl="0" indent="-285750" algn="just" defTabSz="914400" rtl="1" eaLnBrk="1" fontAlgn="auto" latinLnBrk="0" hangingPunct="1">
              <a:lnSpc>
                <a:spcPct val="200000"/>
              </a:lnSpc>
              <a:spcBef>
                <a:spcPts val="1000"/>
              </a:spcBef>
              <a:spcAft>
                <a:spcPts val="0"/>
              </a:spcAft>
              <a:buClr>
                <a:srgbClr val="C00000"/>
              </a:buClr>
              <a:buSzTx/>
              <a:buFont typeface="Wingdings" panose="05000000000000000000" pitchFamily="2" charset="2"/>
              <a:buChar char="v"/>
              <a:tabLst/>
              <a:defRPr/>
            </a:pPr>
            <a:r>
              <a:rPr kumimoji="0" lang="fa-IR" sz="1200" b="0" i="0" u="none" strike="noStrike" kern="1200" cap="none" spc="0" normalizeH="0" baseline="0" noProof="0" dirty="0">
                <a:ln w="0"/>
                <a:solidFill>
                  <a:prstClr val="black"/>
                </a:solidFill>
                <a:effectLst/>
                <a:uLnTx/>
                <a:uFillTx/>
                <a:latin typeface="Calibri"/>
                <a:ea typeface="+mn-ea"/>
                <a:cs typeface="B Titr" panose="00000700000000000000" pitchFamily="2" charset="-78"/>
              </a:rPr>
              <a:t>تعهد مدیران ارشد در سطوح مختلف با بهره گیری از کلیه ظرفیت های موجود</a:t>
            </a:r>
          </a:p>
          <a:p>
            <a:pPr marL="285750" marR="0" lvl="0" indent="-285750" algn="just" defTabSz="914400" rtl="1" eaLnBrk="1" fontAlgn="auto" latinLnBrk="0" hangingPunct="1">
              <a:lnSpc>
                <a:spcPct val="200000"/>
              </a:lnSpc>
              <a:spcBef>
                <a:spcPts val="1000"/>
              </a:spcBef>
              <a:spcAft>
                <a:spcPts val="0"/>
              </a:spcAft>
              <a:buClr>
                <a:srgbClr val="C00000"/>
              </a:buClr>
              <a:buSzTx/>
              <a:buFont typeface="Wingdings" panose="05000000000000000000" pitchFamily="2" charset="2"/>
              <a:buChar char="v"/>
              <a:tabLst/>
              <a:defRPr/>
            </a:pPr>
            <a:r>
              <a:rPr kumimoji="0" lang="fa-IR" sz="1200" b="0" i="0" u="none" strike="noStrike" kern="1200" cap="none" spc="0" normalizeH="0" baseline="0" noProof="0" dirty="0">
                <a:ln w="0"/>
                <a:solidFill>
                  <a:prstClr val="black"/>
                </a:solidFill>
                <a:effectLst/>
                <a:uLnTx/>
                <a:uFillTx/>
                <a:latin typeface="Calibri"/>
                <a:ea typeface="+mn-ea"/>
                <a:cs typeface="B Titr" panose="00000700000000000000" pitchFamily="2" charset="-78"/>
              </a:rPr>
              <a:t>الزام به تعهد به تامین و تخصیص منابع پایدار به عنوان اصلی ترین شرط پیاده سازی برنامه </a:t>
            </a:r>
          </a:p>
          <a:p>
            <a:pPr marL="285750" marR="0" lvl="0" indent="-285750" algn="just" defTabSz="914400" rtl="1" eaLnBrk="1" fontAlgn="auto" latinLnBrk="0" hangingPunct="1">
              <a:lnSpc>
                <a:spcPct val="200000"/>
              </a:lnSpc>
              <a:spcBef>
                <a:spcPts val="1000"/>
              </a:spcBef>
              <a:spcAft>
                <a:spcPts val="0"/>
              </a:spcAft>
              <a:buClr>
                <a:srgbClr val="C00000"/>
              </a:buClr>
              <a:buSzTx/>
              <a:buFont typeface="Wingdings" panose="05000000000000000000" pitchFamily="2" charset="2"/>
              <a:buChar char="v"/>
              <a:tabLst/>
              <a:defRPr/>
            </a:pPr>
            <a:r>
              <a:rPr kumimoji="0" lang="fa-IR" sz="1200" b="0" i="0" u="none" strike="noStrike" kern="1200" cap="none" spc="0" normalizeH="0" baseline="0" noProof="0" dirty="0">
                <a:ln w="0"/>
                <a:solidFill>
                  <a:prstClr val="black"/>
                </a:solidFill>
                <a:effectLst/>
                <a:uLnTx/>
                <a:uFillTx/>
                <a:latin typeface="Calibri"/>
                <a:ea typeface="+mn-ea"/>
                <a:cs typeface="B Titr" panose="00000700000000000000" pitchFamily="2" charset="-78"/>
              </a:rPr>
              <a:t>تقویت و توسعه همکاری های بین بخشی مشارکت مردمی و خانواده محوری در تمامی فعالیتها و  برنامه ها و استفاده مناسب از ظرفیت ها در اجرای برنامه در سطوح مختلف </a:t>
            </a:r>
          </a:p>
          <a:p>
            <a:pPr marL="171450" marR="0" lvl="0" indent="-171450" algn="just" defTabSz="914400" rtl="1" eaLnBrk="1" fontAlgn="auto" latinLnBrk="0" hangingPunct="1">
              <a:lnSpc>
                <a:spcPct val="100000"/>
              </a:lnSpc>
              <a:spcBef>
                <a:spcPts val="0"/>
              </a:spcBef>
              <a:spcAft>
                <a:spcPts val="0"/>
              </a:spcAft>
              <a:buClrTx/>
              <a:buSzTx/>
              <a:buFont typeface="Wingdings" panose="05000000000000000000" pitchFamily="2" charset="2"/>
              <a:buChar char="v"/>
              <a:tabLst/>
              <a:defRPr/>
            </a:pPr>
            <a:endParaRPr kumimoji="0" lang="fa-IR" sz="11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Tree>
    <p:extLst>
      <p:ext uri="{BB962C8B-B14F-4D97-AF65-F5344CB8AC3E}">
        <p14:creationId xmlns:p14="http://schemas.microsoft.com/office/powerpoint/2010/main" val="416942869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2"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31" presetClass="entr" presetSubtype="0"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1000" fill="hold"/>
                                        <p:tgtEl>
                                          <p:spTgt spid="12"/>
                                        </p:tgtEl>
                                        <p:attrNameLst>
                                          <p:attrName>ppt_w</p:attrName>
                                        </p:attrNameLst>
                                      </p:cBhvr>
                                      <p:tavLst>
                                        <p:tav tm="0">
                                          <p:val>
                                            <p:fltVal val="0"/>
                                          </p:val>
                                        </p:tav>
                                        <p:tav tm="100000">
                                          <p:val>
                                            <p:strVal val="#ppt_w"/>
                                          </p:val>
                                        </p:tav>
                                      </p:tavLst>
                                    </p:anim>
                                    <p:anim calcmode="lin" valueType="num">
                                      <p:cBhvr>
                                        <p:cTn id="27" dur="1000" fill="hold"/>
                                        <p:tgtEl>
                                          <p:spTgt spid="12"/>
                                        </p:tgtEl>
                                        <p:attrNameLst>
                                          <p:attrName>ppt_h</p:attrName>
                                        </p:attrNameLst>
                                      </p:cBhvr>
                                      <p:tavLst>
                                        <p:tav tm="0">
                                          <p:val>
                                            <p:fltVal val="0"/>
                                          </p:val>
                                        </p:tav>
                                        <p:tav tm="100000">
                                          <p:val>
                                            <p:strVal val="#ppt_h"/>
                                          </p:val>
                                        </p:tav>
                                      </p:tavLst>
                                    </p:anim>
                                    <p:anim calcmode="lin" valueType="num">
                                      <p:cBhvr>
                                        <p:cTn id="28" dur="1000" fill="hold"/>
                                        <p:tgtEl>
                                          <p:spTgt spid="12"/>
                                        </p:tgtEl>
                                        <p:attrNameLst>
                                          <p:attrName>style.rotation</p:attrName>
                                        </p:attrNameLst>
                                      </p:cBhvr>
                                      <p:tavLst>
                                        <p:tav tm="0">
                                          <p:val>
                                            <p:fltVal val="90"/>
                                          </p:val>
                                        </p:tav>
                                        <p:tav tm="100000">
                                          <p:val>
                                            <p:fltVal val="0"/>
                                          </p:val>
                                        </p:tav>
                                      </p:tavLst>
                                    </p:anim>
                                    <p:animEffect transition="in" filter="fade">
                                      <p:cBhvr>
                                        <p:cTn id="29"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09054D-8C23-938F-1D09-7C1CD59EEEE0}"/>
              </a:ext>
            </a:extLst>
          </p:cNvPr>
          <p:cNvSpPr>
            <a:spLocks noGrp="1"/>
          </p:cNvSpPr>
          <p:nvPr>
            <p:ph type="title"/>
          </p:nvPr>
        </p:nvSpPr>
        <p:spPr>
          <a:xfrm>
            <a:off x="2152650" y="1066801"/>
            <a:ext cx="7886700" cy="1325563"/>
          </a:xfrm>
        </p:spPr>
        <p:txBody>
          <a:bodyPr>
            <a:normAutofit/>
          </a:bodyPr>
          <a:lstStyle/>
          <a:p>
            <a:pPr algn="ctr"/>
            <a:r>
              <a:rPr lang="fa-IR" sz="6000" b="1" dirty="0">
                <a:ln w="10160">
                  <a:solidFill>
                    <a:schemeClr val="accent5"/>
                  </a:solidFill>
                  <a:prstDash val="solid"/>
                </a:ln>
                <a:solidFill>
                  <a:srgbClr val="FFC000"/>
                </a:solidFill>
                <a:effectLst>
                  <a:outerShdw blurRad="38100" dist="22860" dir="5400000" algn="tl" rotWithShape="0">
                    <a:srgbClr val="000000">
                      <a:alpha val="30000"/>
                    </a:srgbClr>
                  </a:outerShdw>
                </a:effectLst>
                <a:cs typeface="B Titr" panose="00000700000000000000" pitchFamily="2" charset="-78"/>
              </a:rPr>
              <a:t>ساختار اجرایی برنامه </a:t>
            </a:r>
          </a:p>
        </p:txBody>
      </p:sp>
      <p:pic>
        <p:nvPicPr>
          <p:cNvPr id="4" name="Picture 3">
            <a:extLst>
              <a:ext uri="{FF2B5EF4-FFF2-40B4-BE49-F238E27FC236}">
                <a16:creationId xmlns:a16="http://schemas.microsoft.com/office/drawing/2014/main" xmlns="" id="{A1130B40-8020-F2B7-84FF-635E0FE477E3}"/>
              </a:ext>
            </a:extLst>
          </p:cNvPr>
          <p:cNvPicPr>
            <a:picLocks noChangeAspect="1"/>
          </p:cNvPicPr>
          <p:nvPr/>
        </p:nvPicPr>
        <p:blipFill>
          <a:blip r:embed="rId2">
            <a:extLst>
              <a:ext uri="{28A0092B-C50C-407E-A947-70E740481C1C}">
                <a14:useLocalDpi xmlns:a14="http://schemas.microsoft.com/office/drawing/2010/main" val="0"/>
              </a:ext>
            </a:extLst>
          </a:blip>
          <a:srcRect t="37762" b="37762"/>
          <a:stretch/>
        </p:blipFill>
        <p:spPr>
          <a:xfrm>
            <a:off x="1613751" y="2139518"/>
            <a:ext cx="9501092" cy="4718482"/>
          </a:xfrm>
          <a:prstGeom prst="ellipse">
            <a:avLst/>
          </a:prstGeom>
          <a:ln>
            <a:noFill/>
          </a:ln>
          <a:effectLst>
            <a:softEdge rad="112500"/>
          </a:effectLst>
        </p:spPr>
      </p:pic>
      <p:pic>
        <p:nvPicPr>
          <p:cNvPr id="3" name="Picture 2">
            <a:extLst>
              <a:ext uri="{FF2B5EF4-FFF2-40B4-BE49-F238E27FC236}">
                <a16:creationId xmlns:a16="http://schemas.microsoft.com/office/drawing/2014/main" xmlns="" id="{90D06133-13BF-1093-380F-276CBBFDF93B}"/>
              </a:ext>
            </a:extLst>
          </p:cNvPr>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5" name="Title 1">
            <a:extLst>
              <a:ext uri="{FF2B5EF4-FFF2-40B4-BE49-F238E27FC236}">
                <a16:creationId xmlns:a16="http://schemas.microsoft.com/office/drawing/2014/main" xmlns="" id="{30D7E8BE-14E3-D0A3-A33E-2431CC9D8C60}"/>
              </a:ext>
            </a:extLst>
          </p:cNvPr>
          <p:cNvSpPr txBox="1">
            <a:spLocks/>
          </p:cNvSpPr>
          <p:nvPr/>
        </p:nvSpPr>
        <p:spPr>
          <a:xfrm>
            <a:off x="2111397" y="17756"/>
            <a:ext cx="9824469" cy="90608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spTree>
    <p:extLst>
      <p:ext uri="{BB962C8B-B14F-4D97-AF65-F5344CB8AC3E}">
        <p14:creationId xmlns:p14="http://schemas.microsoft.com/office/powerpoint/2010/main" val="354054461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162976" y="1757779"/>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lvl="0" indent="-285750" algn="r" rtl="1">
              <a:lnSpc>
                <a:spcPct val="150000"/>
              </a:lnSpc>
              <a:spcBef>
                <a:spcPts val="600"/>
              </a:spcBef>
              <a:buClr>
                <a:srgbClr val="C00000"/>
              </a:buClr>
              <a:buFont typeface="Wingdings" panose="05000000000000000000" pitchFamily="2" charset="2"/>
              <a:buChar char="§"/>
            </a:pPr>
            <a:r>
              <a:rPr lang="fa-IR" sz="2400" b="1" dirty="0">
                <a:solidFill>
                  <a:srgbClr val="0070C0"/>
                </a:solidFill>
                <a:cs typeface="B Titr" panose="00000700000000000000" pitchFamily="2" charset="-78"/>
              </a:rPr>
              <a:t>ستاد ملی پزشکی خانواده</a:t>
            </a:r>
          </a:p>
          <a:p>
            <a:pPr marL="285750" lvl="0" indent="-285750" algn="r" rtl="1">
              <a:lnSpc>
                <a:spcPct val="150000"/>
              </a:lnSpc>
              <a:spcBef>
                <a:spcPts val="600"/>
              </a:spcBef>
              <a:buClr>
                <a:srgbClr val="C00000"/>
              </a:buClr>
              <a:buFont typeface="Wingdings" panose="05000000000000000000" pitchFamily="2" charset="2"/>
              <a:buChar char="§"/>
            </a:pPr>
            <a:r>
              <a:rPr lang="fa-IR" sz="2400" b="1" dirty="0">
                <a:solidFill>
                  <a:srgbClr val="0070C0"/>
                </a:solidFill>
                <a:cs typeface="B Titr" panose="00000700000000000000" pitchFamily="2" charset="-78"/>
              </a:rPr>
              <a:t>ستاد هماهنگی کشوری ( قرارگاه سلامت خانواده ) </a:t>
            </a:r>
          </a:p>
          <a:p>
            <a:pPr marL="285750" lvl="0" indent="-285750" algn="r" rtl="1">
              <a:lnSpc>
                <a:spcPct val="150000"/>
              </a:lnSpc>
              <a:spcBef>
                <a:spcPts val="600"/>
              </a:spcBef>
              <a:buClr>
                <a:srgbClr val="C00000"/>
              </a:buClr>
              <a:buFont typeface="Wingdings" panose="05000000000000000000" pitchFamily="2" charset="2"/>
              <a:buChar char="§"/>
            </a:pPr>
            <a:r>
              <a:rPr lang="fa-IR" sz="2400" b="1" dirty="0">
                <a:solidFill>
                  <a:srgbClr val="0070C0"/>
                </a:solidFill>
                <a:cs typeface="B Titr" panose="00000700000000000000" pitchFamily="2" charset="-78"/>
              </a:rPr>
              <a:t>ستاد اجرایی کشوری ( دبیرخانه قرارگاه سلامت خانواده ) </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کمیته آموزش عمومی و فرهنگ سازی </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کمیته اطلاع رسانی</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کميته آمار و فناوري اطلاعات</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کميته ساماندهي تامين و توزيع منابع (مالي و غيرمالي)</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کمیته نظارت و توسعه خدمات دارویی  </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کميته آموزش نيروي انساني  و پژوهش های کاربردی </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کميته پايش و نظارت </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کمیته نظام ارجاع</a:t>
            </a:r>
          </a:p>
          <a:p>
            <a:pPr marL="890569" lvl="0" indent="-175896" algn="r" rtl="1">
              <a:lnSpc>
                <a:spcPct val="150000"/>
              </a:lnSpc>
              <a:buFont typeface="+mj-lt"/>
              <a:buAutoNum type="arabicPeriod"/>
            </a:pPr>
            <a:r>
              <a:rPr lang="fa-IR" sz="1400" b="1" dirty="0">
                <a:solidFill>
                  <a:srgbClr val="002060"/>
                </a:solidFill>
                <a:cs typeface="B Titr" panose="00000700000000000000" pitchFamily="2" charset="-78"/>
              </a:rPr>
              <a:t>کمیته بازنگری و به روز رسانی بسته خدمات </a:t>
            </a: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5939161" y="1017270"/>
            <a:ext cx="619902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fa-IR" sz="27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a:ea typeface="+mn-ea"/>
                <a:cs typeface="B Titr" panose="00000700000000000000" pitchFamily="2" charset="-78"/>
              </a:rPr>
              <a:t>ساختار کشوری اجرای برنامه </a:t>
            </a:r>
            <a:endParaRPr kumimoji="0" lang="fa-IR" sz="1800" b="1" i="0" u="none" strike="noStrike" kern="1200" cap="none" spc="0" normalizeH="0" baseline="0" noProof="0" dirty="0">
              <a:ln>
                <a:noFill/>
              </a:ln>
              <a:solidFill>
                <a:prstClr val="black"/>
              </a:solidFill>
              <a:effectLst/>
              <a:uLnTx/>
              <a:uFillTx/>
              <a:latin typeface="Calibri"/>
              <a:ea typeface="+mn-ea"/>
              <a:cs typeface="B Zar" panose="00000400000000000000" pitchFamily="2" charset="-78"/>
            </a:endParaRPr>
          </a:p>
        </p:txBody>
      </p:sp>
    </p:spTree>
    <p:extLst>
      <p:ext uri="{BB962C8B-B14F-4D97-AF65-F5344CB8AC3E}">
        <p14:creationId xmlns:p14="http://schemas.microsoft.com/office/powerpoint/2010/main" val="316893235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162976" y="1757779"/>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5939161" y="1017270"/>
            <a:ext cx="619902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lnSpc>
                <a:spcPct val="90000"/>
              </a:lnSpc>
              <a:spcBef>
                <a:spcPct val="0"/>
              </a:spcBef>
              <a:defRPr/>
            </a:pPr>
            <a:r>
              <a:rPr lang="fa-IR" sz="28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Light"/>
                <a:cs typeface="B Titr" panose="00000700000000000000" pitchFamily="2" charset="-78"/>
              </a:rPr>
              <a:t>اعضای ستاد ملی برنامه پزشکی خانواده </a:t>
            </a:r>
            <a:endParaRPr lang="en-US" sz="32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Light"/>
            </a:endParaRPr>
          </a:p>
        </p:txBody>
      </p:sp>
      <p:sp>
        <p:nvSpPr>
          <p:cNvPr id="5" name="Content Placeholder 2">
            <a:extLst>
              <a:ext uri="{FF2B5EF4-FFF2-40B4-BE49-F238E27FC236}">
                <a16:creationId xmlns:a16="http://schemas.microsoft.com/office/drawing/2014/main" xmlns="" id="{0635FA3C-EBC9-EDD2-9149-2515AD9D4307}"/>
              </a:ext>
            </a:extLst>
          </p:cNvPr>
          <p:cNvSpPr txBox="1">
            <a:spLocks/>
          </p:cNvSpPr>
          <p:nvPr/>
        </p:nvSpPr>
        <p:spPr>
          <a:xfrm>
            <a:off x="7232806" y="2155226"/>
            <a:ext cx="4572000" cy="3861786"/>
          </a:xfrm>
          <a:prstGeom prst="rect">
            <a:avLst/>
          </a:prstGeom>
        </p:spPr>
        <p:txBody>
          <a:bodyPr vert="horz" lIns="91440" tIns="45720" rIns="91440" bIns="45720" rtlCol="0">
            <a:noAutofit/>
          </a:bodyPr>
          <a:lst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رئیس جمهور : </a:t>
            </a:r>
            <a:r>
              <a:rPr lang="fa-IR" sz="1800" b="1" dirty="0">
                <a:solidFill>
                  <a:srgbClr val="FF0000"/>
                </a:solidFill>
                <a:cs typeface="B Nazanin" panose="00000400000000000000" pitchFamily="2" charset="-78"/>
              </a:rPr>
              <a:t>رئیس ستاد</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معاون اول </a:t>
            </a:r>
            <a:r>
              <a:rPr lang="fa-IR" sz="1800" b="1" dirty="0">
                <a:solidFill>
                  <a:srgbClr val="FF0000"/>
                </a:solidFill>
                <a:cs typeface="B Nazanin" panose="00000400000000000000" pitchFamily="2" charset="-78"/>
              </a:rPr>
              <a:t>(جانشین رئیس ستاد)</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وزير بهداشت، درمان و آموزش پزشكي </a:t>
            </a:r>
            <a:r>
              <a:rPr lang="fa-IR" sz="1800" b="1" dirty="0">
                <a:solidFill>
                  <a:srgbClr val="FF0000"/>
                </a:solidFill>
                <a:cs typeface="B Nazanin" panose="00000400000000000000" pitchFamily="2" charset="-78"/>
              </a:rPr>
              <a:t>(دبیر ستاد)</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رئیس کمسیون بهداشت و درمان مجلس شورای اسلامی</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وزیر کشور </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وزیر ارتباطات و فن آوری اطلاعات</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وزیر امور اقتصادی و دارایی</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وزیر فرهنگ و ارشاد اسلامی</a:t>
            </a:r>
          </a:p>
          <a:p>
            <a:pPr>
              <a:lnSpc>
                <a:spcPct val="100000"/>
              </a:lnSpc>
              <a:buClr>
                <a:srgbClr val="C00000"/>
              </a:buClr>
              <a:buFont typeface="Wingdings" panose="05000000000000000000" pitchFamily="2" charset="2"/>
              <a:buChar char="q"/>
            </a:pPr>
            <a:r>
              <a:rPr lang="fa-IR" sz="1800" b="1" dirty="0">
                <a:cs typeface="B Nazanin" panose="00000400000000000000" pitchFamily="2" charset="-78"/>
              </a:rPr>
              <a:t>وزير تعاون، كار و رفاه اجتماعي</a:t>
            </a:r>
          </a:p>
        </p:txBody>
      </p:sp>
      <p:sp>
        <p:nvSpPr>
          <p:cNvPr id="6" name="Content Placeholder 2">
            <a:extLst>
              <a:ext uri="{FF2B5EF4-FFF2-40B4-BE49-F238E27FC236}">
                <a16:creationId xmlns:a16="http://schemas.microsoft.com/office/drawing/2014/main" xmlns="" id="{71F2F551-8B16-B649-77A4-7E52E6EF32A3}"/>
              </a:ext>
            </a:extLst>
          </p:cNvPr>
          <p:cNvSpPr txBox="1">
            <a:spLocks/>
          </p:cNvSpPr>
          <p:nvPr/>
        </p:nvSpPr>
        <p:spPr>
          <a:xfrm>
            <a:off x="1674921" y="2155226"/>
            <a:ext cx="4724400" cy="3861786"/>
          </a:xfrm>
          <a:prstGeom prst="rect">
            <a:avLst/>
          </a:prstGeom>
        </p:spPr>
        <p:txBody>
          <a:bodyPr vert="horz" lIns="91440" tIns="45720" rIns="91440" bIns="45720" rtlCol="1">
            <a:noAutofit/>
          </a:bodyPr>
          <a:lst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وزير دفاع و پشتيباني نيرو هاي مسلح</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رئیس فرهنگستان علوم پزشکی ایران </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رئیس کل سازمان نظام پزشکی</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رئیس سازمان صدا و سیما</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رییس سازمان برنامه و بودجه</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رئیس سازمان بهزیستی </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رئیس مرکز مدیریت شبکه وزارت بهداشت</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رئیس شورای اسلامی استانها</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معاون بهداشت وزارت بهداشت، درمان و آموزش پزشکی  </a:t>
            </a:r>
            <a:r>
              <a:rPr lang="fa-IR" sz="1800" b="1" dirty="0">
                <a:solidFill>
                  <a:srgbClr val="FF0000"/>
                </a:solidFill>
                <a:cs typeface="B Nazanin" panose="00000400000000000000" pitchFamily="2" charset="-78"/>
              </a:rPr>
              <a:t>(مسئول دبیرخانه ستاد ملی)</a:t>
            </a:r>
          </a:p>
          <a:p>
            <a:pPr>
              <a:buClr>
                <a:srgbClr val="C00000"/>
              </a:buClr>
              <a:buFont typeface="Wingdings" panose="05000000000000000000" pitchFamily="2" charset="2"/>
              <a:buChar char="q"/>
            </a:pPr>
            <a:r>
              <a:rPr lang="fa-IR" sz="1800" b="1" dirty="0">
                <a:solidFill>
                  <a:prstClr val="black"/>
                </a:solidFill>
                <a:cs typeface="B Nazanin" panose="00000400000000000000" pitchFamily="2" charset="-78"/>
              </a:rPr>
              <a:t>معاون درمان وزارت بهداشت و درمان و آموزش پزشکی</a:t>
            </a:r>
          </a:p>
        </p:txBody>
      </p:sp>
    </p:spTree>
    <p:extLst>
      <p:ext uri="{BB962C8B-B14F-4D97-AF65-F5344CB8AC3E}">
        <p14:creationId xmlns:p14="http://schemas.microsoft.com/office/powerpoint/2010/main" val="401820330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ppt_x"/>
                                          </p:val>
                                        </p:tav>
                                        <p:tav tm="100000">
                                          <p:val>
                                            <p:strVal val="#ppt_x"/>
                                          </p:val>
                                        </p:tav>
                                      </p:tavLst>
                                    </p:anim>
                                    <p:anim calcmode="lin" valueType="num">
                                      <p:cBhvr additive="base">
                                        <p:cTn id="2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p:bldP spid="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27C3660-AE1A-2E4D-5D31-682CA902B06D}"/>
              </a:ext>
            </a:extLst>
          </p:cNvPr>
          <p:cNvSpPr>
            <a:spLocks noGrp="1"/>
          </p:cNvSpPr>
          <p:nvPr>
            <p:ph type="title"/>
          </p:nvPr>
        </p:nvSpPr>
        <p:spPr>
          <a:xfrm>
            <a:off x="2111397" y="0"/>
            <a:ext cx="9824469" cy="906082"/>
          </a:xfrm>
        </p:spPr>
        <p:txBody>
          <a:bodyPr>
            <a:noAutofit/>
          </a:bodyPr>
          <a:lstStyle/>
          <a:p>
            <a:pPr algn="ctr" rtl="1"/>
            <a:r>
              <a:rPr lang="fa-IR" sz="2000" dirty="0">
                <a:solidFill>
                  <a:prstClr val="black"/>
                </a:solidFill>
                <a:latin typeface="Calibri Light"/>
                <a:cs typeface="B Titr" panose="00000700000000000000" pitchFamily="2" charset="-78"/>
              </a:rPr>
              <a:t/>
            </a:r>
            <a:br>
              <a:rPr lang="fa-IR" sz="2000" dirty="0">
                <a:solidFill>
                  <a:prstClr val="black"/>
                </a:solidFill>
                <a:latin typeface="Calibri Light"/>
                <a:cs typeface="B Titr" panose="00000700000000000000" pitchFamily="2" charset="-78"/>
              </a:rPr>
            </a:br>
            <a:r>
              <a:rPr lang="fa-IR" sz="2000" dirty="0">
                <a:solidFill>
                  <a:srgbClr val="FF0000"/>
                </a:solidFill>
                <a:latin typeface="Calibri Light"/>
                <a:cs typeface="B Titr" panose="00000700000000000000" pitchFamily="2" charset="-78"/>
              </a:rPr>
              <a:t>برنامه سلامت خانواده و نظام ارجاع در مناطق شهری</a:t>
            </a:r>
            <a:endParaRPr lang="en-US" sz="2000" dirty="0">
              <a:solidFill>
                <a:srgbClr val="FF0000"/>
              </a:solidFill>
              <a:cs typeface="B Titr" panose="00000700000000000000" pitchFamily="2" charset="-78"/>
            </a:endParaRPr>
          </a:p>
        </p:txBody>
      </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rcRect t="156" b="156"/>
          <a:stretch/>
        </p:blipFill>
        <p:spPr>
          <a:xfrm>
            <a:off x="0" y="508635"/>
            <a:ext cx="1500326" cy="1566345"/>
          </a:xfrm>
          <a:prstGeom prst="ellipse">
            <a:avLst/>
          </a:prstGeom>
          <a:ln>
            <a:noFill/>
          </a:ln>
          <a:effectLst>
            <a:softEdge rad="112500"/>
          </a:effectLst>
        </p:spPr>
      </p:pic>
      <p:sp>
        <p:nvSpPr>
          <p:cNvPr id="3" name="Rounded Rectangle 12">
            <a:hlinkClick r:id="rId4" action="ppaction://hlinkfile"/>
            <a:extLst>
              <a:ext uri="{FF2B5EF4-FFF2-40B4-BE49-F238E27FC236}">
                <a16:creationId xmlns:a16="http://schemas.microsoft.com/office/drawing/2014/main" xmlns="" id="{7D383ED0-5F2D-1E95-B5C6-5F59EE16475B}"/>
              </a:ext>
            </a:extLst>
          </p:cNvPr>
          <p:cNvSpPr/>
          <p:nvPr/>
        </p:nvSpPr>
        <p:spPr>
          <a:xfrm>
            <a:off x="1162975" y="1748902"/>
            <a:ext cx="10975208" cy="4975396"/>
          </a:xfrm>
          <a:prstGeom prst="roundRect">
            <a:avLst/>
          </a:prstGeom>
          <a:solidFill>
            <a:srgbClr val="92D050"/>
          </a:solidFill>
        </p:spPr>
        <p:style>
          <a:lnRef idx="2">
            <a:schemeClr val="accent4">
              <a:shade val="50000"/>
            </a:schemeClr>
          </a:lnRef>
          <a:fillRef idx="1">
            <a:schemeClr val="accent4"/>
          </a:fillRef>
          <a:effectRef idx="0">
            <a:schemeClr val="accent4"/>
          </a:effectRef>
          <a:fontRef idx="minor">
            <a:schemeClr val="lt1"/>
          </a:fontRef>
        </p:style>
        <p:txBody>
          <a:bodyPr rtlCol="1" anchor="ctr"/>
          <a:lstStyle/>
          <a:p>
            <a:pPr marL="285750" marR="0" lvl="0" indent="-285750" algn="r" defTabSz="914400" rtl="1" eaLnBrk="1" fontAlgn="auto" latinLnBrk="0" hangingPunct="1">
              <a:lnSpc>
                <a:spcPct val="150000"/>
              </a:lnSpc>
              <a:spcBef>
                <a:spcPts val="600"/>
              </a:spcBef>
              <a:spcAft>
                <a:spcPts val="0"/>
              </a:spcAft>
              <a:buClr>
                <a:srgbClr val="C00000"/>
              </a:buClr>
              <a:buSzTx/>
              <a:buFont typeface="Wingdings" panose="05000000000000000000" pitchFamily="2" charset="2"/>
              <a:buChar char="§"/>
              <a:tabLst/>
              <a:defRPr/>
            </a:pPr>
            <a:endParaRPr kumimoji="0" lang="fa-IR" sz="1400" b="1" i="0" u="none" strike="noStrike" kern="1200" cap="none" spc="0" normalizeH="0" baseline="0" noProof="0" dirty="0">
              <a:ln>
                <a:noFill/>
              </a:ln>
              <a:solidFill>
                <a:srgbClr val="002060"/>
              </a:solidFill>
              <a:effectLst/>
              <a:uLnTx/>
              <a:uFillTx/>
              <a:latin typeface="Calibri"/>
              <a:ea typeface="+mn-ea"/>
              <a:cs typeface="B Titr" panose="00000700000000000000" pitchFamily="2" charset="-78"/>
            </a:endParaRPr>
          </a:p>
        </p:txBody>
      </p:sp>
      <p:sp>
        <p:nvSpPr>
          <p:cNvPr id="4" name="Rounded Rectangle 4">
            <a:extLst>
              <a:ext uri="{FF2B5EF4-FFF2-40B4-BE49-F238E27FC236}">
                <a16:creationId xmlns:a16="http://schemas.microsoft.com/office/drawing/2014/main" xmlns="" id="{59181F22-8F04-7D20-94B7-E1088EE0A8C8}"/>
              </a:ext>
            </a:extLst>
          </p:cNvPr>
          <p:cNvSpPr/>
          <p:nvPr/>
        </p:nvSpPr>
        <p:spPr>
          <a:xfrm>
            <a:off x="4758431" y="1017270"/>
            <a:ext cx="7379752" cy="4847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lvl="0" algn="ctr" rtl="1">
              <a:lnSpc>
                <a:spcPct val="90000"/>
              </a:lnSpc>
              <a:spcBef>
                <a:spcPct val="0"/>
              </a:spcBef>
              <a:defRPr/>
            </a:pPr>
            <a:r>
              <a:rPr lang="fa-IR" sz="2800" b="1" dirty="0">
                <a:ln w="10160">
                  <a:solidFill>
                    <a:srgbClr val="5B9BD5"/>
                  </a:solidFill>
                  <a:prstDash val="solid"/>
                </a:ln>
                <a:solidFill>
                  <a:srgbClr val="FFC000"/>
                </a:solidFill>
                <a:effectLst>
                  <a:outerShdw blurRad="38100" dist="22860" dir="5400000" algn="tl" rotWithShape="0">
                    <a:srgbClr val="000000">
                      <a:alpha val="30000"/>
                    </a:srgbClr>
                  </a:outerShdw>
                </a:effectLst>
                <a:latin typeface="Calibri Light"/>
                <a:ea typeface="+mj-ea"/>
                <a:cs typeface="B Titr" panose="00000700000000000000" pitchFamily="2" charset="-78"/>
              </a:rPr>
              <a:t>اعضاي ستاد هماهنگی کشوری (قرارگاه پزشکی خانواده)</a:t>
            </a:r>
            <a:endParaRPr kumimoji="0" lang="en-US" sz="3200" b="1" i="0" u="none" strike="noStrike" kern="1200" cap="none" spc="0" normalizeH="0" baseline="0" noProof="0" dirty="0">
              <a:ln w="10160">
                <a:solidFill>
                  <a:srgbClr val="5B9BD5"/>
                </a:solidFill>
                <a:prstDash val="solid"/>
              </a:ln>
              <a:solidFill>
                <a:srgbClr val="FFC000"/>
              </a:solidFill>
              <a:effectLst>
                <a:outerShdw blurRad="38100" dist="22860" dir="5400000" algn="tl" rotWithShape="0">
                  <a:srgbClr val="000000">
                    <a:alpha val="30000"/>
                  </a:srgbClr>
                </a:outerShdw>
              </a:effectLst>
              <a:uLnTx/>
              <a:uFillTx/>
              <a:latin typeface="Calibri Light"/>
              <a:ea typeface="+mn-ea"/>
              <a:cs typeface="+mn-cs"/>
            </a:endParaRPr>
          </a:p>
        </p:txBody>
      </p:sp>
      <p:sp>
        <p:nvSpPr>
          <p:cNvPr id="7" name="Rectangle 6">
            <a:extLst>
              <a:ext uri="{FF2B5EF4-FFF2-40B4-BE49-F238E27FC236}">
                <a16:creationId xmlns:a16="http://schemas.microsoft.com/office/drawing/2014/main" xmlns="" id="{42FEC63D-9E2F-FD46-8087-30800C2EB336}"/>
              </a:ext>
            </a:extLst>
          </p:cNvPr>
          <p:cNvSpPr/>
          <p:nvPr/>
        </p:nvSpPr>
        <p:spPr>
          <a:xfrm>
            <a:off x="6569475" y="1952321"/>
            <a:ext cx="5157927" cy="4568558"/>
          </a:xfrm>
          <a:prstGeom prst="rect">
            <a:avLst/>
          </a:prstGeom>
        </p:spPr>
        <p:txBody>
          <a:bodyPr wrap="square">
            <a:spAutoFit/>
          </a:bodyPr>
          <a:lstStyle/>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وزیر بهداشت درمان و آموزش پزشکی  </a:t>
            </a:r>
            <a:r>
              <a:rPr lang="fa-IR" sz="1300" b="1" dirty="0">
                <a:solidFill>
                  <a:srgbClr val="FF0000"/>
                </a:solidFill>
                <a:latin typeface="Calibri"/>
                <a:cs typeface="B Nazanin" panose="00000400000000000000" pitchFamily="2" charset="-78"/>
              </a:rPr>
              <a:t>(رئیس ستاد)</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مدیر عامل سازمان بیمه سلامت </a:t>
            </a:r>
            <a:endParaRPr lang="en-US" sz="1300" b="1" dirty="0">
              <a:solidFill>
                <a:prstClr val="black"/>
              </a:solidFill>
              <a:latin typeface="Calibri"/>
              <a:cs typeface="B Nazanin" panose="00000400000000000000" pitchFamily="2" charset="-78"/>
            </a:endParaRP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معاون بهداشت وزارت بهداشت، درمان و آموزش پزشکی</a:t>
            </a:r>
            <a:r>
              <a:rPr lang="fa-IR" sz="1300" b="1" dirty="0">
                <a:solidFill>
                  <a:srgbClr val="FF0000"/>
                </a:solidFill>
                <a:latin typeface="Calibri"/>
                <a:cs typeface="B Nazanin" panose="00000400000000000000" pitchFamily="2" charset="-78"/>
              </a:rPr>
              <a:t>(جانشین رئیس و دبیر ستاد)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معاون درمان وزارت بهداشت</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معاون توسعه مدیریت و منابع و برنامه ریزی وزارت بهداشت</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رئیس فرهنگستان علوم پزشکی کشور</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مديرعامل سازمان تامین اجتماعی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معاون سیاسی امنیتی وزارت کشور</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معاون امور علمی ، فرهنگی و اجتماعی سازمان برنامه و بودجه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مدیرعامل سازمان بیمه خدمات درماني نيروهاي مسلح</a:t>
            </a:r>
          </a:p>
          <a:p>
            <a:pPr marL="171450" indent="-171450" algn="r" rtl="1">
              <a:lnSpc>
                <a:spcPct val="150000"/>
              </a:lnSpc>
              <a:buFont typeface="Wingdings" panose="05000000000000000000" pitchFamily="2" charset="2"/>
              <a:buChar char="q"/>
            </a:pPr>
            <a:r>
              <a:rPr lang="fa-IR" sz="1300" b="1" dirty="0">
                <a:solidFill>
                  <a:prstClr val="black"/>
                </a:solidFill>
                <a:latin typeface="Calibri"/>
                <a:cs typeface="B Nazanin" panose="00000400000000000000" pitchFamily="2" charset="-78"/>
              </a:rPr>
              <a:t>معاون رفاه اجتماعی وزارت تعاون ،کار و رفاه اجتماعی</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معاون آموزش وزارت بهداشت</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رییس سازمان غذا و دارو وزارت بهداشت، درمان و آموزش پزشكي</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رییس شورای سیاستگذاری سلامت صدا وسیما</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رئیس سازمان نظام پزشکی</a:t>
            </a:r>
          </a:p>
        </p:txBody>
      </p:sp>
      <p:sp>
        <p:nvSpPr>
          <p:cNvPr id="8" name="Rectangle 7">
            <a:extLst>
              <a:ext uri="{FF2B5EF4-FFF2-40B4-BE49-F238E27FC236}">
                <a16:creationId xmlns:a16="http://schemas.microsoft.com/office/drawing/2014/main" xmlns="" id="{E5B22F19-8E68-457D-CDD5-A5DC8E302EE9}"/>
              </a:ext>
            </a:extLst>
          </p:cNvPr>
          <p:cNvSpPr/>
          <p:nvPr/>
        </p:nvSpPr>
        <p:spPr>
          <a:xfrm>
            <a:off x="1500327" y="2028525"/>
            <a:ext cx="4891596" cy="3668312"/>
          </a:xfrm>
          <a:prstGeom prst="rect">
            <a:avLst/>
          </a:prstGeom>
        </p:spPr>
        <p:txBody>
          <a:bodyPr wrap="square">
            <a:spAutoFit/>
          </a:bodyPr>
          <a:lstStyle/>
          <a:p>
            <a:pPr marL="171450" indent="-171450" algn="r" rtl="1">
              <a:lnSpc>
                <a:spcPct val="150000"/>
              </a:lnSpc>
              <a:buFont typeface="Wingdings" panose="05000000000000000000" pitchFamily="2" charset="2"/>
              <a:buChar char="q"/>
              <a:defRPr/>
            </a:pPr>
            <a:r>
              <a:rPr lang="fa-IR" sz="1300" b="1" dirty="0">
                <a:solidFill>
                  <a:prstClr val="black"/>
                </a:solidFill>
                <a:latin typeface="Calibri" panose="020F0502020204030204"/>
                <a:cs typeface="B Nazanin" panose="00000400000000000000" pitchFamily="2" charset="-78"/>
              </a:rPr>
              <a:t>معاون برنامه ریزی و نظارت راهبردی  وزارت ارتباطات و فن آوری اطلاعات</a:t>
            </a:r>
          </a:p>
          <a:p>
            <a:pPr marL="171450" indent="-171450" algn="r" rtl="1">
              <a:lnSpc>
                <a:spcPct val="150000"/>
              </a:lnSpc>
              <a:buFont typeface="Wingdings" panose="05000000000000000000" pitchFamily="2" charset="2"/>
              <a:buChar char="q"/>
            </a:pPr>
            <a:r>
              <a:rPr lang="fa-IR" sz="1300" b="1" dirty="0">
                <a:solidFill>
                  <a:prstClr val="black"/>
                </a:solidFill>
                <a:latin typeface="Calibri" panose="020F0502020204030204"/>
                <a:cs typeface="B Nazanin" panose="00000400000000000000" pitchFamily="2" charset="-78"/>
              </a:rPr>
              <a:t>رييس مركز مديريت شبكه وزارت بهداشت</a:t>
            </a:r>
            <a:r>
              <a:rPr lang="fa-IR" sz="1300" b="1" dirty="0">
                <a:solidFill>
                  <a:srgbClr val="FF0000"/>
                </a:solidFill>
                <a:latin typeface="Calibri" panose="020F0502020204030204"/>
                <a:cs typeface="B Nazanin" panose="00000400000000000000" pitchFamily="2" charset="-78"/>
              </a:rPr>
              <a:t>(رئیس دبیرخانه)</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رییس مرکز مدیریت فناوری و اطلاعات وزارت بهداشت</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مدیر روابط عمومی وزارت بهداشت</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رئیس دبیرخانه شورای سیاست گذاری سلامت و امنیت غذایی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رئیس / نائب رئیس کمیسیون بهداشت و درمان مجلس شورای اسلامی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رئیس دبیرخانه شورای سیاست گذاری سلامت و امنیت غذایی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رئیس دبیرخانه شورای عالی بیمه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روئسای دانشگاههای منتخب ستاد ملی پزشک خانواده (سه نفر)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سه عضو منتخب هیات علمی دانشگاههای علوم پزشکی کشور</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مشاورین فنی و اجرایی معاونت بهداشت </a:t>
            </a:r>
          </a:p>
          <a:p>
            <a:pPr marL="171450" indent="-171450" algn="r" rtl="1">
              <a:lnSpc>
                <a:spcPct val="150000"/>
              </a:lnSpc>
              <a:buFont typeface="Wingdings" panose="05000000000000000000" pitchFamily="2" charset="2"/>
              <a:buChar char="q"/>
              <a:defRPr/>
            </a:pPr>
            <a:r>
              <a:rPr lang="fa-IR" sz="1300" b="1" dirty="0">
                <a:solidFill>
                  <a:prstClr val="black"/>
                </a:solidFill>
                <a:latin typeface="Calibri"/>
                <a:cs typeface="B Nazanin" panose="00000400000000000000" pitchFamily="2" charset="-78"/>
              </a:rPr>
              <a:t>مدیر گروه های پزشکی خانواده وزارت بهداشت</a:t>
            </a:r>
          </a:p>
        </p:txBody>
      </p:sp>
    </p:spTree>
    <p:extLst>
      <p:ext uri="{BB962C8B-B14F-4D97-AF65-F5344CB8AC3E}">
        <p14:creationId xmlns:p14="http://schemas.microsoft.com/office/powerpoint/2010/main" val="25983430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ppt_x"/>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7" grpId="0"/>
      <p:bldP spid="8"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2199</TotalTime>
  <Words>3206</Words>
  <Application>Microsoft Office PowerPoint</Application>
  <PresentationFormat>Custom</PresentationFormat>
  <Paragraphs>356</Paragraphs>
  <Slides>30</Slides>
  <Notes>14</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Office Theme</vt:lpstr>
      <vt:lpstr>PowerPoint Presentation</vt:lpstr>
      <vt:lpstr>جلسه هماهنگی و توجیهی  برنامه سلامت خانواده و نظام ارجاع در مناطق شهری بالای 20 هزار نفر  </vt:lpstr>
      <vt:lpstr>رئیس محترم جمهور :            وزارت   بهداشت   طرح   پزشک   خانواده  را  با سرعت  بیشتر  عملیاتی کند .</vt:lpstr>
      <vt:lpstr> برنامه سلامت خانواده و نظام ارجاع در مناطق شهری</vt:lpstr>
      <vt:lpstr> برنامه سلامت خانواده و نظام ارجاع در مناطق شهری</vt:lpstr>
      <vt:lpstr>ساختار اجرایی برنامه </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 برنامه سلامت خانواده و نظام ارجاع در مناطق شهری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musa hojabri</dc:creator>
  <cp:lastModifiedBy>azad</cp:lastModifiedBy>
  <cp:revision>522</cp:revision>
  <cp:lastPrinted>2023-07-19T13:18:33Z</cp:lastPrinted>
  <dcterms:created xsi:type="dcterms:W3CDTF">2022-05-16T03:43:40Z</dcterms:created>
  <dcterms:modified xsi:type="dcterms:W3CDTF">2024-07-02T16:43:35Z</dcterms:modified>
</cp:coreProperties>
</file>