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sldIdLst>
    <p:sldId id="287" r:id="rId2"/>
    <p:sldId id="286" r:id="rId3"/>
    <p:sldId id="262" r:id="rId4"/>
    <p:sldId id="263" r:id="rId5"/>
    <p:sldId id="265" r:id="rId6"/>
    <p:sldId id="266" r:id="rId7"/>
    <p:sldId id="268" r:id="rId8"/>
    <p:sldId id="272" r:id="rId9"/>
    <p:sldId id="274" r:id="rId10"/>
    <p:sldId id="269" r:id="rId11"/>
    <p:sldId id="280" r:id="rId12"/>
    <p:sldId id="270" r:id="rId13"/>
  </p:sldIdLst>
  <p:sldSz cx="9144000" cy="6858000" type="screen4x3"/>
  <p:notesSz cx="6781800" cy="9926638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3" autoAdjust="0"/>
    <p:restoredTop sz="92990" autoAdjust="0"/>
  </p:normalViewPr>
  <p:slideViewPr>
    <p:cSldViewPr>
      <p:cViewPr>
        <p:scale>
          <a:sx n="84" d="100"/>
          <a:sy n="84" d="100"/>
        </p:scale>
        <p:origin x="-948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919FA-F187-488B-8A70-AF4206501301}" type="datetimeFigureOut">
              <a:rPr lang="fa-IR" smtClean="0"/>
              <a:pPr/>
              <a:t>09/28/1445</a:t>
            </a:fld>
            <a:endParaRPr lang="fa-IR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02CA69A-7D2F-4D5C-A245-EB1E44AE0BE4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919FA-F187-488B-8A70-AF4206501301}" type="datetimeFigureOut">
              <a:rPr lang="fa-IR" smtClean="0"/>
              <a:pPr/>
              <a:t>09/28/1445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CA69A-7D2F-4D5C-A245-EB1E44AE0BE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602CA69A-7D2F-4D5C-A245-EB1E44AE0BE4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919FA-F187-488B-8A70-AF4206501301}" type="datetimeFigureOut">
              <a:rPr lang="fa-IR" smtClean="0"/>
              <a:pPr/>
              <a:t>09/28/1445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919FA-F187-488B-8A70-AF4206501301}" type="datetimeFigureOut">
              <a:rPr lang="fa-IR" smtClean="0"/>
              <a:pPr/>
              <a:t>09/28/1445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602CA69A-7D2F-4D5C-A245-EB1E44AE0BE4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919FA-F187-488B-8A70-AF4206501301}" type="datetimeFigureOut">
              <a:rPr lang="fa-IR" smtClean="0"/>
              <a:pPr/>
              <a:t>09/28/1445</a:t>
            </a:fld>
            <a:endParaRPr lang="fa-I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02CA69A-7D2F-4D5C-A245-EB1E44AE0BE4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B51919FA-F187-488B-8A70-AF4206501301}" type="datetimeFigureOut">
              <a:rPr lang="fa-IR" smtClean="0"/>
              <a:pPr/>
              <a:t>09/28/1445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CA69A-7D2F-4D5C-A245-EB1E44AE0BE4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919FA-F187-488B-8A70-AF4206501301}" type="datetimeFigureOut">
              <a:rPr lang="fa-IR" smtClean="0"/>
              <a:pPr/>
              <a:t>09/28/1445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fa-IR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602CA69A-7D2F-4D5C-A245-EB1E44AE0BE4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919FA-F187-488B-8A70-AF4206501301}" type="datetimeFigureOut">
              <a:rPr lang="fa-IR" smtClean="0"/>
              <a:pPr/>
              <a:t>09/28/1445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602CA69A-7D2F-4D5C-A245-EB1E44AE0BE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 spd="slow">
    <p:cover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919FA-F187-488B-8A70-AF4206501301}" type="datetimeFigureOut">
              <a:rPr lang="fa-IR" smtClean="0"/>
              <a:pPr/>
              <a:t>09/28/1445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02CA69A-7D2F-4D5C-A245-EB1E44AE0BE4}" type="slidenum">
              <a:rPr lang="fa-IR" smtClean="0"/>
              <a:pPr/>
              <a:t>‹#›</a:t>
            </a:fld>
            <a:endParaRPr lang="fa-IR"/>
          </a:p>
        </p:txBody>
      </p:sp>
    </p:spTree>
  </p:cSld>
  <p:clrMapOvr>
    <a:masterClrMapping/>
  </p:clrMapOvr>
  <p:transition spd="slow">
    <p:cover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02CA69A-7D2F-4D5C-A245-EB1E44AE0BE4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1919FA-F187-488B-8A70-AF4206501301}" type="datetimeFigureOut">
              <a:rPr lang="fa-IR" smtClean="0"/>
              <a:pPr/>
              <a:t>09/28/1445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fa-I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602CA69A-7D2F-4D5C-A245-EB1E44AE0BE4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B51919FA-F187-488B-8A70-AF4206501301}" type="datetimeFigureOut">
              <a:rPr lang="fa-IR" smtClean="0"/>
              <a:pPr/>
              <a:t>09/28/1445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fa-IR"/>
          </a:p>
        </p:txBody>
      </p:sp>
    </p:spTree>
  </p:cSld>
  <p:clrMapOvr>
    <a:masterClrMapping/>
  </p:clrMapOvr>
  <p:transition spd="slow">
    <p:cover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B51919FA-F187-488B-8A70-AF4206501301}" type="datetimeFigureOut">
              <a:rPr lang="fa-IR" smtClean="0"/>
              <a:pPr/>
              <a:t>09/28/1445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fa-IR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02CA69A-7D2F-4D5C-A245-EB1E44AE0BE4}" type="slidenum">
              <a:rPr lang="fa-IR" smtClean="0"/>
              <a:pPr/>
              <a:t>‹#›</a:t>
            </a:fld>
            <a:endParaRPr lang="fa-IR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cover dir="d"/>
  </p:transition>
  <p:txStyles>
    <p:titleStyle>
      <a:lvl1pPr algn="ctr" rtl="1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r" rtl="1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r" rtl="1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r" rtl="1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r" rtl="1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r" rtl="1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r" rtl="1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r" rtl="1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r" rtl="1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r" rtl="1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124744"/>
            <a:ext cx="6400800" cy="3259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8975021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9763255"/>
      </p:ext>
    </p:extLst>
  </p:cSld>
  <p:clrMapOvr>
    <a:masterClrMapping/>
  </p:clrMapOvr>
  <p:transition spd="slow">
    <p:cover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fa-IR" dirty="0" smtClean="0"/>
              <a:t>.</a:t>
            </a:r>
            <a:endParaRPr lang="fa-IR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902223"/>
              </p:ext>
            </p:extLst>
          </p:nvPr>
        </p:nvGraphicFramePr>
        <p:xfrm>
          <a:off x="142845" y="1052737"/>
          <a:ext cx="8858312" cy="6464925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76449"/>
                <a:gridCol w="3906233"/>
                <a:gridCol w="749597"/>
                <a:gridCol w="819244"/>
                <a:gridCol w="700482"/>
                <a:gridCol w="635928"/>
                <a:gridCol w="646273"/>
                <a:gridCol w="824106"/>
              </a:tblGrid>
              <a:tr h="1904765"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B Zar" pitchFamily="2" charset="-78"/>
                        </a:rPr>
                        <a:t>ردیف</a:t>
                      </a:r>
                      <a:endParaRPr lang="en-US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B Za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B Zar" pitchFamily="2" charset="-78"/>
                        </a:rPr>
                        <a:t>عنوان فعالیت</a:t>
                      </a:r>
                      <a:endParaRPr lang="en-US" sz="1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  <a:cs typeface="B Za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B Zar" pitchFamily="2" charset="-78"/>
                        </a:rPr>
                        <a:t>گروه هدف</a:t>
                      </a:r>
                      <a:endParaRPr lang="en-US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B Za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B Zar" pitchFamily="2" charset="-78"/>
                        </a:rPr>
                        <a:t>مسئول اجراء</a:t>
                      </a:r>
                      <a:endParaRPr lang="en-US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B Za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B Zar" pitchFamily="2" charset="-78"/>
                        </a:rPr>
                        <a:t>مکان اجراء</a:t>
                      </a:r>
                      <a:endParaRPr lang="en-US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B Za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B Zar" pitchFamily="2" charset="-78"/>
                        </a:rPr>
                        <a:t>زمان اجراء</a:t>
                      </a:r>
                      <a:endParaRPr lang="en-US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B Za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B Zar" pitchFamily="2" charset="-78"/>
                        </a:rPr>
                        <a:t>بودجه </a:t>
                      </a:r>
                      <a:endParaRPr lang="en-US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B Za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B Zar" pitchFamily="2" charset="-78"/>
                        </a:rPr>
                        <a:t>فعالیت انجام شده با </a:t>
                      </a:r>
                      <a:r>
                        <a:rPr lang="fa-IR" sz="1400" b="1" dirty="0" smtClean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B Zar" pitchFamily="2" charset="-78"/>
                        </a:rPr>
                        <a:t>نه؟ </a:t>
                      </a:r>
                      <a:r>
                        <a:rPr lang="fa-IR" sz="14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B Zar" pitchFamily="2" charset="-78"/>
                        </a:rPr>
                        <a:t>مشخص شود</a:t>
                      </a:r>
                      <a:endParaRPr lang="en-US" sz="14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B Za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6016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1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6016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2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6016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3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6016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4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6016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5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6016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6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6016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7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6016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8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6016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9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56016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10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611560" y="-99392"/>
            <a:ext cx="7500990" cy="10341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 algn="ctr">
              <a:spcBef>
                <a:spcPct val="20000"/>
              </a:spcBef>
              <a:buClr>
                <a:srgbClr val="D16349"/>
              </a:buClr>
              <a:buSzPct val="85000"/>
            </a:pPr>
            <a:r>
              <a:rPr lang="fa-IR" b="1" dirty="0" smtClean="0">
                <a:solidFill>
                  <a:srgbClr val="FF0000"/>
                </a:solidFill>
                <a:cs typeface="B Zar" pitchFamily="2" charset="-78"/>
              </a:rPr>
              <a:t>جدول (4)- هدف کلی یا عنوان برنامه :</a:t>
            </a:r>
            <a:endParaRPr lang="en-US" dirty="0" smtClean="0">
              <a:solidFill>
                <a:srgbClr val="FF0000"/>
              </a:solidFill>
              <a:cs typeface="B Zar" pitchFamily="2" charset="-78"/>
            </a:endParaRPr>
          </a:p>
          <a:p>
            <a:pPr marL="274320" lvl="0" indent="-274320" algn="ctr">
              <a:spcBef>
                <a:spcPct val="20000"/>
              </a:spcBef>
              <a:buClr>
                <a:srgbClr val="D16349"/>
              </a:buClr>
              <a:buSzPct val="85000"/>
            </a:pPr>
            <a:r>
              <a:rPr lang="fa-IR" b="1" dirty="0" smtClean="0">
                <a:solidFill>
                  <a:srgbClr val="FF0000"/>
                </a:solidFill>
                <a:cs typeface="B Zar" pitchFamily="2" charset="-78"/>
              </a:rPr>
              <a:t> هدف یااهداف اختصاصی:</a:t>
            </a:r>
          </a:p>
          <a:p>
            <a:pPr marL="274320" lvl="0" indent="-274320" algn="ctr">
              <a:spcBef>
                <a:spcPct val="20000"/>
              </a:spcBef>
              <a:buClr>
                <a:srgbClr val="D16349"/>
              </a:buClr>
              <a:buSzPct val="85000"/>
            </a:pPr>
            <a:r>
              <a:rPr lang="fa-IR" b="1" dirty="0" smtClean="0">
                <a:solidFill>
                  <a:srgbClr val="FF0000"/>
                </a:solidFill>
                <a:cs typeface="B Zar" pitchFamily="2" charset="-78"/>
              </a:rPr>
              <a:t>استراتژی انتخابی :</a:t>
            </a:r>
            <a:endParaRPr lang="en-US" dirty="0" smtClean="0">
              <a:solidFill>
                <a:srgbClr val="FF0000"/>
              </a:solidFill>
              <a:cs typeface="B Zar" pitchFamily="2" charset="-78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608112"/>
          </a:xfrm>
        </p:spPr>
        <p:txBody>
          <a:bodyPr/>
          <a:lstStyle/>
          <a:p>
            <a:r>
              <a:rPr lang="fa-IR" b="1" dirty="0" smtClean="0">
                <a:solidFill>
                  <a:srgbClr val="FF0000"/>
                </a:solidFill>
                <a:cs typeface="B Zar" pitchFamily="2" charset="-78"/>
              </a:rPr>
              <a:t>نمودار گانت </a:t>
            </a:r>
            <a:endParaRPr lang="fa-IR" b="1" dirty="0">
              <a:solidFill>
                <a:srgbClr val="FF0000"/>
              </a:solidFill>
              <a:cs typeface="B Zar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180882693"/>
              </p:ext>
            </p:extLst>
          </p:nvPr>
        </p:nvGraphicFramePr>
        <p:xfrm>
          <a:off x="173244" y="1052736"/>
          <a:ext cx="8827912" cy="5805265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43151"/>
                <a:gridCol w="2188985"/>
                <a:gridCol w="522421"/>
                <a:gridCol w="434726"/>
                <a:gridCol w="438476"/>
                <a:gridCol w="282196"/>
                <a:gridCol w="430973"/>
                <a:gridCol w="434726"/>
                <a:gridCol w="373643"/>
                <a:gridCol w="324169"/>
                <a:gridCol w="327920"/>
                <a:gridCol w="411862"/>
                <a:gridCol w="411864"/>
                <a:gridCol w="392755"/>
                <a:gridCol w="366140"/>
                <a:gridCol w="499559"/>
                <a:gridCol w="544346"/>
              </a:tblGrid>
              <a:tr h="847589">
                <a:tc rowSpan="2">
                  <a:txBody>
                    <a:bodyPr/>
                    <a:lstStyle/>
                    <a:p>
                      <a:pPr algn="ctr" rtl="1"/>
                      <a:r>
                        <a:rPr lang="fa-IR" sz="1100" b="1" dirty="0" smtClean="0">
                          <a:solidFill>
                            <a:schemeClr val="tx1"/>
                          </a:solidFill>
                          <a:cs typeface="B Zar" pitchFamily="2" charset="-78"/>
                        </a:rPr>
                        <a:t>ردیف</a:t>
                      </a:r>
                      <a:endParaRPr lang="fa-IR" sz="1100" b="1" dirty="0">
                        <a:solidFill>
                          <a:schemeClr val="tx1"/>
                        </a:solidFill>
                        <a:cs typeface="B Zar" pitchFamily="2" charset="-78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endParaRPr lang="fa-IR" sz="1100" b="1" dirty="0" smtClean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  <a:p>
                      <a:pPr algn="ctr" rtl="1"/>
                      <a:endParaRPr lang="fa-IR" sz="1100" b="1" dirty="0" smtClean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  <a:p>
                      <a:pPr algn="ctr" rtl="1"/>
                      <a:r>
                        <a:rPr lang="fa-IR" sz="1400" b="1" dirty="0" smtClean="0">
                          <a:solidFill>
                            <a:srgbClr val="FF0000"/>
                          </a:solidFill>
                          <a:cs typeface="B Zar" pitchFamily="2" charset="-78"/>
                        </a:rPr>
                        <a:t>عنوان فعالیت </a:t>
                      </a:r>
                      <a:endParaRPr lang="fa-IR" sz="1400" b="1" dirty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fa-IR" sz="1200" b="1" dirty="0" smtClean="0">
                          <a:solidFill>
                            <a:srgbClr val="FF0000"/>
                          </a:solidFill>
                          <a:cs typeface="B Zar" pitchFamily="2" charset="-78"/>
                        </a:rPr>
                        <a:t>مسئول اجرا </a:t>
                      </a:r>
                      <a:endParaRPr lang="fa-IR" sz="1200" b="1" dirty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</a:txBody>
                  <a:tcPr vert="vert27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12">
                  <a:txBody>
                    <a:bodyPr/>
                    <a:lstStyle/>
                    <a:p>
                      <a:pPr algn="ctr" rtl="1"/>
                      <a:r>
                        <a:rPr lang="fa-IR" b="1" dirty="0" smtClean="0">
                          <a:solidFill>
                            <a:srgbClr val="FF0000"/>
                          </a:solidFill>
                          <a:cs typeface="B Zar" pitchFamily="2" charset="-78"/>
                        </a:rPr>
                        <a:t> زمان اجرا ( برحسب ماه)</a:t>
                      </a:r>
                      <a:endParaRPr lang="fa-IR" b="1" dirty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fa-IR" sz="1200" b="1" dirty="0" smtClean="0">
                          <a:solidFill>
                            <a:srgbClr val="FF0000"/>
                          </a:solidFill>
                          <a:cs typeface="B Zar" pitchFamily="2" charset="-78"/>
                        </a:rPr>
                        <a:t>اجرا </a:t>
                      </a:r>
                      <a:endParaRPr lang="fa-IR" sz="1200" b="1" dirty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</a:txBody>
                  <a:tcPr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fa-IR" sz="1200" b="1" dirty="0" smtClean="0">
                          <a:solidFill>
                            <a:srgbClr val="FF0000"/>
                          </a:solidFill>
                          <a:cs typeface="B Zar" pitchFamily="2" charset="-78"/>
                        </a:rPr>
                        <a:t>عدم اجرا</a:t>
                      </a:r>
                      <a:endParaRPr lang="fa-IR" sz="1200" b="1" dirty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</a:txBody>
                  <a:tcPr vert="vert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14465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12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fa-IR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12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fa-IR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1200" dirty="0" smtClean="0">
                          <a:solidFill>
                            <a:schemeClr val="tx1"/>
                          </a:solidFill>
                        </a:rPr>
                        <a:t>3</a:t>
                      </a:r>
                      <a:endParaRPr lang="fa-IR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1200" dirty="0" smtClean="0">
                          <a:solidFill>
                            <a:schemeClr val="tx1"/>
                          </a:solidFill>
                        </a:rPr>
                        <a:t>4</a:t>
                      </a:r>
                      <a:endParaRPr lang="fa-IR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1200" dirty="0" smtClean="0">
                          <a:solidFill>
                            <a:schemeClr val="tx1"/>
                          </a:solidFill>
                        </a:rPr>
                        <a:t>5</a:t>
                      </a:r>
                      <a:endParaRPr lang="fa-IR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1200" dirty="0" smtClean="0">
                          <a:solidFill>
                            <a:schemeClr val="tx1"/>
                          </a:solidFill>
                        </a:rPr>
                        <a:t>6</a:t>
                      </a:r>
                      <a:endParaRPr lang="fa-IR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1200" dirty="0" smtClean="0">
                          <a:solidFill>
                            <a:schemeClr val="tx1"/>
                          </a:solidFill>
                        </a:rPr>
                        <a:t>7</a:t>
                      </a:r>
                      <a:endParaRPr lang="fa-IR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1200" dirty="0" smtClean="0">
                          <a:solidFill>
                            <a:schemeClr val="tx1"/>
                          </a:solidFill>
                        </a:rPr>
                        <a:t>8</a:t>
                      </a:r>
                      <a:endParaRPr lang="fa-IR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1200" dirty="0" smtClean="0">
                          <a:solidFill>
                            <a:schemeClr val="tx1"/>
                          </a:solidFill>
                        </a:rPr>
                        <a:t>9</a:t>
                      </a:r>
                      <a:endParaRPr lang="fa-IR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1200" dirty="0" smtClean="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fa-IR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12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endParaRPr lang="fa-IR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fa-IR" sz="1200" dirty="0" smtClean="0">
                          <a:solidFill>
                            <a:schemeClr val="tx1"/>
                          </a:solidFill>
                        </a:rPr>
                        <a:t>12</a:t>
                      </a:r>
                      <a:endParaRPr lang="fa-IR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</a:tr>
              <a:tr h="575394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1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21730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2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41298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3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31513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4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8319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5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8319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6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8319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7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8319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8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0"/>
            <a:ext cx="8534400" cy="842946"/>
          </a:xfrm>
        </p:spPr>
        <p:txBody>
          <a:bodyPr>
            <a:normAutofit/>
          </a:bodyPr>
          <a:lstStyle/>
          <a:p>
            <a:r>
              <a:rPr lang="fa-IR" b="1" dirty="0" smtClean="0">
                <a:solidFill>
                  <a:srgbClr val="FF0000"/>
                </a:solidFill>
                <a:cs typeface="B Zar" pitchFamily="2" charset="-78"/>
              </a:rPr>
              <a:t>(جدول 5) پایش و ارزشیابی</a:t>
            </a:r>
            <a:endParaRPr lang="fa-IR" dirty="0">
              <a:solidFill>
                <a:srgbClr val="FF0000"/>
              </a:solidFill>
              <a:cs typeface="B Zar" pitchFamily="2" charset="-78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2639684328"/>
              </p:ext>
            </p:extLst>
          </p:nvPr>
        </p:nvGraphicFramePr>
        <p:xfrm>
          <a:off x="142844" y="980728"/>
          <a:ext cx="8858311" cy="576064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107289"/>
                <a:gridCol w="953107"/>
                <a:gridCol w="961100"/>
                <a:gridCol w="1031651"/>
                <a:gridCol w="1483297"/>
                <a:gridCol w="1107289"/>
                <a:gridCol w="1107289"/>
                <a:gridCol w="1107289"/>
              </a:tblGrid>
              <a:tr h="1872208">
                <a:tc rowSpan="2">
                  <a:txBody>
                    <a:bodyPr/>
                    <a:lstStyle/>
                    <a:p>
                      <a:pPr rtl="1"/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  <a:p>
                      <a:pPr rtl="1"/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  <a:p>
                      <a:pPr rtl="1"/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  <a:p>
                      <a:pPr rtl="1"/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 rtl="1"/>
                      <a:endParaRPr lang="en-US" dirty="0" smtClean="0">
                        <a:solidFill>
                          <a:schemeClr val="tx1"/>
                        </a:solidFill>
                        <a:cs typeface="B Zar" pitchFamily="2" charset="-78"/>
                      </a:endParaRPr>
                    </a:p>
                    <a:p>
                      <a:pPr algn="ctr" rtl="1"/>
                      <a:r>
                        <a:rPr lang="fa-IR" dirty="0" smtClean="0">
                          <a:solidFill>
                            <a:schemeClr val="tx1"/>
                          </a:solidFill>
                          <a:cs typeface="B Zar" pitchFamily="2" charset="-78"/>
                        </a:rPr>
                        <a:t>     پایش </a:t>
                      </a:r>
                      <a:endParaRPr lang="en-US" dirty="0" smtClean="0">
                        <a:solidFill>
                          <a:schemeClr val="tx1"/>
                        </a:solidFill>
                        <a:cs typeface="B Zar" pitchFamily="2" charset="-78"/>
                      </a:endParaRPr>
                    </a:p>
                    <a:p>
                      <a:pPr algn="ctr" rtl="1"/>
                      <a:endParaRPr lang="en-US" dirty="0" smtClean="0">
                        <a:solidFill>
                          <a:schemeClr val="tx1"/>
                        </a:solidFill>
                        <a:cs typeface="B Zar" pitchFamily="2" charset="-78"/>
                      </a:endParaRPr>
                    </a:p>
                    <a:p>
                      <a:pPr algn="ctr" rtl="1"/>
                      <a:r>
                        <a:rPr lang="fa-IR" dirty="0" smtClean="0">
                          <a:solidFill>
                            <a:schemeClr val="tx1"/>
                          </a:solidFill>
                          <a:cs typeface="B Zar" pitchFamily="2" charset="-78"/>
                        </a:rPr>
                        <a:t>و</a:t>
                      </a:r>
                    </a:p>
                    <a:p>
                      <a:pPr algn="ctr" rtl="1"/>
                      <a:endParaRPr lang="fa-IR" dirty="0" smtClean="0">
                        <a:solidFill>
                          <a:schemeClr val="tx1"/>
                        </a:solidFill>
                        <a:cs typeface="B Zar" pitchFamily="2" charset="-78"/>
                      </a:endParaRPr>
                    </a:p>
                    <a:p>
                      <a:pPr algn="ctr" rtl="1"/>
                      <a:endParaRPr lang="fa-IR" dirty="0" smtClean="0">
                        <a:solidFill>
                          <a:schemeClr val="tx1"/>
                        </a:solidFill>
                        <a:cs typeface="B Zar" pitchFamily="2" charset="-78"/>
                      </a:endParaRPr>
                    </a:p>
                    <a:p>
                      <a:pPr algn="ctr" rtl="1"/>
                      <a:r>
                        <a:rPr lang="fa-IR" dirty="0" smtClean="0">
                          <a:solidFill>
                            <a:schemeClr val="tx1"/>
                          </a:solidFill>
                          <a:cs typeface="B Zar" pitchFamily="2" charset="-78"/>
                        </a:rPr>
                        <a:t>ارزشیابی </a:t>
                      </a:r>
                      <a:endParaRPr lang="en-US" dirty="0" smtClean="0">
                        <a:solidFill>
                          <a:schemeClr val="tx1"/>
                        </a:solidFill>
                        <a:cs typeface="B Zar" pitchFamily="2" charset="-78"/>
                      </a:endParaRPr>
                    </a:p>
                    <a:p>
                      <a:pPr rtl="1"/>
                      <a:endParaRPr lang="en-US" dirty="0" smtClean="0">
                        <a:solidFill>
                          <a:schemeClr val="tx1"/>
                        </a:solidFill>
                        <a:cs typeface="B Zar" pitchFamily="2" charset="-78"/>
                      </a:endParaRPr>
                    </a:p>
                    <a:p>
                      <a:pPr rtl="1"/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  <a:p>
                      <a:pPr rtl="1"/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  <a:p>
                      <a:pPr rtl="1"/>
                      <a:endParaRPr lang="en-US" dirty="0" smtClean="0">
                        <a:solidFill>
                          <a:schemeClr val="tx1"/>
                        </a:solidFill>
                      </a:endParaRPr>
                    </a:p>
                    <a:p>
                      <a:pPr rtl="1"/>
                      <a:endParaRPr lang="fa-I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 smtClean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  <a:p>
                      <a:pPr algn="ctr" rtl="1"/>
                      <a:endParaRPr lang="fa-IR" dirty="0" smtClean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  <a:p>
                      <a:pPr algn="ctr" rtl="1"/>
                      <a:endParaRPr lang="fa-IR" dirty="0" smtClean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  <a:p>
                      <a:pPr algn="ctr" rtl="1"/>
                      <a:r>
                        <a:rPr lang="fa-IR" dirty="0" smtClean="0">
                          <a:solidFill>
                            <a:srgbClr val="FF0000"/>
                          </a:solidFill>
                          <a:cs typeface="B Zar" pitchFamily="2" charset="-78"/>
                        </a:rPr>
                        <a:t>شاخص </a:t>
                      </a:r>
                      <a:endParaRPr lang="fa-IR" dirty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 smtClean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  <a:p>
                      <a:pPr algn="ctr" rtl="1"/>
                      <a:endParaRPr lang="fa-IR" dirty="0" smtClean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  <a:p>
                      <a:pPr algn="ctr" rtl="1"/>
                      <a:endParaRPr lang="fa-IR" dirty="0" smtClean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  <a:p>
                      <a:pPr algn="ctr" rtl="1"/>
                      <a:r>
                        <a:rPr lang="fa-IR" dirty="0" smtClean="0">
                          <a:solidFill>
                            <a:srgbClr val="FF0000"/>
                          </a:solidFill>
                          <a:cs typeface="B Zar" pitchFamily="2" charset="-78"/>
                        </a:rPr>
                        <a:t>منبع جمع آوری </a:t>
                      </a:r>
                      <a:endParaRPr lang="fa-IR" dirty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 smtClean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  <a:p>
                      <a:pPr algn="ctr" rtl="1"/>
                      <a:endParaRPr lang="fa-IR" dirty="0" smtClean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  <a:p>
                      <a:pPr algn="ctr" rtl="1"/>
                      <a:endParaRPr lang="fa-IR" dirty="0" smtClean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  <a:p>
                      <a:pPr algn="ctr" rtl="1"/>
                      <a:r>
                        <a:rPr lang="fa-IR" dirty="0" smtClean="0">
                          <a:solidFill>
                            <a:srgbClr val="FF0000"/>
                          </a:solidFill>
                          <a:cs typeface="B Zar" pitchFamily="2" charset="-78"/>
                        </a:rPr>
                        <a:t>دوره جمع آوری </a:t>
                      </a:r>
                      <a:endParaRPr lang="fa-IR" dirty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 smtClean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  <a:p>
                      <a:pPr algn="ctr" rtl="1"/>
                      <a:endParaRPr lang="fa-IR" dirty="0" smtClean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  <a:p>
                      <a:pPr algn="ctr" rtl="1"/>
                      <a:endParaRPr lang="fa-IR" dirty="0" smtClean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  <a:p>
                      <a:pPr algn="ctr" rtl="1"/>
                      <a:r>
                        <a:rPr lang="fa-IR" dirty="0" smtClean="0">
                          <a:solidFill>
                            <a:srgbClr val="FF0000"/>
                          </a:solidFill>
                          <a:cs typeface="B Zar" pitchFamily="2" charset="-78"/>
                        </a:rPr>
                        <a:t>شاخص اولیه در ابتدای برنامه  </a:t>
                      </a:r>
                    </a:p>
                    <a:p>
                      <a:pPr algn="ctr" rtl="1"/>
                      <a:r>
                        <a:rPr lang="fa-IR" dirty="0" smtClean="0">
                          <a:solidFill>
                            <a:srgbClr val="FF0000"/>
                          </a:solidFill>
                          <a:cs typeface="B Zar" pitchFamily="2" charset="-78"/>
                        </a:rPr>
                        <a:t>( هدف)</a:t>
                      </a:r>
                      <a:endParaRPr lang="fa-IR" dirty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 smtClean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  <a:p>
                      <a:pPr algn="ctr" rtl="1"/>
                      <a:endParaRPr lang="fa-IR" dirty="0" smtClean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  <a:p>
                      <a:pPr algn="ctr" rtl="1"/>
                      <a:endParaRPr lang="fa-IR" dirty="0" smtClean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  <a:p>
                      <a:pPr algn="ctr" rtl="1"/>
                      <a:r>
                        <a:rPr lang="fa-IR" dirty="0" smtClean="0">
                          <a:solidFill>
                            <a:srgbClr val="FF0000"/>
                          </a:solidFill>
                          <a:cs typeface="B Zar" pitchFamily="2" charset="-78"/>
                        </a:rPr>
                        <a:t>شاخص پیش بینی </a:t>
                      </a:r>
                      <a:endParaRPr lang="fa-IR" dirty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 smtClean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  <a:p>
                      <a:pPr algn="ctr" rtl="1"/>
                      <a:endParaRPr lang="fa-IR" dirty="0" smtClean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  <a:p>
                      <a:pPr algn="ctr" rtl="1"/>
                      <a:endParaRPr lang="fa-IR" dirty="0" smtClean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  <a:p>
                      <a:pPr algn="ctr" rtl="1"/>
                      <a:r>
                        <a:rPr lang="fa-IR" dirty="0" smtClean="0">
                          <a:solidFill>
                            <a:srgbClr val="FF0000"/>
                          </a:solidFill>
                          <a:cs typeface="B Zar" pitchFamily="2" charset="-78"/>
                        </a:rPr>
                        <a:t>شاخص تحقق یافته در انتهای برنامه </a:t>
                      </a:r>
                      <a:endParaRPr lang="fa-IR" dirty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endParaRPr lang="fa-IR" dirty="0" smtClean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  <a:p>
                      <a:pPr algn="ctr" rtl="1"/>
                      <a:endParaRPr lang="fa-IR" dirty="0" smtClean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  <a:p>
                      <a:pPr algn="ctr" rtl="1"/>
                      <a:endParaRPr lang="fa-IR" dirty="0" smtClean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  <a:p>
                      <a:pPr algn="ctr" rtl="1"/>
                      <a:r>
                        <a:rPr lang="fa-IR" dirty="0" smtClean="0">
                          <a:solidFill>
                            <a:srgbClr val="FF0000"/>
                          </a:solidFill>
                          <a:cs typeface="B Zar" pitchFamily="2" charset="-78"/>
                        </a:rPr>
                        <a:t>شاخص استاندارد برنامه </a:t>
                      </a:r>
                      <a:endParaRPr lang="fa-IR" dirty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48960">
                <a:tc vMerge="1"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fa-IR" dirty="0" smtClean="0">
                        <a:solidFill>
                          <a:schemeClr val="tx1"/>
                        </a:solidFill>
                      </a:endParaRPr>
                    </a:p>
                    <a:p>
                      <a:pPr rtl="1"/>
                      <a:endParaRPr lang="fa-IR" dirty="0" smtClean="0">
                        <a:solidFill>
                          <a:schemeClr val="tx1"/>
                        </a:solidFill>
                      </a:endParaRPr>
                    </a:p>
                    <a:p>
                      <a:pPr rtl="1"/>
                      <a:endParaRPr lang="fa-IR" dirty="0" smtClean="0">
                        <a:solidFill>
                          <a:schemeClr val="tx1"/>
                        </a:solidFill>
                      </a:endParaRPr>
                    </a:p>
                    <a:p>
                      <a:pPr rtl="1"/>
                      <a:endParaRPr lang="fa-IR" dirty="0" smtClean="0">
                        <a:solidFill>
                          <a:schemeClr val="tx1"/>
                        </a:solidFill>
                      </a:endParaRPr>
                    </a:p>
                    <a:p>
                      <a:pPr rtl="1"/>
                      <a:endParaRPr lang="fa-IR" dirty="0" smtClean="0">
                        <a:solidFill>
                          <a:schemeClr val="tx1"/>
                        </a:solidFill>
                      </a:endParaRPr>
                    </a:p>
                    <a:p>
                      <a:pPr rtl="1"/>
                      <a:endParaRPr lang="fa-IR" dirty="0" smtClean="0">
                        <a:solidFill>
                          <a:schemeClr val="tx1"/>
                        </a:solidFill>
                      </a:endParaRPr>
                    </a:p>
                    <a:p>
                      <a:pPr rtl="1"/>
                      <a:endParaRPr lang="fa-IR" dirty="0" smtClean="0">
                        <a:solidFill>
                          <a:schemeClr val="tx1"/>
                        </a:solidFill>
                      </a:endParaRPr>
                    </a:p>
                    <a:p>
                      <a:pPr rtl="1"/>
                      <a:endParaRPr lang="fa-IR" dirty="0" smtClean="0">
                        <a:solidFill>
                          <a:schemeClr val="tx1"/>
                        </a:solidFill>
                      </a:endParaRPr>
                    </a:p>
                    <a:p>
                      <a:pPr rtl="1"/>
                      <a:endParaRPr lang="fa-I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42844" y="116632"/>
            <a:ext cx="8858312" cy="6598516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algn="ctr">
              <a:buNone/>
            </a:pPr>
            <a:endParaRPr lang="fa-IR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fa-IR" sz="6000" b="1" dirty="0" smtClean="0">
                <a:solidFill>
                  <a:srgbClr val="00B0F0"/>
                </a:solidFill>
                <a:latin typeface="Blackadder ITC" pitchFamily="82" charset="0"/>
                <a:cs typeface="B Zar" pitchFamily="2" charset="-78"/>
              </a:rPr>
              <a:t>فرم وجداول</a:t>
            </a:r>
          </a:p>
          <a:p>
            <a:pPr algn="ctr">
              <a:lnSpc>
                <a:spcPct val="150000"/>
              </a:lnSpc>
              <a:buNone/>
            </a:pPr>
            <a:r>
              <a:rPr lang="fa-IR" sz="6000" b="1" dirty="0" smtClean="0">
                <a:solidFill>
                  <a:srgbClr val="00B0F0"/>
                </a:solidFill>
                <a:latin typeface="Blackadder ITC" pitchFamily="82" charset="0"/>
                <a:cs typeface="B Zar" pitchFamily="2" charset="-78"/>
              </a:rPr>
              <a:t>تدوین برنامه عملیاتی</a:t>
            </a:r>
          </a:p>
          <a:p>
            <a:pPr algn="ctr">
              <a:lnSpc>
                <a:spcPct val="150000"/>
              </a:lnSpc>
              <a:buNone/>
            </a:pPr>
            <a:endParaRPr lang="fa-IR" sz="2000" dirty="0" smtClean="0">
              <a:latin typeface="Blackadder ITC" pitchFamily="82" charset="0"/>
              <a:cs typeface="B Zar" pitchFamily="2" charset="-78"/>
            </a:endParaRPr>
          </a:p>
          <a:p>
            <a:pPr algn="ctr">
              <a:lnSpc>
                <a:spcPct val="150000"/>
              </a:lnSpc>
              <a:buNone/>
            </a:pPr>
            <a:r>
              <a:rPr lang="fa-IR" sz="1800" b="1" dirty="0" smtClean="0">
                <a:latin typeface="Blackadder ITC" pitchFamily="82" charset="0"/>
                <a:cs typeface="B Zar" pitchFamily="2" charset="-78"/>
              </a:rPr>
              <a:t>مخصوص مراکز – پایگاه</a:t>
            </a:r>
            <a:r>
              <a:rPr lang="en-US" sz="1800" b="1" dirty="0" smtClean="0">
                <a:latin typeface="Blackadder ITC" pitchFamily="82" charset="0"/>
                <a:cs typeface="B Zar" pitchFamily="2" charset="-78"/>
              </a:rPr>
              <a:t> </a:t>
            </a:r>
            <a:r>
              <a:rPr lang="fa-IR" sz="1800" b="1" dirty="0" smtClean="0">
                <a:latin typeface="Blackadder ITC" pitchFamily="82" charset="0"/>
                <a:cs typeface="B Zar" pitchFamily="2" charset="-78"/>
              </a:rPr>
              <a:t>های سلامت وخانه</a:t>
            </a:r>
            <a:r>
              <a:rPr lang="en-US" sz="1800" b="1" dirty="0" smtClean="0">
                <a:latin typeface="Blackadder ITC" pitchFamily="82" charset="0"/>
                <a:cs typeface="B Zar" pitchFamily="2" charset="-78"/>
              </a:rPr>
              <a:t> </a:t>
            </a:r>
            <a:r>
              <a:rPr lang="fa-IR" sz="1800" b="1" dirty="0">
                <a:latin typeface="Blackadder ITC" pitchFamily="82" charset="0"/>
                <a:cs typeface="B Zar" pitchFamily="2" charset="-78"/>
              </a:rPr>
              <a:t> </a:t>
            </a:r>
            <a:r>
              <a:rPr lang="fa-IR" sz="1800" b="1" dirty="0" smtClean="0">
                <a:latin typeface="Blackadder ITC" pitchFamily="82" charset="0"/>
                <a:cs typeface="B Zar" pitchFamily="2" charset="-78"/>
              </a:rPr>
              <a:t>های بهداشت مرکز بهداشت شهرستان اردبیل  </a:t>
            </a:r>
          </a:p>
          <a:p>
            <a:pPr algn="ctr">
              <a:buNone/>
            </a:pPr>
            <a:endParaRPr lang="fa-IR" sz="6000" dirty="0">
              <a:latin typeface="Blackadder ITC" pitchFamily="82" charset="0"/>
              <a:cs typeface="B Zar" pitchFamily="2" charset="-78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-243408"/>
            <a:ext cx="8534400" cy="1040160"/>
          </a:xfrm>
        </p:spPr>
        <p:txBody>
          <a:bodyPr/>
          <a:lstStyle/>
          <a:p>
            <a:r>
              <a:rPr lang="fa-IR" b="1" dirty="0" smtClean="0">
                <a:solidFill>
                  <a:srgbClr val="FF0000"/>
                </a:solidFill>
                <a:cs typeface="B Zar" pitchFamily="2" charset="-78"/>
              </a:rPr>
              <a:t>روشهای شناسایی مس</a:t>
            </a:r>
            <a:r>
              <a:rPr lang="fa-IR" b="1" dirty="0">
                <a:solidFill>
                  <a:srgbClr val="FF0000"/>
                </a:solidFill>
                <a:cs typeface="B Zar" pitchFamily="2" charset="-78"/>
              </a:rPr>
              <a:t>أ</a:t>
            </a:r>
            <a:r>
              <a:rPr lang="fa-IR" b="1" dirty="0" smtClean="0">
                <a:solidFill>
                  <a:srgbClr val="FF0000"/>
                </a:solidFill>
                <a:cs typeface="B Zar" pitchFamily="2" charset="-78"/>
              </a:rPr>
              <a:t>له یا مشکلات</a:t>
            </a:r>
            <a:endParaRPr lang="fa-IR" dirty="0">
              <a:solidFill>
                <a:srgbClr val="FF0000"/>
              </a:solidFill>
              <a:cs typeface="B Za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42844" y="980728"/>
            <a:ext cx="8858312" cy="5734420"/>
          </a:xfrm>
          <a:solidFill>
            <a:schemeClr val="bg1"/>
          </a:solidFill>
        </p:spPr>
        <p:txBody>
          <a:bodyPr>
            <a:normAutofit fontScale="77500" lnSpcReduction="20000"/>
          </a:bodyPr>
          <a:lstStyle/>
          <a:p>
            <a:pPr marL="0" indent="0"/>
            <a:r>
              <a:rPr lang="fa-IR" b="1" dirty="0" smtClean="0">
                <a:cs typeface="B Zar" pitchFamily="2" charset="-78"/>
              </a:rPr>
              <a:t>1-  </a:t>
            </a:r>
            <a:r>
              <a:rPr lang="fa-IR" b="1" u="sng" dirty="0" smtClean="0">
                <a:solidFill>
                  <a:srgbClr val="FF0000"/>
                </a:solidFill>
                <a:cs typeface="B Zar" pitchFamily="2" charset="-78"/>
              </a:rPr>
              <a:t>روش غیر فعال: </a:t>
            </a:r>
            <a:r>
              <a:rPr lang="fa-IR" b="1" dirty="0" smtClean="0">
                <a:cs typeface="B Zar" pitchFamily="2" charset="-78"/>
              </a:rPr>
              <a:t>توسط دیگران یا خود بخود  شناسایی می گردد ومجری هیچ فعالیتی برای شناسایی ندارد.</a:t>
            </a:r>
            <a:endParaRPr lang="en-US" dirty="0" smtClean="0">
              <a:cs typeface="B Zar" pitchFamily="2" charset="-78"/>
            </a:endParaRPr>
          </a:p>
          <a:p>
            <a:pPr lvl="0"/>
            <a:r>
              <a:rPr lang="fa-IR" b="1" dirty="0" smtClean="0">
                <a:cs typeface="B Zar" pitchFamily="2" charset="-78"/>
              </a:rPr>
              <a:t>کنترل وارزیابی توسط سرپرستان ومدیران </a:t>
            </a:r>
            <a:endParaRPr lang="en-US" dirty="0" smtClean="0">
              <a:cs typeface="B Zar" pitchFamily="2" charset="-78"/>
            </a:endParaRPr>
          </a:p>
          <a:p>
            <a:pPr lvl="0"/>
            <a:r>
              <a:rPr lang="fa-IR" b="1" dirty="0" smtClean="0">
                <a:cs typeface="B Zar" pitchFamily="2" charset="-78"/>
              </a:rPr>
              <a:t>بازرسی </a:t>
            </a:r>
            <a:endParaRPr lang="en-US" dirty="0" smtClean="0">
              <a:cs typeface="B Zar" pitchFamily="2" charset="-78"/>
            </a:endParaRPr>
          </a:p>
          <a:p>
            <a:pPr lvl="0"/>
            <a:r>
              <a:rPr lang="fa-IR" b="1" dirty="0" smtClean="0">
                <a:cs typeface="B Zar" pitchFamily="2" charset="-78"/>
              </a:rPr>
              <a:t>وقایع بحرانی ( مثل زلزله و سیل و اپیدمی های ناشی ازآنها) </a:t>
            </a:r>
            <a:endParaRPr lang="en-US" dirty="0" smtClean="0">
              <a:cs typeface="B Zar" pitchFamily="2" charset="-78"/>
            </a:endParaRPr>
          </a:p>
          <a:p>
            <a:pPr lvl="0"/>
            <a:r>
              <a:rPr lang="fa-IR" b="1" dirty="0" smtClean="0">
                <a:cs typeface="B Zar" pitchFamily="2" charset="-78"/>
              </a:rPr>
              <a:t>بروز شکایت وانتقاد</a:t>
            </a:r>
          </a:p>
          <a:p>
            <a:pPr marL="0" lvl="0" indent="0">
              <a:buNone/>
            </a:pPr>
            <a:endParaRPr lang="en-US" dirty="0" smtClean="0">
              <a:cs typeface="B Zar" pitchFamily="2" charset="-78"/>
            </a:endParaRPr>
          </a:p>
          <a:p>
            <a:r>
              <a:rPr lang="fa-IR" b="1" dirty="0" smtClean="0">
                <a:cs typeface="B Zar" pitchFamily="2" charset="-78"/>
              </a:rPr>
              <a:t>2- </a:t>
            </a:r>
            <a:r>
              <a:rPr lang="fa-IR" b="1" u="sng" dirty="0" smtClean="0">
                <a:solidFill>
                  <a:srgbClr val="FF0000"/>
                </a:solidFill>
                <a:cs typeface="B Zar" pitchFamily="2" charset="-78"/>
              </a:rPr>
              <a:t>روش فعال </a:t>
            </a:r>
            <a:r>
              <a:rPr lang="fa-IR" b="1" dirty="0" smtClean="0">
                <a:solidFill>
                  <a:srgbClr val="FF0000"/>
                </a:solidFill>
                <a:cs typeface="B Zar" pitchFamily="2" charset="-78"/>
              </a:rPr>
              <a:t>: </a:t>
            </a:r>
            <a:r>
              <a:rPr lang="fa-IR" b="1" dirty="0" smtClean="0">
                <a:cs typeface="B Zar" pitchFamily="2" charset="-78"/>
              </a:rPr>
              <a:t>مجری خود برای تشخیص پیش قدم می شود. این روش نیازمند آموزش وکسب مهارت است .</a:t>
            </a:r>
            <a:endParaRPr lang="en-US" dirty="0" smtClean="0">
              <a:cs typeface="B Zar" pitchFamily="2" charset="-78"/>
            </a:endParaRPr>
          </a:p>
          <a:p>
            <a:pPr lvl="0"/>
            <a:r>
              <a:rPr lang="fa-IR" b="1" dirty="0" smtClean="0">
                <a:cs typeface="B Zar" pitchFamily="2" charset="-78"/>
              </a:rPr>
              <a:t>ساده کردن کارها (با بررسی فرایند های کار و یا نمودار جریان فرایند جهت ارتقا کیفیت فرایند)</a:t>
            </a:r>
            <a:endParaRPr lang="en-US" dirty="0" smtClean="0">
              <a:cs typeface="B Zar" pitchFamily="2" charset="-78"/>
            </a:endParaRPr>
          </a:p>
          <a:p>
            <a:pPr lvl="0"/>
            <a:r>
              <a:rPr lang="fa-IR" b="1" dirty="0" smtClean="0">
                <a:cs typeface="B Zar" pitchFamily="2" charset="-78"/>
              </a:rPr>
              <a:t>کنترل آماری </a:t>
            </a:r>
            <a:endParaRPr lang="en-US" dirty="0" smtClean="0">
              <a:cs typeface="B Zar" pitchFamily="2" charset="-78"/>
            </a:endParaRPr>
          </a:p>
          <a:p>
            <a:pPr lvl="0"/>
            <a:r>
              <a:rPr lang="fa-IR" b="1" dirty="0" smtClean="0">
                <a:cs typeface="B Zar" pitchFamily="2" charset="-78"/>
              </a:rPr>
              <a:t>نیاز سنجی </a:t>
            </a:r>
            <a:endParaRPr lang="en-US" dirty="0" smtClean="0">
              <a:cs typeface="B Zar" pitchFamily="2" charset="-78"/>
            </a:endParaRPr>
          </a:p>
          <a:p>
            <a:pPr lvl="0"/>
            <a:r>
              <a:rPr lang="fa-IR" b="1" dirty="0" smtClean="0">
                <a:cs typeface="B Zar" pitchFamily="2" charset="-78"/>
              </a:rPr>
              <a:t>کنترل مالی </a:t>
            </a:r>
            <a:endParaRPr lang="en-US" dirty="0" smtClean="0">
              <a:cs typeface="B Zar" pitchFamily="2" charset="-78"/>
            </a:endParaRPr>
          </a:p>
          <a:p>
            <a:pPr lvl="0"/>
            <a:r>
              <a:rPr lang="fa-IR" b="1" dirty="0" smtClean="0">
                <a:cs typeface="B Zar" pitchFamily="2" charset="-78"/>
              </a:rPr>
              <a:t>مرور متون علمی وتحقیقات </a:t>
            </a:r>
            <a:endParaRPr lang="en-US" dirty="0" smtClean="0">
              <a:cs typeface="B Zar" pitchFamily="2" charset="-78"/>
            </a:endParaRPr>
          </a:p>
          <a:p>
            <a:pPr lvl="0"/>
            <a:r>
              <a:rPr lang="fa-IR" b="1" dirty="0" smtClean="0">
                <a:cs typeface="B Zar" pitchFamily="2" charset="-78"/>
              </a:rPr>
              <a:t>پیش آگهی رویدادها </a:t>
            </a:r>
            <a:endParaRPr lang="en-US" dirty="0" smtClean="0">
              <a:cs typeface="B Zar" pitchFamily="2" charset="-78"/>
            </a:endParaRPr>
          </a:p>
          <a:p>
            <a:pPr lvl="0"/>
            <a:r>
              <a:rPr lang="fa-IR" b="1" dirty="0" smtClean="0">
                <a:cs typeface="B Zar" pitchFamily="2" charset="-78"/>
              </a:rPr>
              <a:t>استفاده از نظرات اهل فن(بارش افکار همکاران)</a:t>
            </a:r>
            <a:endParaRPr lang="en-US" dirty="0" smtClean="0">
              <a:cs typeface="B Zar" pitchFamily="2" charset="-78"/>
            </a:endParaRPr>
          </a:p>
          <a:p>
            <a:pPr>
              <a:buNone/>
            </a:pPr>
            <a:endParaRPr lang="fa-IR" dirty="0">
              <a:cs typeface="B Zar" pitchFamily="2" charset="-78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2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2" dur="2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7" dur="20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71508"/>
          </a:xfrm>
        </p:spPr>
        <p:txBody>
          <a:bodyPr>
            <a:normAutofit/>
          </a:bodyPr>
          <a:lstStyle/>
          <a:p>
            <a:r>
              <a:rPr lang="fa-IR" b="1" dirty="0" smtClean="0">
                <a:solidFill>
                  <a:srgbClr val="FF0000"/>
                </a:solidFill>
                <a:cs typeface="B Zar" pitchFamily="2" charset="-78"/>
              </a:rPr>
              <a:t>لیست بندی مشکلات بهداشتی </a:t>
            </a:r>
            <a:endParaRPr lang="fa-IR" dirty="0">
              <a:solidFill>
                <a:srgbClr val="FF0000"/>
              </a:solidFill>
              <a:cs typeface="B Za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42844" y="908720"/>
            <a:ext cx="8858312" cy="5949280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>
              <a:buNone/>
            </a:pPr>
            <a:endParaRPr lang="fa-IR" sz="1600" b="1" dirty="0" smtClean="0">
              <a:cs typeface="B Zar" pitchFamily="2" charset="-78"/>
            </a:endParaRPr>
          </a:p>
          <a:p>
            <a:pPr algn="ctr">
              <a:buNone/>
            </a:pPr>
            <a:r>
              <a:rPr lang="fa-IR" sz="1600" b="1" dirty="0" smtClean="0">
                <a:cs typeface="B Zar" pitchFamily="2" charset="-78"/>
              </a:rPr>
              <a:t>جدول (1) لیست مساله،مشکلات خانه بهداشت روستای/ پایگاه / ......مرکز بهداشتی ودرمانی......... درسال..</a:t>
            </a:r>
          </a:p>
          <a:p>
            <a:pPr algn="ctr">
              <a:buNone/>
            </a:pPr>
            <a:endParaRPr lang="en-US" sz="1600" dirty="0" smtClean="0">
              <a:cs typeface="B Zar" pitchFamily="2" charset="-78"/>
            </a:endParaRPr>
          </a:p>
          <a:p>
            <a:endParaRPr lang="fa-IR" sz="1600" dirty="0">
              <a:cs typeface="B Zar" pitchFamily="2" charset="-78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3724"/>
              </p:ext>
            </p:extLst>
          </p:nvPr>
        </p:nvGraphicFramePr>
        <p:xfrm>
          <a:off x="142845" y="2143117"/>
          <a:ext cx="8858311" cy="4667279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782090"/>
                <a:gridCol w="5795647"/>
                <a:gridCol w="2280574"/>
              </a:tblGrid>
              <a:tr h="523876">
                <a:tc>
                  <a:txBody>
                    <a:bodyPr/>
                    <a:lstStyle/>
                    <a:p>
                      <a:pPr algn="ctr" rtl="1"/>
                      <a:r>
                        <a:rPr lang="fa-IR" sz="1800" dirty="0" smtClean="0">
                          <a:solidFill>
                            <a:srgbClr val="FF0000"/>
                          </a:solidFill>
                          <a:cs typeface="B Zar" pitchFamily="2" charset="-78"/>
                        </a:rPr>
                        <a:t>ردیف</a:t>
                      </a:r>
                      <a:endParaRPr lang="fa-IR" sz="1800" dirty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B Zar" pitchFamily="2" charset="-78"/>
                        </a:rPr>
                        <a:t>لیست مسأله یا مشکل</a:t>
                      </a:r>
                      <a:endParaRPr lang="fa-IR" sz="1800" dirty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B Zar" pitchFamily="2" charset="-78"/>
                        </a:rPr>
                        <a:t>راههای شناسایی مسأله</a:t>
                      </a:r>
                      <a:endParaRPr lang="fa-IR" sz="1800" dirty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3876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1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3876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2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3876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3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3876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4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3876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5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3876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6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76271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7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3876">
                <a:tc>
                  <a:txBody>
                    <a:bodyPr/>
                    <a:lstStyle/>
                    <a:p>
                      <a:pPr algn="ctr" rtl="1"/>
                      <a:r>
                        <a:rPr lang="fa-IR" dirty="0" smtClean="0"/>
                        <a:t>8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71508"/>
          </a:xfrm>
        </p:spPr>
        <p:txBody>
          <a:bodyPr>
            <a:normAutofit/>
          </a:bodyPr>
          <a:lstStyle/>
          <a:p>
            <a:r>
              <a:rPr lang="fa-IR" b="1" dirty="0" smtClean="0">
                <a:solidFill>
                  <a:srgbClr val="FF0000"/>
                </a:solidFill>
                <a:cs typeface="B Zar" pitchFamily="2" charset="-78"/>
              </a:rPr>
              <a:t>جدول (2) اولویت بندی مسائل ومشکلات........</a:t>
            </a:r>
            <a:endParaRPr lang="fa-IR" dirty="0">
              <a:solidFill>
                <a:srgbClr val="FF0000"/>
              </a:solidFill>
              <a:cs typeface="B Zar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883020470"/>
              </p:ext>
            </p:extLst>
          </p:nvPr>
        </p:nvGraphicFramePr>
        <p:xfrm>
          <a:off x="142844" y="980728"/>
          <a:ext cx="8858312" cy="5991171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878150"/>
                <a:gridCol w="3297172"/>
                <a:gridCol w="548550"/>
                <a:gridCol w="661438"/>
                <a:gridCol w="747476"/>
                <a:gridCol w="665714"/>
                <a:gridCol w="616284"/>
                <a:gridCol w="489366"/>
                <a:gridCol w="448486"/>
                <a:gridCol w="505676"/>
              </a:tblGrid>
              <a:tr h="1402411">
                <a:tc>
                  <a:txBody>
                    <a:bodyPr/>
                    <a:lstStyle/>
                    <a:p>
                      <a:pPr algn="ctr" rtl="1"/>
                      <a:r>
                        <a:rPr lang="fa-IR" sz="1200" dirty="0" smtClean="0">
                          <a:solidFill>
                            <a:srgbClr val="FF0000"/>
                          </a:solidFill>
                          <a:cs typeface="B Zar" pitchFamily="2" charset="-78"/>
                        </a:rPr>
                        <a:t>ردیف</a:t>
                      </a:r>
                      <a:endParaRPr lang="fa-IR" sz="1200" dirty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kumimoji="0" lang="fa-IR" sz="1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B Zar" pitchFamily="2" charset="-78"/>
                        </a:rPr>
                        <a:t>مساله یا مشکل</a:t>
                      </a:r>
                      <a:endParaRPr lang="fa-IR" sz="1200" dirty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B Zar" pitchFamily="2" charset="-78"/>
                        </a:rPr>
                        <a:t>الویت مرکز مربوطه(1)</a:t>
                      </a:r>
                      <a:endParaRPr lang="en-US" sz="12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B Za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B Zar" pitchFamily="2" charset="-78"/>
                        </a:rPr>
                        <a:t>شاخص بهداشتی مشکل(2)</a:t>
                      </a:r>
                      <a:endParaRPr lang="en-US" sz="12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B Za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B Zar" pitchFamily="2" charset="-78"/>
                        </a:rPr>
                        <a:t>(شدت وفراوانی مشکل)(3)</a:t>
                      </a:r>
                      <a:endParaRPr lang="en-US" sz="12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B Za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B Zar" pitchFamily="2" charset="-78"/>
                        </a:rPr>
                        <a:t>توانایی حل مشکل</a:t>
                      </a:r>
                      <a:endParaRPr lang="en-US" sz="12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B Zar" pitchFamily="2" charset="-78"/>
                      </a:endParaRPr>
                    </a:p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B Zar" pitchFamily="2" charset="-78"/>
                        </a:rPr>
                        <a:t>(سهولت)</a:t>
                      </a:r>
                      <a:endParaRPr lang="en-US" sz="12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B Zar" pitchFamily="2" charset="-78"/>
                      </a:endParaRPr>
                    </a:p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B Zar" pitchFamily="2" charset="-78"/>
                        </a:rPr>
                        <a:t>(4)</a:t>
                      </a:r>
                      <a:endParaRPr lang="en-US" sz="12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B Za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B Zar" pitchFamily="2" charset="-78"/>
                        </a:rPr>
                        <a:t>اهمیت زمان(5)</a:t>
                      </a:r>
                      <a:endParaRPr lang="en-US" sz="12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B Za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B Zar" pitchFamily="2" charset="-78"/>
                        </a:rPr>
                        <a:t>هزینه فایده</a:t>
                      </a:r>
                      <a:endParaRPr lang="en-US" sz="12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B Zar" pitchFamily="2" charset="-78"/>
                      </a:endParaRPr>
                    </a:p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B Zar" pitchFamily="2" charset="-78"/>
                        </a:rPr>
                        <a:t>(6)</a:t>
                      </a:r>
                      <a:endParaRPr lang="en-US" sz="12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B Za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B Zar" pitchFamily="2" charset="-78"/>
                        </a:rPr>
                        <a:t>نمره</a:t>
                      </a:r>
                      <a:endParaRPr lang="en-US" sz="12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B Za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spcAft>
                          <a:spcPts val="0"/>
                        </a:spcAft>
                      </a:pPr>
                      <a:r>
                        <a:rPr lang="fa-IR" sz="12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B Zar" pitchFamily="2" charset="-78"/>
                        </a:rPr>
                        <a:t>الویت</a:t>
                      </a:r>
                      <a:endParaRPr lang="en-US" sz="120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  <a:cs typeface="B Zar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3595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1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3595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2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3595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3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3595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4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3595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5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3595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6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3595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7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3595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8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rgbClr val="FF0000"/>
                </a:solidFill>
                <a:cs typeface="B Zar" pitchFamily="2" charset="-78"/>
              </a:rPr>
              <a:t>معیارهای انتخاب اولویت:</a:t>
            </a:r>
            <a:endParaRPr lang="fa-IR" b="1" dirty="0">
              <a:solidFill>
                <a:srgbClr val="FF0000"/>
              </a:solidFill>
              <a:cs typeface="B Za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42844" y="980728"/>
            <a:ext cx="8858312" cy="5734420"/>
          </a:xfrm>
          <a:solidFill>
            <a:schemeClr val="bg1"/>
          </a:solidFill>
        </p:spPr>
        <p:txBody>
          <a:bodyPr>
            <a:normAutofit fontScale="85000" lnSpcReduction="10000"/>
          </a:bodyPr>
          <a:lstStyle/>
          <a:p>
            <a:pPr algn="just"/>
            <a:r>
              <a:rPr lang="fa-IR" b="1" dirty="0" smtClean="0">
                <a:cs typeface="B Zar" pitchFamily="2" charset="-78"/>
              </a:rPr>
              <a:t>کل مسائل ومشکلات بهداشتی شناسایی شده صفحه اول برای الویت بندی در این صفحه آورده شود.</a:t>
            </a:r>
            <a:endParaRPr lang="en-US" dirty="0" smtClean="0">
              <a:cs typeface="B Zar" pitchFamily="2" charset="-78"/>
            </a:endParaRPr>
          </a:p>
          <a:p>
            <a:pPr algn="just"/>
            <a:r>
              <a:rPr lang="fa-IR" b="1" dirty="0" smtClean="0">
                <a:solidFill>
                  <a:srgbClr val="FF0000"/>
                </a:solidFill>
                <a:cs typeface="B Zar" pitchFamily="2" charset="-78"/>
              </a:rPr>
              <a:t>معیار 1</a:t>
            </a:r>
            <a:r>
              <a:rPr lang="fa-IR" b="1" dirty="0" smtClean="0">
                <a:cs typeface="B Zar" pitchFamily="2" charset="-78"/>
              </a:rPr>
              <a:t>:برحسب اینکه این مشکل جزء مشکلات مرکزبهداشتی مربوطه هست یا نه؟ ودرجه اهمیت آن برای مرکزاز</a:t>
            </a:r>
            <a:r>
              <a:rPr lang="fa-IR" b="1" dirty="0" smtClean="0">
                <a:solidFill>
                  <a:srgbClr val="FF0000"/>
                </a:solidFill>
                <a:cs typeface="B Zar" pitchFamily="2" charset="-78"/>
              </a:rPr>
              <a:t> 1 تا 5 نمره </a:t>
            </a:r>
            <a:r>
              <a:rPr lang="fa-IR" b="1" dirty="0" smtClean="0">
                <a:cs typeface="B Zar" pitchFamily="2" charset="-78"/>
              </a:rPr>
              <a:t>داده می شود. اگردراین موضوع مرکزبهداشتی ودرمانی نیزمشکل دارد وشاخص آن خیلی بد است نمره بالا داده شود.</a:t>
            </a:r>
            <a:endParaRPr lang="en-US" dirty="0" smtClean="0">
              <a:cs typeface="B Zar" pitchFamily="2" charset="-78"/>
            </a:endParaRPr>
          </a:p>
          <a:p>
            <a:pPr lvl="1" algn="just"/>
            <a:r>
              <a:rPr lang="fa-IR" b="1" dirty="0" smtClean="0">
                <a:solidFill>
                  <a:srgbClr val="FF0000"/>
                </a:solidFill>
                <a:cs typeface="B Zar" pitchFamily="2" charset="-78"/>
              </a:rPr>
              <a:t>معیار 2:</a:t>
            </a:r>
            <a:r>
              <a:rPr lang="fa-IR" b="1" dirty="0" smtClean="0">
                <a:cs typeface="B Zar" pitchFamily="2" charset="-78"/>
              </a:rPr>
              <a:t>درصدویا میزان شاخص بهداشتی مشکل مذکور درخانه بهداشت/پایگاه نسبت به شاخص ویا انتظار مرکزسنجش وبراساس آن از</a:t>
            </a:r>
            <a:r>
              <a:rPr lang="fa-IR" b="1" dirty="0" smtClean="0">
                <a:solidFill>
                  <a:srgbClr val="FF0000"/>
                </a:solidFill>
                <a:cs typeface="B Zar" pitchFamily="2" charset="-78"/>
              </a:rPr>
              <a:t>1تا5 نمره </a:t>
            </a:r>
            <a:r>
              <a:rPr lang="fa-IR" b="1" dirty="0" smtClean="0">
                <a:cs typeface="B Zar" pitchFamily="2" charset="-78"/>
              </a:rPr>
              <a:t>داده می شود.شاخص خیلی بد باشد نمره بالا داده شود.  </a:t>
            </a:r>
            <a:endParaRPr lang="en-US" dirty="0" smtClean="0">
              <a:cs typeface="B Zar" pitchFamily="2" charset="-78"/>
            </a:endParaRPr>
          </a:p>
          <a:p>
            <a:pPr algn="just"/>
            <a:r>
              <a:rPr lang="fa-IR" b="1" dirty="0" smtClean="0">
                <a:solidFill>
                  <a:srgbClr val="FF0000"/>
                </a:solidFill>
                <a:cs typeface="B Zar" pitchFamily="2" charset="-78"/>
              </a:rPr>
              <a:t>معیار 3:</a:t>
            </a:r>
            <a:r>
              <a:rPr lang="fa-IR" b="1" dirty="0" smtClean="0">
                <a:cs typeface="B Zar" pitchFamily="2" charset="-78"/>
              </a:rPr>
              <a:t>براساس اینکه مشکل مذکور از نظر تعداد، سلامت چه </a:t>
            </a:r>
            <a:r>
              <a:rPr lang="fa-IR" b="1" u="sng" dirty="0" smtClean="0">
                <a:cs typeface="B Zar" pitchFamily="2" charset="-78"/>
              </a:rPr>
              <a:t>تعداد افراد </a:t>
            </a:r>
            <a:r>
              <a:rPr lang="fa-IR" b="1" dirty="0" smtClean="0">
                <a:cs typeface="B Zar" pitchFamily="2" charset="-78"/>
              </a:rPr>
              <a:t>را و از نظر شدت، چه </a:t>
            </a:r>
            <a:r>
              <a:rPr lang="fa-IR" b="1" u="sng" dirty="0" smtClean="0">
                <a:cs typeface="B Zar" pitchFamily="2" charset="-78"/>
              </a:rPr>
              <a:t>میزان سلامتی </a:t>
            </a:r>
            <a:r>
              <a:rPr lang="fa-IR" b="1" dirty="0" smtClean="0">
                <a:cs typeface="B Zar" pitchFamily="2" charset="-78"/>
              </a:rPr>
              <a:t>جمعیت تحت پوشش را تهدید می کند. از </a:t>
            </a:r>
            <a:r>
              <a:rPr lang="fa-IR" b="1" dirty="0" smtClean="0">
                <a:solidFill>
                  <a:srgbClr val="FF0000"/>
                </a:solidFill>
                <a:cs typeface="B Zar" pitchFamily="2" charset="-78"/>
              </a:rPr>
              <a:t>1تا 5 نمره </a:t>
            </a:r>
            <a:r>
              <a:rPr lang="fa-IR" b="1" dirty="0" smtClean="0">
                <a:cs typeface="B Zar" pitchFamily="2" charset="-78"/>
              </a:rPr>
              <a:t>داده می شود .همه گیری ازنظرتعدادومرگ ومیر از نظر شدت نمره بالایی رادارند.</a:t>
            </a:r>
            <a:endParaRPr lang="en-US" dirty="0" smtClean="0">
              <a:cs typeface="B Zar" pitchFamily="2" charset="-78"/>
            </a:endParaRPr>
          </a:p>
          <a:p>
            <a:pPr algn="just"/>
            <a:r>
              <a:rPr lang="fa-IR" b="1" dirty="0" smtClean="0">
                <a:solidFill>
                  <a:srgbClr val="FF0000"/>
                </a:solidFill>
                <a:cs typeface="B Zar" pitchFamily="2" charset="-78"/>
              </a:rPr>
              <a:t>معیار 4: </a:t>
            </a:r>
            <a:r>
              <a:rPr lang="fa-IR" b="1" dirty="0" smtClean="0">
                <a:cs typeface="B Zar" pitchFamily="2" charset="-78"/>
              </a:rPr>
              <a:t>باتوجه به توانایی ودانش وامکانات مجری و سختی وآسانی مشکل </a:t>
            </a:r>
            <a:r>
              <a:rPr lang="fa-IR" b="1" dirty="0" smtClean="0">
                <a:solidFill>
                  <a:srgbClr val="FF0000"/>
                </a:solidFill>
                <a:cs typeface="B Zar" pitchFamily="2" charset="-78"/>
              </a:rPr>
              <a:t>از1تا 5</a:t>
            </a:r>
            <a:r>
              <a:rPr lang="fa-IR" b="1" dirty="0" smtClean="0">
                <a:cs typeface="B Zar" pitchFamily="2" charset="-78"/>
              </a:rPr>
              <a:t>   نمره می دهند.</a:t>
            </a:r>
            <a:endParaRPr lang="en-US" dirty="0" smtClean="0">
              <a:cs typeface="B Zar" pitchFamily="2" charset="-78"/>
            </a:endParaRPr>
          </a:p>
          <a:p>
            <a:pPr lvl="1" algn="just"/>
            <a:r>
              <a:rPr lang="fa-IR" b="1" dirty="0" smtClean="0">
                <a:solidFill>
                  <a:srgbClr val="FF0000"/>
                </a:solidFill>
                <a:cs typeface="B Zar" pitchFamily="2" charset="-78"/>
              </a:rPr>
              <a:t>معیار 5: </a:t>
            </a:r>
            <a:r>
              <a:rPr lang="fa-IR" sz="1800" b="1" dirty="0" smtClean="0">
                <a:cs typeface="B Zar" pitchFamily="2" charset="-78"/>
              </a:rPr>
              <a:t>برخی مشکل حاد هستند واز نظر زمانی مهم است .زمان در شیوع، بروز ویا شدت آن اهمیت دارد و لازم است سریعاً مداخله شود لذا از </a:t>
            </a:r>
            <a:r>
              <a:rPr lang="fa-IR" sz="1800" b="1" dirty="0" smtClean="0">
                <a:solidFill>
                  <a:srgbClr val="FF0000"/>
                </a:solidFill>
                <a:cs typeface="B Zar" pitchFamily="2" charset="-78"/>
              </a:rPr>
              <a:t>1تا 5  نمره </a:t>
            </a:r>
            <a:r>
              <a:rPr lang="fa-IR" sz="1800" b="1" dirty="0" smtClean="0">
                <a:cs typeface="B Zar" pitchFamily="2" charset="-78"/>
              </a:rPr>
              <a:t>داده می شود.</a:t>
            </a:r>
            <a:endParaRPr lang="en-US" sz="1800" dirty="0" smtClean="0">
              <a:cs typeface="B Zar" pitchFamily="2" charset="-78"/>
            </a:endParaRPr>
          </a:p>
          <a:p>
            <a:pPr lvl="1" algn="just"/>
            <a:r>
              <a:rPr lang="fa-IR" b="1" dirty="0" smtClean="0">
                <a:solidFill>
                  <a:srgbClr val="FF0000"/>
                </a:solidFill>
                <a:cs typeface="B Zar" pitchFamily="2" charset="-78"/>
              </a:rPr>
              <a:t>معیار 6</a:t>
            </a:r>
            <a:r>
              <a:rPr lang="fa-IR" b="1" dirty="0" smtClean="0">
                <a:cs typeface="B Zar" pitchFamily="2" charset="-78"/>
              </a:rPr>
              <a:t>:اینکه نتیجه مداخله واجرای برنامه به هزینه آن( هزینه مادی وانسانی و...) چقدر مفید پیش بینی می شود از </a:t>
            </a:r>
            <a:r>
              <a:rPr lang="fa-IR" b="1" dirty="0" smtClean="0">
                <a:solidFill>
                  <a:srgbClr val="FF0000"/>
                </a:solidFill>
                <a:cs typeface="B Zar" pitchFamily="2" charset="-78"/>
              </a:rPr>
              <a:t>1تا 5 </a:t>
            </a:r>
            <a:r>
              <a:rPr lang="fa-IR" b="1" dirty="0" smtClean="0">
                <a:cs typeface="B Zar" pitchFamily="2" charset="-78"/>
              </a:rPr>
              <a:t>نمره داده می شود</a:t>
            </a:r>
            <a:endParaRPr lang="fa-IR" dirty="0">
              <a:cs typeface="B Zar" pitchFamily="2" charset="-78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 smtClean="0">
                <a:solidFill>
                  <a:srgbClr val="FF0000"/>
                </a:solidFill>
                <a:cs typeface="B Zar" pitchFamily="2" charset="-78"/>
              </a:rPr>
              <a:t>( نمودار استخوان ماهی )</a:t>
            </a:r>
            <a:endParaRPr lang="fa-IR" dirty="0">
              <a:solidFill>
                <a:srgbClr val="FF0000"/>
              </a:solidFill>
              <a:cs typeface="B Za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85688" y="980728"/>
            <a:ext cx="8858312" cy="4741750"/>
          </a:xfrm>
          <a:solidFill>
            <a:schemeClr val="bg1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fa-IR" sz="1700" b="1" dirty="0" smtClean="0">
                <a:cs typeface="B Zar" pitchFamily="2" charset="-78"/>
              </a:rPr>
              <a:t>          نوک پیکان نمودار مسئله واستخوانهای جانبی متصل به ستون ماهی علل های بوجود آورنده مشکلات ویا مسئله بهداشتی است</a:t>
            </a:r>
            <a:endParaRPr lang="fa-IR" sz="1700" dirty="0">
              <a:cs typeface="B Zar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85688" y="1857376"/>
            <a:ext cx="8858312" cy="50006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 b="1" dirty="0"/>
          </a:p>
        </p:txBody>
      </p:sp>
      <p:sp>
        <p:nvSpPr>
          <p:cNvPr id="1026" name="Line 2"/>
          <p:cNvSpPr>
            <a:spLocks noChangeShapeType="1"/>
          </p:cNvSpPr>
          <p:nvPr/>
        </p:nvSpPr>
        <p:spPr bwMode="auto">
          <a:xfrm flipH="1">
            <a:off x="2071670" y="4071942"/>
            <a:ext cx="5572164" cy="45719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  <p:sp>
        <p:nvSpPr>
          <p:cNvPr id="1027" name="Line 3"/>
          <p:cNvSpPr>
            <a:spLocks noChangeShapeType="1"/>
          </p:cNvSpPr>
          <p:nvPr/>
        </p:nvSpPr>
        <p:spPr bwMode="auto">
          <a:xfrm>
            <a:off x="3357554" y="3214686"/>
            <a:ext cx="71438" cy="71438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  <p:sp>
        <p:nvSpPr>
          <p:cNvPr id="1028" name="Line 4"/>
          <p:cNvSpPr>
            <a:spLocks noChangeShapeType="1"/>
          </p:cNvSpPr>
          <p:nvPr/>
        </p:nvSpPr>
        <p:spPr bwMode="auto">
          <a:xfrm flipH="1">
            <a:off x="6072197" y="3281362"/>
            <a:ext cx="587365" cy="790579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  <p:sp>
        <p:nvSpPr>
          <p:cNvPr id="1029" name="Line 5"/>
          <p:cNvSpPr>
            <a:spLocks noChangeShapeType="1"/>
          </p:cNvSpPr>
          <p:nvPr/>
        </p:nvSpPr>
        <p:spPr bwMode="auto">
          <a:xfrm flipH="1" flipV="1">
            <a:off x="3571868" y="3857628"/>
            <a:ext cx="628650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  <p:sp>
        <p:nvSpPr>
          <p:cNvPr id="1030" name="Line 6"/>
          <p:cNvSpPr>
            <a:spLocks noChangeShapeType="1"/>
          </p:cNvSpPr>
          <p:nvPr/>
        </p:nvSpPr>
        <p:spPr bwMode="auto">
          <a:xfrm flipV="1">
            <a:off x="3214678" y="3571876"/>
            <a:ext cx="785818" cy="50006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 flipH="1" flipV="1">
            <a:off x="3071802" y="4572008"/>
            <a:ext cx="857257" cy="714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 flipH="1" flipV="1">
            <a:off x="6500826" y="4071942"/>
            <a:ext cx="739762" cy="70960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 flipH="1">
            <a:off x="6357950" y="3643314"/>
            <a:ext cx="785818" cy="71438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  <p:sp>
        <p:nvSpPr>
          <p:cNvPr id="1034" name="Line 10"/>
          <p:cNvSpPr>
            <a:spLocks noChangeShapeType="1"/>
          </p:cNvSpPr>
          <p:nvPr/>
        </p:nvSpPr>
        <p:spPr bwMode="auto">
          <a:xfrm>
            <a:off x="2857488" y="4071942"/>
            <a:ext cx="571504" cy="1285884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  <p:sp>
        <p:nvSpPr>
          <p:cNvPr id="14" name="Oval 13"/>
          <p:cNvSpPr/>
          <p:nvPr/>
        </p:nvSpPr>
        <p:spPr>
          <a:xfrm>
            <a:off x="500034" y="3071810"/>
            <a:ext cx="1571636" cy="2143140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dirty="0" smtClean="0">
                <a:solidFill>
                  <a:schemeClr val="tx1"/>
                </a:solidFill>
              </a:rPr>
              <a:t>معلول</a:t>
            </a:r>
            <a:endParaRPr lang="fa-IR" dirty="0">
              <a:solidFill>
                <a:schemeClr val="tx1"/>
              </a:solidFill>
            </a:endParaRPr>
          </a:p>
        </p:txBody>
      </p:sp>
      <p:sp>
        <p:nvSpPr>
          <p:cNvPr id="15" name="Line 9"/>
          <p:cNvSpPr>
            <a:spLocks noChangeShapeType="1"/>
          </p:cNvSpPr>
          <p:nvPr/>
        </p:nvSpPr>
        <p:spPr bwMode="auto">
          <a:xfrm flipH="1">
            <a:off x="6929454" y="4286256"/>
            <a:ext cx="714380" cy="142876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  <p:sp>
        <p:nvSpPr>
          <p:cNvPr id="16" name="Line 7"/>
          <p:cNvSpPr>
            <a:spLocks noChangeShapeType="1"/>
          </p:cNvSpPr>
          <p:nvPr/>
        </p:nvSpPr>
        <p:spPr bwMode="auto">
          <a:xfrm flipV="1">
            <a:off x="2714612" y="4429132"/>
            <a:ext cx="295276" cy="776294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  <p:sp>
        <p:nvSpPr>
          <p:cNvPr id="17" name="Line 9"/>
          <p:cNvSpPr>
            <a:spLocks noChangeShapeType="1"/>
          </p:cNvSpPr>
          <p:nvPr/>
        </p:nvSpPr>
        <p:spPr bwMode="auto">
          <a:xfrm flipH="1" flipV="1">
            <a:off x="6215074" y="3286124"/>
            <a:ext cx="71438" cy="500066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  <p:sp>
        <p:nvSpPr>
          <p:cNvPr id="18" name="Line 9"/>
          <p:cNvSpPr>
            <a:spLocks noChangeShapeType="1"/>
          </p:cNvSpPr>
          <p:nvPr/>
        </p:nvSpPr>
        <p:spPr bwMode="auto">
          <a:xfrm flipH="1" flipV="1">
            <a:off x="6786578" y="4429132"/>
            <a:ext cx="71438" cy="500066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  <p:sp>
        <p:nvSpPr>
          <p:cNvPr id="21" name="Line 4"/>
          <p:cNvSpPr>
            <a:spLocks noChangeShapeType="1"/>
          </p:cNvSpPr>
          <p:nvPr/>
        </p:nvSpPr>
        <p:spPr bwMode="auto">
          <a:xfrm flipH="1">
            <a:off x="5000628" y="3286124"/>
            <a:ext cx="587365" cy="790579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  <p:sp>
        <p:nvSpPr>
          <p:cNvPr id="22" name="Line 4"/>
          <p:cNvSpPr>
            <a:spLocks noChangeShapeType="1"/>
          </p:cNvSpPr>
          <p:nvPr/>
        </p:nvSpPr>
        <p:spPr bwMode="auto">
          <a:xfrm flipH="1" flipV="1">
            <a:off x="4572000" y="4071942"/>
            <a:ext cx="785818" cy="571504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608112"/>
          </a:xfrm>
        </p:spPr>
        <p:txBody>
          <a:bodyPr/>
          <a:lstStyle/>
          <a:p>
            <a:r>
              <a:rPr lang="fa-IR" b="1" dirty="0" smtClean="0">
                <a:solidFill>
                  <a:srgbClr val="FF0000"/>
                </a:solidFill>
                <a:cs typeface="B Zar" pitchFamily="2" charset="-78"/>
              </a:rPr>
              <a:t>تعیین اهداف </a:t>
            </a:r>
            <a:endParaRPr lang="fa-IR" b="1" dirty="0">
              <a:solidFill>
                <a:srgbClr val="FF0000"/>
              </a:solidFill>
              <a:cs typeface="B Za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79512" y="980728"/>
            <a:ext cx="8858312" cy="5572140"/>
          </a:xfrm>
          <a:solidFill>
            <a:schemeClr val="bg1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>
                <a:cs typeface="B Zar" pitchFamily="2" charset="-78"/>
              </a:rPr>
              <a:t> </a:t>
            </a:r>
            <a:r>
              <a:rPr lang="fa-IR" dirty="0" smtClean="0">
                <a:cs typeface="B Zar" pitchFamily="2" charset="-78"/>
              </a:rPr>
              <a:t>اهداف براساس سلسله مراتب واهمیت نسبی آنها رده بندی می شوند .شامل</a:t>
            </a:r>
          </a:p>
          <a:p>
            <a:pPr>
              <a:buNone/>
            </a:pPr>
            <a:r>
              <a:rPr lang="fa-IR" dirty="0" smtClean="0">
                <a:cs typeface="B Zar" pitchFamily="2" charset="-78"/>
              </a:rPr>
              <a:t>هدف کلی:به معنای بیان کلی ازهدفهای حوزه کاری وبدون توجه به زمان رسیدن به آن</a:t>
            </a:r>
          </a:p>
          <a:p>
            <a:pPr>
              <a:buNone/>
            </a:pPr>
            <a:r>
              <a:rPr lang="fa-IR" dirty="0" smtClean="0">
                <a:cs typeface="B Zar" pitchFamily="2" charset="-78"/>
              </a:rPr>
              <a:t>هدف اختصاصی : بیان زیر مجموعه ای از اهداف با رعایت:</a:t>
            </a:r>
            <a:r>
              <a:rPr lang="en-US" b="1" dirty="0" smtClean="0">
                <a:solidFill>
                  <a:srgbClr val="FF0000"/>
                </a:solidFill>
                <a:cs typeface="B Zar" pitchFamily="2" charset="-78"/>
              </a:rPr>
              <a:t>SMART+P</a:t>
            </a:r>
            <a:endParaRPr lang="fa-IR" b="1" dirty="0" smtClean="0">
              <a:solidFill>
                <a:srgbClr val="FF0000"/>
              </a:solidFill>
              <a:cs typeface="B Zar" pitchFamily="2" charset="-78"/>
            </a:endParaRPr>
          </a:p>
          <a:p>
            <a:r>
              <a:rPr lang="fa-IR" dirty="0" smtClean="0">
                <a:solidFill>
                  <a:srgbClr val="FF0000"/>
                </a:solidFill>
                <a:cs typeface="B Zar" pitchFamily="2" charset="-78"/>
              </a:rPr>
              <a:t> </a:t>
            </a:r>
            <a:r>
              <a:rPr lang="en-US" b="1" dirty="0" smtClean="0">
                <a:solidFill>
                  <a:srgbClr val="FF0000"/>
                </a:solidFill>
                <a:cs typeface="B Zar" pitchFamily="2" charset="-78"/>
              </a:rPr>
              <a:t> S</a:t>
            </a:r>
            <a:r>
              <a:rPr lang="fa-IR" b="1" dirty="0" smtClean="0">
                <a:solidFill>
                  <a:srgbClr val="FF0000"/>
                </a:solidFill>
                <a:cs typeface="B Zar" pitchFamily="2" charset="-78"/>
              </a:rPr>
              <a:t>=</a:t>
            </a:r>
            <a:r>
              <a:rPr lang="fa-IR" b="1" dirty="0" smtClean="0">
                <a:cs typeface="B Zar" pitchFamily="2" charset="-78"/>
              </a:rPr>
              <a:t> </a:t>
            </a:r>
            <a:r>
              <a:rPr lang="fa-IR" dirty="0" smtClean="0">
                <a:cs typeface="B Zar" pitchFamily="2" charset="-78"/>
              </a:rPr>
              <a:t>مشخص باشد برای جلوگیری از تفسیرها ی متفاوت ، هدف واضح باشد </a:t>
            </a:r>
            <a:endParaRPr lang="en-US" dirty="0" smtClean="0">
              <a:cs typeface="B Zar" pitchFamily="2" charset="-78"/>
            </a:endParaRPr>
          </a:p>
          <a:p>
            <a:r>
              <a:rPr lang="en-US" b="1" dirty="0" smtClean="0">
                <a:solidFill>
                  <a:srgbClr val="FF0000"/>
                </a:solidFill>
                <a:cs typeface="B Zar" pitchFamily="2" charset="-78"/>
              </a:rPr>
              <a:t>M</a:t>
            </a:r>
            <a:r>
              <a:rPr lang="fa-IR" dirty="0" smtClean="0">
                <a:cs typeface="B Zar" pitchFamily="2" charset="-78"/>
              </a:rPr>
              <a:t>= قابل اندازه گیری باشد، برای انجام پایش درصد آن معلوم باشد </a:t>
            </a:r>
            <a:endParaRPr lang="en-US" dirty="0" smtClean="0">
              <a:cs typeface="B Zar" pitchFamily="2" charset="-78"/>
            </a:endParaRPr>
          </a:p>
          <a:p>
            <a:r>
              <a:rPr lang="en-US" b="1" dirty="0" smtClean="0">
                <a:solidFill>
                  <a:srgbClr val="FF0000"/>
                </a:solidFill>
                <a:cs typeface="B Zar" pitchFamily="2" charset="-78"/>
              </a:rPr>
              <a:t>A</a:t>
            </a:r>
            <a:r>
              <a:rPr lang="fa-IR" b="1" dirty="0" smtClean="0">
                <a:solidFill>
                  <a:srgbClr val="FF0000"/>
                </a:solidFill>
                <a:cs typeface="B Zar" pitchFamily="2" charset="-78"/>
              </a:rPr>
              <a:t>= </a:t>
            </a:r>
            <a:r>
              <a:rPr lang="fa-IR" dirty="0" smtClean="0">
                <a:cs typeface="B Zar" pitchFamily="2" charset="-78"/>
              </a:rPr>
              <a:t>مناسب وصحیح باشد. با راه کارها سازگار باشد </a:t>
            </a:r>
            <a:endParaRPr lang="en-US" dirty="0" smtClean="0">
              <a:cs typeface="B Zar" pitchFamily="2" charset="-78"/>
            </a:endParaRPr>
          </a:p>
          <a:p>
            <a:r>
              <a:rPr lang="en-US" b="1" dirty="0" smtClean="0">
                <a:solidFill>
                  <a:srgbClr val="FF0000"/>
                </a:solidFill>
                <a:cs typeface="B Zar" pitchFamily="2" charset="-78"/>
              </a:rPr>
              <a:t>R</a:t>
            </a:r>
            <a:r>
              <a:rPr lang="fa-IR" b="1" dirty="0" smtClean="0">
                <a:solidFill>
                  <a:srgbClr val="FF0000"/>
                </a:solidFill>
                <a:cs typeface="B Zar" pitchFamily="2" charset="-78"/>
              </a:rPr>
              <a:t>= </a:t>
            </a:r>
            <a:r>
              <a:rPr lang="fa-IR" dirty="0" smtClean="0">
                <a:cs typeface="B Zar" pitchFamily="2" charset="-78"/>
              </a:rPr>
              <a:t>واقعی و دست یافتنی ومعنی دار باشد .</a:t>
            </a:r>
            <a:endParaRPr lang="en-US" dirty="0" smtClean="0">
              <a:cs typeface="B Zar" pitchFamily="2" charset="-78"/>
            </a:endParaRPr>
          </a:p>
          <a:p>
            <a:r>
              <a:rPr lang="en-US" b="1" dirty="0" smtClean="0">
                <a:solidFill>
                  <a:srgbClr val="FF0000"/>
                </a:solidFill>
                <a:cs typeface="B Zar" pitchFamily="2" charset="-78"/>
              </a:rPr>
              <a:t>T</a:t>
            </a:r>
            <a:r>
              <a:rPr lang="fa-IR" b="1" dirty="0" smtClean="0">
                <a:solidFill>
                  <a:srgbClr val="FF0000"/>
                </a:solidFill>
                <a:cs typeface="B Zar" pitchFamily="2" charset="-78"/>
              </a:rPr>
              <a:t>= </a:t>
            </a:r>
            <a:r>
              <a:rPr lang="fa-IR" dirty="0" smtClean="0">
                <a:cs typeface="B Zar" pitchFamily="2" charset="-78"/>
              </a:rPr>
              <a:t>حاوی جدول زمانی بوده وزمان آغاز وپایان عملیات مشخص باشد .</a:t>
            </a:r>
            <a:endParaRPr lang="en-US" dirty="0" smtClean="0">
              <a:cs typeface="B Zar" pitchFamily="2" charset="-78"/>
            </a:endParaRPr>
          </a:p>
          <a:p>
            <a:r>
              <a:rPr lang="en-US" b="1" dirty="0" smtClean="0">
                <a:solidFill>
                  <a:srgbClr val="FF0000"/>
                </a:solidFill>
                <a:cs typeface="B Zar" pitchFamily="2" charset="-78"/>
              </a:rPr>
              <a:t>P</a:t>
            </a:r>
            <a:r>
              <a:rPr lang="fa-IR" b="1" dirty="0" smtClean="0">
                <a:solidFill>
                  <a:srgbClr val="FF0000"/>
                </a:solidFill>
                <a:cs typeface="B Zar" pitchFamily="2" charset="-78"/>
              </a:rPr>
              <a:t>= </a:t>
            </a:r>
            <a:r>
              <a:rPr lang="fa-IR" dirty="0" smtClean="0">
                <a:cs typeface="B Zar" pitchFamily="2" charset="-78"/>
              </a:rPr>
              <a:t>محل ومنطقه اجرایی طرح باید در هدف اختصاصی مشخص باشد . </a:t>
            </a:r>
            <a:endParaRPr lang="fa-IR" dirty="0">
              <a:cs typeface="B Zar" pitchFamily="2" charset="-78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3528" y="0"/>
            <a:ext cx="8534400" cy="758952"/>
          </a:xfrm>
        </p:spPr>
        <p:txBody>
          <a:bodyPr>
            <a:noAutofit/>
          </a:bodyPr>
          <a:lstStyle/>
          <a:p>
            <a:r>
              <a:rPr lang="fa-IR" sz="2000" dirty="0" smtClean="0">
                <a:solidFill>
                  <a:schemeClr val="tx1"/>
                </a:solidFill>
                <a:cs typeface="B Zar" pitchFamily="2" charset="-78"/>
              </a:rPr>
              <a:t>(</a:t>
            </a:r>
            <a:r>
              <a:rPr lang="fa-IR" sz="2000" b="1" dirty="0" smtClean="0">
                <a:solidFill>
                  <a:srgbClr val="FF0000"/>
                </a:solidFill>
                <a:cs typeface="B Zar" pitchFamily="2" charset="-78"/>
              </a:rPr>
              <a:t>جدول 3) اولویت بندی راه کارها یا استراتژی</a:t>
            </a:r>
            <a:br>
              <a:rPr lang="fa-IR" sz="2000" b="1" dirty="0" smtClean="0">
                <a:solidFill>
                  <a:srgbClr val="FF0000"/>
                </a:solidFill>
                <a:cs typeface="B Zar" pitchFamily="2" charset="-78"/>
              </a:rPr>
            </a:br>
            <a:r>
              <a:rPr lang="fa-IR" sz="2000" b="1" dirty="0" smtClean="0">
                <a:solidFill>
                  <a:srgbClr val="FF0000"/>
                </a:solidFill>
                <a:cs typeface="B Zar" pitchFamily="2" charset="-78"/>
              </a:rPr>
              <a:t>عنوان مشکل </a:t>
            </a:r>
            <a:r>
              <a:rPr lang="fa-IR" sz="2000" dirty="0" smtClean="0">
                <a:solidFill>
                  <a:schemeClr val="tx1"/>
                </a:solidFill>
                <a:cs typeface="B Zar" pitchFamily="2" charset="-78"/>
              </a:rPr>
              <a:t>...................</a:t>
            </a:r>
            <a:endParaRPr lang="fa-IR" sz="2000" dirty="0">
              <a:solidFill>
                <a:schemeClr val="tx1"/>
              </a:solidFill>
              <a:cs typeface="B Zar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4001607703"/>
              </p:ext>
            </p:extLst>
          </p:nvPr>
        </p:nvGraphicFramePr>
        <p:xfrm>
          <a:off x="142843" y="1052736"/>
          <a:ext cx="8858313" cy="5883025"/>
        </p:xfrm>
        <a:graphic>
          <a:graphicData uri="http://schemas.openxmlformats.org/drawingml/2006/table">
            <a:tbl>
              <a:tblPr rtl="1"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{073A0DAA-6AF3-43AB-8588-CEC1D06C72B9}</a:tableStyleId>
              </a:tblPr>
              <a:tblGrid>
                <a:gridCol w="759512"/>
                <a:gridCol w="3601910"/>
                <a:gridCol w="810934"/>
                <a:gridCol w="815210"/>
                <a:gridCol w="870118"/>
                <a:gridCol w="679742"/>
                <a:gridCol w="602256"/>
                <a:gridCol w="718631"/>
              </a:tblGrid>
              <a:tr h="1056083"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chemeClr val="tx1"/>
                          </a:solidFill>
                          <a:cs typeface="B Zar" pitchFamily="2" charset="-78"/>
                        </a:rPr>
                        <a:t>ردیف </a:t>
                      </a:r>
                      <a:endParaRPr lang="fa-IR" sz="1600" dirty="0">
                        <a:solidFill>
                          <a:schemeClr val="tx1"/>
                        </a:solidFill>
                        <a:cs typeface="B Zar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chemeClr val="tx1"/>
                          </a:solidFill>
                          <a:cs typeface="B Zar" pitchFamily="2" charset="-78"/>
                        </a:rPr>
                        <a:t>اقدامات اجرایی</a:t>
                      </a:r>
                      <a:endParaRPr lang="fa-IR" sz="1600" dirty="0">
                        <a:solidFill>
                          <a:schemeClr val="tx1"/>
                        </a:solidFill>
                        <a:cs typeface="B Zar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FF0000"/>
                          </a:solidFill>
                          <a:cs typeface="B Zar" pitchFamily="2" charset="-78"/>
                        </a:rPr>
                        <a:t>مقبولیت </a:t>
                      </a:r>
                      <a:endParaRPr lang="fa-IR" sz="1600" dirty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FF0000"/>
                          </a:solidFill>
                          <a:cs typeface="B Zar" pitchFamily="2" charset="-78"/>
                        </a:rPr>
                        <a:t>سهولت اجراء</a:t>
                      </a:r>
                      <a:endParaRPr lang="fa-IR" sz="1600" dirty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FF0000"/>
                          </a:solidFill>
                          <a:cs typeface="B Zar" pitchFamily="2" charset="-78"/>
                        </a:rPr>
                        <a:t>اقتصادی </a:t>
                      </a:r>
                      <a:endParaRPr lang="fa-IR" sz="1600" dirty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FF0000"/>
                          </a:solidFill>
                          <a:cs typeface="B Zar" pitchFamily="2" charset="-78"/>
                        </a:rPr>
                        <a:t>اثر بخشی </a:t>
                      </a:r>
                      <a:endParaRPr lang="fa-IR" sz="1600" dirty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FF0000"/>
                          </a:solidFill>
                          <a:cs typeface="B Zar" pitchFamily="2" charset="-78"/>
                        </a:rPr>
                        <a:t>جمع</a:t>
                      </a:r>
                      <a:endParaRPr lang="fa-IR" sz="1600" dirty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600" dirty="0" smtClean="0">
                          <a:solidFill>
                            <a:srgbClr val="FF0000"/>
                          </a:solidFill>
                          <a:cs typeface="B Zar" pitchFamily="2" charset="-78"/>
                        </a:rPr>
                        <a:t>اولویت </a:t>
                      </a:r>
                      <a:endParaRPr lang="fa-IR" sz="1600" dirty="0">
                        <a:solidFill>
                          <a:srgbClr val="FF0000"/>
                        </a:solidFill>
                        <a:cs typeface="B Zar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809413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1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747402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2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81312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3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48489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4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80224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5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64357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6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695745">
                <a:tc>
                  <a:txBody>
                    <a:bodyPr/>
                    <a:lstStyle/>
                    <a:p>
                      <a:pPr rtl="1"/>
                      <a:r>
                        <a:rPr lang="fa-IR" dirty="0" smtClean="0"/>
                        <a:t>7</a:t>
                      </a:r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rtl="1"/>
                      <a:endParaRPr lang="fa-I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746</TotalTime>
  <Words>736</Words>
  <Application>Microsoft Office PowerPoint</Application>
  <PresentationFormat>On-screen Show (4:3)</PresentationFormat>
  <Paragraphs>195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Civic</vt:lpstr>
      <vt:lpstr>PowerPoint Presentation</vt:lpstr>
      <vt:lpstr>PowerPoint Presentation</vt:lpstr>
      <vt:lpstr>روشهای شناسایی مسأله یا مشکلات</vt:lpstr>
      <vt:lpstr>لیست بندی مشکلات بهداشتی </vt:lpstr>
      <vt:lpstr>جدول (2) اولویت بندی مسائل ومشکلات........</vt:lpstr>
      <vt:lpstr>معیارهای انتخاب اولویت:</vt:lpstr>
      <vt:lpstr>( نمودار استخوان ماهی )</vt:lpstr>
      <vt:lpstr>تعیین اهداف </vt:lpstr>
      <vt:lpstr>(جدول 3) اولویت بندی راه کارها یا استراتژی عنوان مشکل ...................</vt:lpstr>
      <vt:lpstr>PowerPoint Presentation</vt:lpstr>
      <vt:lpstr>نمودار گانت </vt:lpstr>
      <vt:lpstr>(جدول 5) پایش و ارزشیابی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وظیفه مدیریت</dc:title>
  <dc:creator>mbsh1</dc:creator>
  <cp:lastModifiedBy>sousan salimi1</cp:lastModifiedBy>
  <cp:revision>145</cp:revision>
  <dcterms:created xsi:type="dcterms:W3CDTF">2014-08-10T06:06:21Z</dcterms:created>
  <dcterms:modified xsi:type="dcterms:W3CDTF">2024-04-06T08:04:46Z</dcterms:modified>
</cp:coreProperties>
</file>