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68" r:id="rId4"/>
    <p:sldId id="258" r:id="rId5"/>
    <p:sldId id="266" r:id="rId6"/>
    <p:sldId id="262" r:id="rId7"/>
    <p:sldId id="259" r:id="rId8"/>
    <p:sldId id="260" r:id="rId9"/>
    <p:sldId id="263" r:id="rId10"/>
    <p:sldId id="261" r:id="rId11"/>
    <p:sldId id="264" r:id="rId12"/>
    <p:sldId id="269" r:id="rId1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65422" autoAdjust="0"/>
    <p:restoredTop sz="86501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44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A2FCBCE-904C-4EE1-AC23-7FFE336519E7}" type="datetimeFigureOut">
              <a:rPr lang="fa-IR" smtClean="0"/>
              <a:pPr/>
              <a:t>08/29/1445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EFCB3D5-4192-48AC-B795-18CAEC0CD782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fa.wikipedia.org/wiki/%D8%B3%D8%B1%D9%88%D9%84%D9%88%DA%98%DB%8C" TargetMode="External"/><Relationship Id="rId2" Type="http://schemas.openxmlformats.org/officeDocument/2006/relationships/hyperlink" Target="http://fa.wikipedia.org/wiki/%D8%AA%D8%B5%D9%88%DB%8C%D8%B1%D8%A8%D8%B1%D8%AF%D8%A7%D8%B1%DB%8C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.wikipedia.org/wiki/%D9%85%D8%AA%D8%B1%D9%88%D9%86%DB%8C%D8%AF%D8%A7%D8%B2%D9%88%D9%84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a.wikipedia.org/wiki/%D8%B1%D9%88%D8%AF%D9%87_%D8%A8%D8%A7%D8%B1%DB%8C%DA%A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fa.wikipedia.org/wiki/%D8%B1%DB%8C%D9%87" TargetMode="External"/><Relationship Id="rId3" Type="http://schemas.openxmlformats.org/officeDocument/2006/relationships/hyperlink" Target="http://fa.wikipedia.org/wiki/%DA%AF%D8%A7%D9%88" TargetMode="External"/><Relationship Id="rId7" Type="http://schemas.openxmlformats.org/officeDocument/2006/relationships/hyperlink" Target="http://fa.wikipedia.org/wiki/%DA%A9%D8%A8%D8%AF" TargetMode="External"/><Relationship Id="rId2" Type="http://schemas.openxmlformats.org/officeDocument/2006/relationships/hyperlink" Target="http://fa.wikipedia.org/wiki/%D8%B3%DA%AF_%D8%B3%D8%A7%D9%86%D8%A7%D9%86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.wikipedia.org/wiki/%D8%B4%D8%AA%D8%B1" TargetMode="External"/><Relationship Id="rId11" Type="http://schemas.openxmlformats.org/officeDocument/2006/relationships/hyperlink" Target="http://fa.wikipedia.org/wiki/%D8%AE%D9%88%D9%86" TargetMode="External"/><Relationship Id="rId5" Type="http://schemas.openxmlformats.org/officeDocument/2006/relationships/hyperlink" Target="http://fa.wikipedia.org/wiki/%D8%A8%D8%B2" TargetMode="External"/><Relationship Id="rId10" Type="http://schemas.openxmlformats.org/officeDocument/2006/relationships/hyperlink" Target="http://fa.wikipedia.org/wiki/%DA%A9%D9%84%DB%8C%D9%87" TargetMode="External"/><Relationship Id="rId4" Type="http://schemas.openxmlformats.org/officeDocument/2006/relationships/hyperlink" Target="http://fa.wikipedia.org/wiki/%DA%AF%D9%88%D8%B3%D9%81%D9%86%D8%AF" TargetMode="External"/><Relationship Id="rId9" Type="http://schemas.openxmlformats.org/officeDocument/2006/relationships/hyperlink" Target="http://fa.wikipedia.org/wiki/%D9%85%D8%BA%D8%B2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fa.wikipedia.org/wiki/%D8%AE%D9%84%D8%B7" TargetMode="External"/><Relationship Id="rId3" Type="http://schemas.openxmlformats.org/officeDocument/2006/relationships/hyperlink" Target="http://fa.wikipedia.org/wiki/%D8%B3%D9%88%D8%A1_%D9%87%D8%A7%D8%B6%D9%85%D9%87" TargetMode="External"/><Relationship Id="rId7" Type="http://schemas.openxmlformats.org/officeDocument/2006/relationships/hyperlink" Target="http://fa.wikipedia.org/wiki/%D8%AA%D9%86%DA%AF%DB%8C_%D9%86%D9%81%D8%B3" TargetMode="External"/><Relationship Id="rId12" Type="http://schemas.openxmlformats.org/officeDocument/2006/relationships/hyperlink" Target="http://fa.wikipedia.org/wiki/%D8%AA%D9%88%D9%85%D9%88%D8%B1_%D9%85%D8%BA%D8%B2%DB%8C" TargetMode="External"/><Relationship Id="rId2" Type="http://schemas.openxmlformats.org/officeDocument/2006/relationships/hyperlink" Target="http://fa.wikipedia.org/wiki/%DA%A9%D8%A8%D8%A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a.wikipedia.org/wiki/%D8%B3%D8%B1%D9%81%D9%87" TargetMode="External"/><Relationship Id="rId11" Type="http://schemas.openxmlformats.org/officeDocument/2006/relationships/hyperlink" Target="http://fa.wikipedia.org/wiki/%D8%B7%D8%AD%D8%A7%D9%84" TargetMode="External"/><Relationship Id="rId5" Type="http://schemas.openxmlformats.org/officeDocument/2006/relationships/hyperlink" Target="http://fa.wikipedia.org/wiki/%DB%8C%D8%B1%D9%82%D8%A7%D9%86" TargetMode="External"/><Relationship Id="rId10" Type="http://schemas.openxmlformats.org/officeDocument/2006/relationships/hyperlink" Target="http://fa.wikipedia.org/wiki/%D8%AA%D8%A8" TargetMode="External"/><Relationship Id="rId4" Type="http://schemas.openxmlformats.org/officeDocument/2006/relationships/hyperlink" Target="http://fa.wikipedia.org/w/index.php?title=%D9%85%D8%AC%D8%A7%D8%B1%DB%8C_%D8%B5%D9%81%D8%B1%D8%A7%D9%88%DB%8C&amp;action=edit&amp;redlink=1&amp;preload=%D8%A7%D9%84%DA%AF%D9%88:%D8%A7%DB%8C%D8%AC%D8%A7%D8%AF+%D9%85%D9%82%D8%A7%D9%84%D9%87/%D8%A7%D8%B3%D8%AA%D8%AE%D9%88%D8%A7%D9%86%E2%80%8C%D8%A8%D9%86%D8%AF%DB%8C&amp;editintro=%D8%A7%D9%84%DA%AF%D9%88:%D8%A7%DB%8C%D8%AC%D8%A7%D8%AF+%D9%85%D9%82%D8%A7%D9%84%D9%87/%D8%A7%D8%AF%DB%8C%D8%AA%E2%80%8C%D9%86%D9%88%D8%AA%DB%8C%D8%B3&amp;summary=%D8%A7%DB%8C%D8%AC%D8%A7%D8%AF+%DB%8C%DA%A9+%D9%85%D9%82%D8%A7%D9%84%D9%87+%D9%86%D9%88+%D8%A7%D8%B2+%D8%B7%D8%B1%DB%8C%D9%82+%D8%A7%DB%8C%D8%AC%D8%A7%D8%AF%DA%AF%D8%B1&amp;nosummary=&amp;prefix=&amp;minor=&amp;create=%D8%AF%D8%B1%D8%B3%D8%AA+%DA%A9%D8%B1%D8%AF%D9%86+%D9%85%D9%82%D8%A7%D9%84%D9%87+%D8%AC%D8%AF%DB%8C%D8%AF&amp;withJS=MediaWiki:Intro-Welcome-NewUsers.js" TargetMode="External"/><Relationship Id="rId9" Type="http://schemas.openxmlformats.org/officeDocument/2006/relationships/hyperlink" Target="http://fa.wikipedia.org/wiki/%D9%87%D9%85%D9%88%D9%BE%D8%AA%D8%B2%DB%8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038212"/>
          </a:xfrm>
        </p:spPr>
        <p:txBody>
          <a:bodyPr/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fa-IR" sz="3200" i="1" dirty="0" smtClean="0">
                <a:cs typeface="B Zar" pitchFamily="2" charset="-78"/>
              </a:rPr>
              <a:t>به نام خداوند بخشنده مهربان</a:t>
            </a:r>
            <a:endParaRPr lang="fa-IR" sz="3200" i="1" dirty="0">
              <a:cs typeface="B Za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488" y="2857496"/>
            <a:ext cx="6000792" cy="2071702"/>
          </a:xfrm>
        </p:spPr>
        <p:txBody>
          <a:bodyPr>
            <a:normAutofit/>
          </a:bodyPr>
          <a:lstStyle/>
          <a:p>
            <a:pPr algn="ctr"/>
            <a:r>
              <a:rPr lang="fa-IR" sz="3600" cap="all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latin typeface="+mj-lt"/>
                <a:ea typeface="+mj-ea"/>
                <a:cs typeface="B Zar" pitchFamily="2" charset="-78"/>
              </a:rPr>
              <a:t>کوههای عظیم پر از چشمه اند و قلبهای بزرگ پر از اشک ، بجای نالیدن از ظلمات یک شمع روشن کنید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b="1" dirty="0" smtClean="0">
                <a:cs typeface="B Zar" pitchFamily="2" charset="-78"/>
              </a:rPr>
              <a:t>نكات ساده پيشگيري از اين بيماري</a:t>
            </a:r>
            <a:r>
              <a:rPr lang="en-US" dirty="0" smtClean="0"/>
              <a:t>:</a:t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a-IR" dirty="0">
                <a:cs typeface="B Zar" pitchFamily="2" charset="-78"/>
              </a:rPr>
              <a:t> </a:t>
            </a:r>
            <a:r>
              <a:rPr lang="fa-IR" b="1" dirty="0" smtClean="0">
                <a:cs typeface="B Zar" pitchFamily="2" charset="-78"/>
              </a:rPr>
              <a:t>رعایت </a:t>
            </a:r>
            <a:r>
              <a:rPr lang="fa-IR" b="1" dirty="0">
                <a:cs typeface="B Zar" pitchFamily="2" charset="-78"/>
              </a:rPr>
              <a:t>بهداشت فردی و </a:t>
            </a:r>
            <a:r>
              <a:rPr lang="fa-IR" b="1" dirty="0" smtClean="0">
                <a:cs typeface="B Zar" pitchFamily="2" charset="-78"/>
              </a:rPr>
              <a:t>محیط و آموزش همگاني مردم (</a:t>
            </a:r>
            <a:r>
              <a:rPr lang="fa-IR" dirty="0" smtClean="0">
                <a:cs typeface="B Zar" pitchFamily="2" charset="-78"/>
              </a:rPr>
              <a:t>شستن دستها قبل از خوردن غذا ویعد ازتماس با سگها و احشای داخلی حیواناتی نظیر گوسفند) </a:t>
            </a:r>
            <a:endParaRPr lang="en-US" b="1" dirty="0">
              <a:cs typeface="B Zar" pitchFamily="2" charset="-78"/>
            </a:endParaRPr>
          </a:p>
          <a:p>
            <a:r>
              <a:rPr lang="fa-IR" dirty="0">
                <a:cs typeface="B Zar" pitchFamily="2" charset="-78"/>
              </a:rPr>
              <a:t> 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ضد </a:t>
            </a:r>
            <a:r>
              <a:rPr lang="fa-IR" dirty="0" smtClean="0">
                <a:cs typeface="B Zar" pitchFamily="2" charset="-78"/>
              </a:rPr>
              <a:t>عفونی نمودن سبزیجات،صيفي </a:t>
            </a:r>
            <a:r>
              <a:rPr lang="fa-IR" dirty="0">
                <a:cs typeface="B Zar" pitchFamily="2" charset="-78"/>
              </a:rPr>
              <a:t>جات و </a:t>
            </a:r>
            <a:r>
              <a:rPr lang="fa-IR" dirty="0" smtClean="0">
                <a:cs typeface="B Zar" pitchFamily="2" charset="-78"/>
              </a:rPr>
              <a:t>ميوه هاي </a:t>
            </a:r>
            <a:r>
              <a:rPr lang="fa-IR" dirty="0">
                <a:cs typeface="B Zar" pitchFamily="2" charset="-78"/>
              </a:rPr>
              <a:t>بوته دار زميني مثل </a:t>
            </a:r>
            <a:r>
              <a:rPr lang="fa-IR" dirty="0">
                <a:solidFill>
                  <a:srgbClr val="FF0000"/>
                </a:solidFill>
                <a:cs typeface="B Zar" pitchFamily="2" charset="-78"/>
              </a:rPr>
              <a:t>توت فرنگي </a:t>
            </a:r>
            <a:r>
              <a:rPr lang="fa-IR" dirty="0" smtClean="0">
                <a:cs typeface="B Zar" pitchFamily="2" charset="-78"/>
              </a:rPr>
              <a:t>و استفاده ازچند </a:t>
            </a:r>
            <a:r>
              <a:rPr lang="fa-IR" dirty="0">
                <a:cs typeface="B Zar" pitchFamily="2" charset="-78"/>
              </a:rPr>
              <a:t>قطره مايع </a:t>
            </a:r>
            <a:r>
              <a:rPr lang="fa-IR" dirty="0" smtClean="0">
                <a:cs typeface="B Zar" pitchFamily="2" charset="-78"/>
              </a:rPr>
              <a:t>ظرفشوئي </a:t>
            </a:r>
          </a:p>
          <a:p>
            <a:r>
              <a:rPr lang="fa-IR" dirty="0" smtClean="0">
                <a:cs typeface="B Zar" pitchFamily="2" charset="-78"/>
              </a:rPr>
              <a:t>جلوگيري از كشتار دام به روش غير بهداشتي</a:t>
            </a:r>
          </a:p>
          <a:p>
            <a:r>
              <a:rPr lang="fa-IR" dirty="0" smtClean="0">
                <a:cs typeface="B Zar" pitchFamily="2" charset="-78"/>
              </a:rPr>
              <a:t>كنترل تعداد سگهاي ولگرد</a:t>
            </a:r>
          </a:p>
          <a:p>
            <a:r>
              <a:rPr lang="fa-IR" dirty="0" smtClean="0">
                <a:cs typeface="B Zar" pitchFamily="2" charset="-78"/>
              </a:rPr>
              <a:t>جلوگیری از دستیابی سگ ها به امعا و احشا خام در کشتارگاهها و دامداریها  و به لاشه حیوان مرده</a:t>
            </a:r>
          </a:p>
          <a:p>
            <a:r>
              <a:rPr lang="fa-IR" dirty="0" smtClean="0">
                <a:cs typeface="B Zar" pitchFamily="2" charset="-78"/>
              </a:rPr>
              <a:t>تداوم مصرف داروهای ضد کرم توسط سگ جهت پیشگیری از ابتلای سگ</a:t>
            </a:r>
          </a:p>
          <a:p>
            <a:r>
              <a:rPr lang="fa-IR" dirty="0" smtClean="0">
                <a:cs typeface="B Zar" pitchFamily="2" charset="-78"/>
              </a:rPr>
              <a:t> درمان مستمر سگهاي گله </a:t>
            </a:r>
          </a:p>
          <a:p>
            <a:r>
              <a:rPr lang="fa-IR" dirty="0" smtClean="0">
                <a:cs typeface="B Zar" pitchFamily="2" charset="-78"/>
              </a:rPr>
              <a:t>جلوگيري از ورود سگهاي ولگرد به زمينهاي كشاورزي</a:t>
            </a:r>
          </a:p>
          <a:p>
            <a:r>
              <a:rPr lang="fa-IR" dirty="0" smtClean="0">
                <a:cs typeface="B Zar" pitchFamily="2" charset="-78"/>
              </a:rPr>
              <a:t>پرهیز از مصرف احشای داخلی فاقد مهر تاییدیه بهداشت </a:t>
            </a:r>
          </a:p>
          <a:p>
            <a:endParaRPr lang="fa-IR" dirty="0" smtClean="0">
              <a:cs typeface="B Zar" pitchFamily="2" charset="-78"/>
            </a:endParaRPr>
          </a:p>
          <a:p>
            <a:endParaRPr lang="en-US" dirty="0">
              <a:cs typeface="B Za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Titr" pitchFamily="2" charset="-78"/>
              </a:rPr>
              <a:t>تشخیص و درمان: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u="sng" dirty="0" smtClean="0">
                <a:cs typeface="B Zar" pitchFamily="2" charset="-78"/>
                <a:hlinkClick r:id="rId2" tooltip="تصویربرداری"/>
              </a:rPr>
              <a:t>تصویربرداری</a:t>
            </a:r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(با اشعه یا سونو و اسکن) و </a:t>
            </a:r>
            <a:r>
              <a:rPr lang="fa-IR" dirty="0" smtClean="0">
                <a:cs typeface="B Zar" pitchFamily="2" charset="-78"/>
              </a:rPr>
              <a:t>تستهای </a:t>
            </a:r>
            <a:r>
              <a:rPr lang="fa-IR" u="sng" dirty="0">
                <a:cs typeface="B Zar" pitchFamily="2" charset="-78"/>
                <a:hlinkClick r:id="rId3" tooltip="سرولوژی"/>
              </a:rPr>
              <a:t>سرولوژی</a:t>
            </a:r>
            <a:r>
              <a:rPr lang="fa-IR" dirty="0">
                <a:cs typeface="B Zar" pitchFamily="2" charset="-78"/>
              </a:rPr>
              <a:t> مانند تست پوستی کازونی </a:t>
            </a:r>
            <a:r>
              <a:rPr lang="fa-IR" dirty="0" smtClean="0">
                <a:cs typeface="B Zar" pitchFamily="2" charset="-78"/>
              </a:rPr>
              <a:t>در </a:t>
            </a:r>
            <a:r>
              <a:rPr lang="fa-IR" dirty="0">
                <a:cs typeface="B Zar" pitchFamily="2" charset="-78"/>
              </a:rPr>
              <a:t>تشخیص کمک کننده هستند .</a:t>
            </a:r>
            <a:endParaRPr lang="en-US" dirty="0">
              <a:cs typeface="B Zar" pitchFamily="2" charset="-78"/>
            </a:endParaRPr>
          </a:p>
          <a:p>
            <a:r>
              <a:rPr lang="fa-IR" dirty="0">
                <a:cs typeface="B Zar" pitchFamily="2" charset="-78"/>
              </a:rPr>
              <a:t>درمان این بیماری با عمل جراحی برداشتن کیست ها و یا داروهایی مانند </a:t>
            </a:r>
            <a:r>
              <a:rPr lang="fa-IR" u="sng" dirty="0">
                <a:cs typeface="B Zar" pitchFamily="2" charset="-78"/>
                <a:hlinkClick r:id="rId4" tooltip="مترونیدازول"/>
              </a:rPr>
              <a:t>مترونیدازول</a:t>
            </a:r>
            <a:r>
              <a:rPr lang="fa-IR" dirty="0">
                <a:cs typeface="B Zar" pitchFamily="2" charset="-78"/>
              </a:rPr>
              <a:t> و آلبندازول امکان پذیر است. </a:t>
            </a:r>
            <a:endParaRPr lang="fa-IR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7200" dirty="0" smtClean="0">
                <a:cs typeface="B Zar" pitchFamily="2" charset="-78"/>
              </a:rPr>
              <a:t>خسته نباشید</a:t>
            </a:r>
            <a:endParaRPr lang="fa-IR" sz="7200" dirty="0">
              <a:cs typeface="B Zar" pitchFamily="2" charset="-78"/>
            </a:endParaRPr>
          </a:p>
        </p:txBody>
      </p:sp>
      <p:pic>
        <p:nvPicPr>
          <p:cNvPr id="4" name="Content Placeholder 3" descr="ta1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643050"/>
            <a:ext cx="7429552" cy="4429156"/>
          </a:xfrm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dirty="0" smtClean="0">
                <a:cs typeface="B Zar" pitchFamily="2" charset="-78"/>
              </a:rPr>
              <a:t>تعریف کیست هیداتیک: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>
                <a:cs typeface="B Zar" pitchFamily="2" charset="-78"/>
              </a:rPr>
              <a:t>بيماري </a:t>
            </a:r>
            <a:r>
              <a:rPr lang="fa-IR" dirty="0">
                <a:cs typeface="B Zar" pitchFamily="2" charset="-78"/>
              </a:rPr>
              <a:t>كيست هيداتيك يكي از </a:t>
            </a:r>
            <a:r>
              <a:rPr lang="fa-IR" dirty="0" smtClean="0">
                <a:cs typeface="B Zar" pitchFamily="2" charset="-78"/>
              </a:rPr>
              <a:t>خطرناكترين بيماريهاي </a:t>
            </a:r>
            <a:r>
              <a:rPr lang="fa-IR" dirty="0">
                <a:cs typeface="B Zar" pitchFamily="2" charset="-78"/>
              </a:rPr>
              <a:t>قابل انتقال از حيوانات به انسان است </a:t>
            </a:r>
            <a:endParaRPr lang="fa-IR" dirty="0" smtClean="0">
              <a:cs typeface="B Zar" pitchFamily="2" charset="-78"/>
            </a:endParaRPr>
          </a:p>
          <a:p>
            <a:pPr>
              <a:buNone/>
            </a:pPr>
            <a:r>
              <a:rPr lang="fa-IR" dirty="0" smtClean="0">
                <a:cs typeface="B Zar" pitchFamily="2" charset="-78"/>
              </a:rPr>
              <a:t>واژه </a:t>
            </a:r>
            <a:r>
              <a:rPr lang="fa-IR" dirty="0">
                <a:cs typeface="B Zar" pitchFamily="2" charset="-78"/>
              </a:rPr>
              <a:t>هيداتيس به معني يك قطره آب </a:t>
            </a:r>
            <a:r>
              <a:rPr lang="fa-IR" dirty="0" smtClean="0">
                <a:cs typeface="B Zar" pitchFamily="2" charset="-78"/>
              </a:rPr>
              <a:t>است</a:t>
            </a:r>
          </a:p>
          <a:p>
            <a:pPr>
              <a:buNone/>
            </a:pPr>
            <a:r>
              <a:rPr lang="fa-IR" dirty="0" smtClean="0">
                <a:cs typeface="B Zar" pitchFamily="2" charset="-78"/>
              </a:rPr>
              <a:t> </a:t>
            </a:r>
            <a:r>
              <a:rPr lang="fa-IR" dirty="0">
                <a:cs typeface="B Zar" pitchFamily="2" charset="-78"/>
              </a:rPr>
              <a:t>بیماری توسط نوزاد یک انگل روده ای  سگ که وارد بدن  انسان و دام می شود بروز می کند. کرم بالغ در روده سگ و نوزاد </a:t>
            </a:r>
            <a:r>
              <a:rPr lang="fa-IR" dirty="0" smtClean="0">
                <a:cs typeface="B Zar" pitchFamily="2" charset="-78"/>
              </a:rPr>
              <a:t>آن در </a:t>
            </a:r>
            <a:r>
              <a:rPr lang="fa-IR" dirty="0">
                <a:cs typeface="B Zar" pitchFamily="2" charset="-78"/>
              </a:rPr>
              <a:t>بدن انسان و حیوانات اهلی </a:t>
            </a:r>
            <a:r>
              <a:rPr lang="fa-IR" dirty="0" smtClean="0">
                <a:cs typeface="B Zar" pitchFamily="2" charset="-78"/>
              </a:rPr>
              <a:t>نشخوارکننده زندگی </a:t>
            </a:r>
            <a:r>
              <a:rPr lang="fa-IR" dirty="0">
                <a:cs typeface="B Zar" pitchFamily="2" charset="-78"/>
              </a:rPr>
              <a:t>می کند. </a:t>
            </a:r>
            <a:endParaRPr lang="en-US" dirty="0">
              <a:cs typeface="B Za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cs typeface="B Zar" pitchFamily="2" charset="-78"/>
              </a:rPr>
              <a:t>عامل ایجاد بیماری </a:t>
            </a:r>
            <a:r>
              <a:rPr lang="en-US" dirty="0" smtClean="0">
                <a:cs typeface="B Zar" pitchFamily="2" charset="-78"/>
              </a:rPr>
              <a:t>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کرمی به طول ۵ – ۳ میلی متر که  به سختی با چشم دیده می‌شود .</a:t>
            </a:r>
          </a:p>
          <a:p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میزبان اصلی این کرمها سگ سانان هستند و کرم در </a:t>
            </a:r>
            <a:r>
              <a:rPr lang="fa-IR" dirty="0" smtClean="0">
                <a:solidFill>
                  <a:srgbClr val="FF0000"/>
                </a:solidFill>
                <a:cs typeface="B Zar" pitchFamily="2" charset="-78"/>
                <a:hlinkClick r:id="rId2" tooltip="روده باریک"/>
              </a:rPr>
              <a:t>روده باریک</a:t>
            </a:r>
            <a:r>
              <a:rPr lang="fa-IR" dirty="0" smtClean="0">
                <a:solidFill>
                  <a:srgbClr val="FF0000"/>
                </a:solidFill>
                <a:cs typeface="B Zar" pitchFamily="2" charset="-78"/>
              </a:rPr>
              <a:t>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سگهای آلوده زندگی می‌کند .</a:t>
            </a:r>
          </a:p>
          <a:p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بدن این کرمها سه بند دارد و در آخرین بند، هزاران تخم آلوده کننده وجود دارد که بعد از پاره شدن این بند تخمها آزاد می‌گردند 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Zar" pitchFamily="2" charset="-78"/>
              </a:rPr>
              <a:t>اهمیت بیماری کیست هیداتیک: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Zar" pitchFamily="2" charset="-78"/>
              </a:rPr>
              <a:t>پراکندگي </a:t>
            </a:r>
            <a:r>
              <a:rPr lang="fa-IR" dirty="0">
                <a:cs typeface="B Zar" pitchFamily="2" charset="-78"/>
              </a:rPr>
              <a:t>انگل در سطح جهان وسيع بوده ولي شايعترين مناطق درگير ساحل مديترانه، جنوب روسيه ، ايران، استراليا وبلغارستان ميباشد. ميزبانان اصلي آن گوشتخواران بويژه سگ سانان هستند اما انگل در ساير حيوانات اهلي و وحشي از جمله گاو، گوسفند، روباه، خوك و شتر نيز ديده مي شود</a:t>
            </a:r>
            <a:endParaRPr lang="en-US" dirty="0">
              <a:cs typeface="B Za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fa-IR" dirty="0" smtClean="0">
                <a:cs typeface="B Zar" pitchFamily="2" charset="-78"/>
              </a:rPr>
              <a:t>بیماریزایی</a:t>
            </a:r>
            <a:r>
              <a:rPr lang="en-US" dirty="0" smtClean="0">
                <a:cs typeface="B Zar" pitchFamily="2" charset="-78"/>
              </a:rPr>
              <a:t> :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Zar" pitchFamily="2" charset="-78"/>
              </a:rPr>
              <a:t>اساسا“ چرخه سگ – گوسفند مطرح است و انسان میزبان واسط است . کرم بالغ در روده باریک سگ ( میزبان نهائی ) به مدت 4-2 سال وجود دارد. انگل بلع شده از روده نفوذ می کند و از طریق سیستم خونی به کبد( ۷۰٪) و ریه ها(۳۰-۲۰٪)  و به طور کمتر شایع به بافتهای دیگر منتقل می شود .</a:t>
            </a:r>
            <a:endParaRPr lang="fa-IR" b="1" dirty="0" smtClean="0">
              <a:cs typeface="B Zar" pitchFamily="2" charset="-78"/>
            </a:endParaRPr>
          </a:p>
          <a:p>
            <a:endParaRPr lang="fa-IR" dirty="0" smtClean="0">
              <a:cs typeface="B Zar" pitchFamily="2" charset="-78"/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/>
              <a:t>راه انتقال: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2" tooltip="سگ سانان"/>
              </a:rPr>
              <a:t>سگ سانان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آلوده از طریق مدفوع خود، تخم این کرمها را در مزارع، مراتع و سبزیکاریها پراکنده نموده، باعث آلودگی محیط می‌شوند . </a:t>
            </a:r>
          </a:p>
          <a:p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چنانچه این تخمها توسط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3" tooltip="گاو"/>
              </a:rPr>
              <a:t>گاو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4" tooltip="گوسفند"/>
              </a:rPr>
              <a:t>گوسفند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5" tooltip="بز"/>
              </a:rPr>
              <a:t>بز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6" tooltip="شتر"/>
              </a:rPr>
              <a:t>شتر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و یا انسان همراه با علوفه و یاسبزی‌های خام نشسته خورده شوند ،</a:t>
            </a:r>
            <a:r>
              <a:rPr lang="fa-IR" dirty="0" smtClean="0">
                <a:cs typeface="B Zar" pitchFamily="2" charset="-78"/>
              </a:rPr>
              <a:t> و یا از طریق تماس مستقیم با سگ های آلوده با مرحله حد واسط انگل آلوده می شود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 جنینی که در این تخمها وجود دارد در روده آزاد شده و در بافت مخاطی روده نفوذ می‌کنند و خود را توسط گردش خون به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7" tooltip="کبد"/>
              </a:rPr>
              <a:t>کبد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8" tooltip="ریه"/>
              </a:rPr>
              <a:t>ریه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9" tooltip="مغز"/>
              </a:rPr>
              <a:t>مغز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</a:t>
            </a:r>
            <a:r>
              <a:rPr lang="fa-IR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 </a:t>
            </a:r>
            <a:r>
              <a:rPr lang="fa-IR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  <a:hlinkClick r:id="rId10" tooltip="کلیه"/>
              </a:rPr>
              <a:t>کلیه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، استخوانها و سایر بافتها می‌رساند و در آنجا کیسه‌هایی به اندازه یک توپ تشکیل می‌دهد. این کیسه‌ها دارای دیواره‌ای سفید و سفت بوده و داخل آن مایعی بی رنگ وجود دارد که به این کیسه‌ها </a:t>
            </a:r>
            <a:r>
              <a:rPr lang="fa-IR" dirty="0" smtClean="0">
                <a:solidFill>
                  <a:srgbClr val="FF0000"/>
                </a:solidFill>
                <a:cs typeface="B Zar" pitchFamily="2" charset="-78"/>
              </a:rPr>
              <a:t>کیست هیداتیک </a:t>
            </a:r>
            <a:r>
              <a:rPr lang="fa-IR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B Zar" pitchFamily="2" charset="-78"/>
              </a:rPr>
              <a:t>می‌گویند</a:t>
            </a:r>
          </a:p>
          <a:p>
            <a:r>
              <a:rPr lang="fa-IR" dirty="0" smtClean="0">
                <a:cs typeface="B Zar" pitchFamily="2" charset="-78"/>
              </a:rPr>
              <a:t>درصورت سوراخ شدن کیست (مثلا هنگام جراحی)، مایع حاوی نوزاد کرم بافشار به اطراف می‌پاشد و هریک از این نوزادها می‌توانند با کاشت مستقیم یاازراه </a:t>
            </a:r>
            <a:r>
              <a:rPr lang="fa-IR" dirty="0" smtClean="0">
                <a:cs typeface="B Zar" pitchFamily="2" charset="-78"/>
                <a:hlinkClick r:id="rId11" tooltip="خون"/>
              </a:rPr>
              <a:t>خون</a:t>
            </a:r>
            <a:r>
              <a:rPr lang="fa-IR" dirty="0" smtClean="0">
                <a:cs typeface="B Zar" pitchFamily="2" charset="-78"/>
              </a:rPr>
              <a:t> در سایر قسمتهای بدن مجدداً کیست ایجاد کنند .</a:t>
            </a:r>
          </a:p>
          <a:p>
            <a:endParaRPr lang="fa-IR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dirty="0" smtClean="0">
                <a:cs typeface="B Zar" pitchFamily="2" charset="-78"/>
              </a:rPr>
              <a:t>چرخه زندگی انگل کیست هیداتیک 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 smtClean="0">
                <a:cs typeface="B Zar" pitchFamily="2" charset="-78"/>
              </a:rPr>
              <a:t>انگل </a:t>
            </a:r>
            <a:r>
              <a:rPr lang="fa-IR" dirty="0">
                <a:cs typeface="B Zar" pitchFamily="2" charset="-78"/>
              </a:rPr>
              <a:t>پس از استقرار در بافت شروع به رشد و نمو كرده و طي چند ماه كيست هاي در اندازه هاي مختلف ايجاد مي كنند حال درصورتی که سگ سانان از احشاء آلوده به </a:t>
            </a:r>
            <a:r>
              <a:rPr lang="fa-IR" dirty="0" smtClean="0">
                <a:cs typeface="B Zar" pitchFamily="2" charset="-78"/>
              </a:rPr>
              <a:t>كيست </a:t>
            </a:r>
            <a:r>
              <a:rPr lang="fa-IR" dirty="0">
                <a:cs typeface="B Zar" pitchFamily="2" charset="-78"/>
              </a:rPr>
              <a:t>نشخوار کنندگان تغذیه نمایند دوباره سیکل بیماری تکرار می شود </a:t>
            </a:r>
            <a:endParaRPr lang="en-US" dirty="0">
              <a:cs typeface="B Za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Zar" pitchFamily="2" charset="-78"/>
              </a:rPr>
              <a:t>علائم بیماری کیست هیداتیک 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09416"/>
            <a:ext cx="7858180" cy="4846320"/>
          </a:xfrm>
        </p:spPr>
        <p:txBody>
          <a:bodyPr>
            <a:normAutofit/>
          </a:bodyPr>
          <a:lstStyle/>
          <a:p>
            <a:r>
              <a:rPr lang="fa-IR" dirty="0" smtClean="0">
                <a:cs typeface="B Zar" pitchFamily="2" charset="-78"/>
              </a:rPr>
              <a:t>پس </a:t>
            </a:r>
            <a:r>
              <a:rPr lang="fa-IR" dirty="0">
                <a:cs typeface="B Zar" pitchFamily="2" charset="-78"/>
              </a:rPr>
              <a:t>از بلع تخم هر اندامی از بدن می تواند </a:t>
            </a:r>
            <a:r>
              <a:rPr lang="fa-IR" dirty="0" smtClean="0">
                <a:cs typeface="B Zar" pitchFamily="2" charset="-78"/>
              </a:rPr>
              <a:t>محل بوجود </a:t>
            </a:r>
            <a:r>
              <a:rPr lang="fa-IR" dirty="0">
                <a:cs typeface="B Zar" pitchFamily="2" charset="-78"/>
              </a:rPr>
              <a:t>آمدن کیست باشد </a:t>
            </a:r>
            <a:r>
              <a:rPr lang="fa-IR" dirty="0" smtClean="0">
                <a:cs typeface="B Zar" pitchFamily="2" charset="-78"/>
              </a:rPr>
              <a:t>. کیست </a:t>
            </a:r>
            <a:r>
              <a:rPr lang="fa-IR" dirty="0">
                <a:cs typeface="B Zar" pitchFamily="2" charset="-78"/>
              </a:rPr>
              <a:t>های ریوی و کبدی شایع تر هستند</a:t>
            </a:r>
            <a:r>
              <a:rPr lang="fa-IR" dirty="0" smtClean="0">
                <a:cs typeface="B Zar" pitchFamily="2" charset="-78"/>
              </a:rPr>
              <a:t>.</a:t>
            </a:r>
          </a:p>
          <a:p>
            <a:pPr algn="ctr"/>
            <a:r>
              <a:rPr lang="fa-IR" dirty="0" smtClean="0">
                <a:cs typeface="B Zar" pitchFamily="2" charset="-78"/>
              </a:rPr>
              <a:t> </a:t>
            </a:r>
            <a:r>
              <a:rPr lang="fa-IR" b="1" dirty="0">
                <a:cs typeface="B Zar" pitchFamily="2" charset="-78"/>
              </a:rPr>
              <a:t>علايم اين </a:t>
            </a:r>
            <a:r>
              <a:rPr lang="fa-IR" b="1" dirty="0" smtClean="0">
                <a:cs typeface="B Zar" pitchFamily="2" charset="-78"/>
              </a:rPr>
              <a:t>بيماري </a:t>
            </a:r>
            <a:r>
              <a:rPr lang="fa-IR" dirty="0" smtClean="0">
                <a:cs typeface="B Zar" pitchFamily="2" charset="-78"/>
              </a:rPr>
              <a:t>: علائم بعد از سالها پس از مواجهه ظاهر میشود و کیستها به کندی بزرگ میشوند و 5 تا 20 سال طول میکشد تا تشخیص داده شوند : دردساده درناحیه راست </a:t>
            </a:r>
            <a:r>
              <a:rPr lang="fa-IR" dirty="0">
                <a:cs typeface="B Zar" pitchFamily="2" charset="-78"/>
              </a:rPr>
              <a:t>شكمي </a:t>
            </a:r>
            <a:r>
              <a:rPr lang="fa-IR" dirty="0" smtClean="0">
                <a:cs typeface="B Zar" pitchFamily="2" charset="-78"/>
              </a:rPr>
              <a:t>، </a:t>
            </a:r>
            <a:r>
              <a:rPr lang="fa-IR" dirty="0">
                <a:cs typeface="B Zar" pitchFamily="2" charset="-78"/>
              </a:rPr>
              <a:t>تنگی نفس ، سرفه های خشک، عفونتهای ثانویه بدنبال پاره شدن کیست در اعضای داخلی </a:t>
            </a:r>
            <a:r>
              <a:rPr lang="fa-IR" dirty="0" smtClean="0">
                <a:cs typeface="B Zar" pitchFamily="2" charset="-78"/>
              </a:rPr>
              <a:t>و                 </a:t>
            </a:r>
            <a:r>
              <a:rPr lang="fa-IR" dirty="0">
                <a:cs typeface="B Zar" pitchFamily="2" charset="-78"/>
              </a:rPr>
              <a:t>شوک آنافیلاکسی </a:t>
            </a:r>
            <a:r>
              <a:rPr lang="fa-IR" dirty="0" smtClean="0">
                <a:cs typeface="B Zar" pitchFamily="2" charset="-78"/>
              </a:rPr>
              <a:t>واز كار افتادن كبد را شامل میشودودر صورت عدم درمان : مرگ                                                                                                  </a:t>
            </a:r>
            <a:r>
              <a:rPr lang="fa-IR" dirty="0" smtClean="0">
                <a:solidFill>
                  <a:srgbClr val="FF0000"/>
                </a:solidFill>
                <a:cs typeface="B Zar" pitchFamily="2" charset="-78"/>
              </a:rPr>
              <a:t>علائم </a:t>
            </a:r>
            <a:r>
              <a:rPr lang="fa-IR" dirty="0">
                <a:solidFill>
                  <a:srgbClr val="FF0000"/>
                </a:solidFill>
                <a:cs typeface="B Zar" pitchFamily="2" charset="-78"/>
              </a:rPr>
              <a:t>اين بيماري بستگي به محل استقرار كيست (كبد، ريه، مغز، استخوان) ، بزرگي كيست و موقعيت كيست دارد</a:t>
            </a:r>
            <a:r>
              <a:rPr lang="fa-IR" dirty="0">
                <a:cs typeface="B Zar" pitchFamily="2" charset="-78"/>
              </a:rPr>
              <a:t>. </a:t>
            </a:r>
            <a:r>
              <a:rPr lang="fa-IR" sz="2400" dirty="0" smtClean="0">
                <a:cs typeface="B Zar" pitchFamily="2" charset="-78"/>
              </a:rPr>
              <a:t>(در </a:t>
            </a:r>
            <a:r>
              <a:rPr lang="fa-IR" sz="2400" dirty="0">
                <a:cs typeface="B Zar" pitchFamily="2" charset="-78"/>
              </a:rPr>
              <a:t>مغز و چشم سريعاً </a:t>
            </a:r>
            <a:r>
              <a:rPr lang="fa-IR" sz="2400" dirty="0" smtClean="0">
                <a:cs typeface="B Zar" pitchFamily="2" charset="-78"/>
              </a:rPr>
              <a:t>علامتدار ميشود </a:t>
            </a:r>
            <a:r>
              <a:rPr lang="fa-IR" dirty="0" smtClean="0">
                <a:cs typeface="B Zar" pitchFamily="2" charset="-78"/>
              </a:rPr>
              <a:t>)      در </a:t>
            </a:r>
            <a:r>
              <a:rPr lang="fa-IR" dirty="0">
                <a:cs typeface="B Zar" pitchFamily="2" charset="-78"/>
              </a:rPr>
              <a:t>حاليكه در كبد سالها طول مي كشد تا ايجاد علامت نمايد. </a:t>
            </a:r>
            <a:endParaRPr lang="en-US" dirty="0">
              <a:cs typeface="B Zar" pitchFamily="2" charset="-78"/>
            </a:endParaRPr>
          </a:p>
          <a:p>
            <a:pPr>
              <a:buNone/>
            </a:pPr>
            <a:endParaRPr lang="fa-I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dirty="0" smtClean="0">
                <a:cs typeface="B Zar" pitchFamily="2" charset="-78"/>
              </a:rPr>
              <a:t>علائم بالینی اختصاصی :</a:t>
            </a:r>
            <a:endParaRPr lang="fa-IR" dirty="0"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  <a:p>
            <a:r>
              <a:rPr lang="fa-IR" dirty="0" smtClean="0">
                <a:cs typeface="B Zar" pitchFamily="2" charset="-78"/>
              </a:rPr>
              <a:t>در </a:t>
            </a:r>
            <a:r>
              <a:rPr lang="fa-IR" dirty="0">
                <a:cs typeface="B Zar" pitchFamily="2" charset="-78"/>
                <a:hlinkClick r:id="rId2" tooltip="کبد"/>
              </a:rPr>
              <a:t>کبد</a:t>
            </a:r>
            <a:r>
              <a:rPr lang="fa-IR" dirty="0">
                <a:cs typeface="B Zar" pitchFamily="2" charset="-78"/>
              </a:rPr>
              <a:t> به صورت </a:t>
            </a:r>
            <a:r>
              <a:rPr lang="fa-IR" dirty="0">
                <a:cs typeface="B Zar" pitchFamily="2" charset="-78"/>
                <a:hlinkClick r:id="rId3" tooltip="سوء هاضمه"/>
              </a:rPr>
              <a:t>سوء هاضمه</a:t>
            </a:r>
            <a:r>
              <a:rPr lang="fa-IR" dirty="0">
                <a:cs typeface="B Zar" pitchFamily="2" charset="-78"/>
              </a:rPr>
              <a:t>، درد و لمس توده در </a:t>
            </a:r>
            <a:r>
              <a:rPr lang="en-US" dirty="0">
                <a:cs typeface="B Zar" pitchFamily="2" charset="-78"/>
              </a:rPr>
              <a:t>RUQ</a:t>
            </a:r>
            <a:r>
              <a:rPr lang="fa-IR" dirty="0">
                <a:cs typeface="B Zar" pitchFamily="2" charset="-78"/>
              </a:rPr>
              <a:t> تظاهر می‌کند. تظاهرات دیگر آن انسداد </a:t>
            </a:r>
            <a:r>
              <a:rPr lang="fa-IR" dirty="0">
                <a:cs typeface="B Zar" pitchFamily="2" charset="-78"/>
                <a:hlinkClick r:id="rId4" tooltip="مجاری صفراوی (صفحه وجود ندارد)"/>
              </a:rPr>
              <a:t>مجاری صفراوی</a:t>
            </a:r>
            <a:r>
              <a:rPr lang="fa-IR" dirty="0">
                <a:cs typeface="B Zar" pitchFamily="2" charset="-78"/>
              </a:rPr>
              <a:t>، </a:t>
            </a:r>
            <a:r>
              <a:rPr lang="fa-IR" dirty="0">
                <a:cs typeface="B Zar" pitchFamily="2" charset="-78"/>
                <a:hlinkClick r:id="rId5" tooltip="یرقان"/>
              </a:rPr>
              <a:t>یرقان</a:t>
            </a:r>
            <a:r>
              <a:rPr lang="fa-IR" dirty="0">
                <a:cs typeface="B Zar" pitchFamily="2" charset="-78"/>
              </a:rPr>
              <a:t> و عفونت ثانویه می‌باشد . در ریه‌ها، علایم درگیری سیستم تنفسی مانند </a:t>
            </a:r>
            <a:r>
              <a:rPr lang="fa-IR" dirty="0">
                <a:cs typeface="B Zar" pitchFamily="2" charset="-78"/>
                <a:hlinkClick r:id="rId6" tooltip="سرفه"/>
              </a:rPr>
              <a:t>سرفه</a:t>
            </a:r>
            <a:r>
              <a:rPr lang="fa-IR" dirty="0">
                <a:cs typeface="B Zar" pitchFamily="2" charset="-78"/>
              </a:rPr>
              <a:t>، </a:t>
            </a:r>
            <a:r>
              <a:rPr lang="fa-IR" dirty="0">
                <a:cs typeface="B Zar" pitchFamily="2" charset="-78"/>
                <a:hlinkClick r:id="rId7" tooltip="تنگی نفس"/>
              </a:rPr>
              <a:t>تنگی نفس</a:t>
            </a:r>
            <a:r>
              <a:rPr lang="fa-IR" dirty="0">
                <a:cs typeface="B Zar" pitchFamily="2" charset="-78"/>
              </a:rPr>
              <a:t>، </a:t>
            </a:r>
            <a:r>
              <a:rPr lang="fa-IR" dirty="0">
                <a:cs typeface="B Zar" pitchFamily="2" charset="-78"/>
                <a:hlinkClick r:id="rId8" tooltip="خلط"/>
              </a:rPr>
              <a:t>خلط</a:t>
            </a:r>
            <a:r>
              <a:rPr lang="fa-IR" dirty="0">
                <a:cs typeface="B Zar" pitchFamily="2" charset="-78"/>
              </a:rPr>
              <a:t>، </a:t>
            </a:r>
            <a:r>
              <a:rPr lang="fa-IR" dirty="0">
                <a:cs typeface="B Zar" pitchFamily="2" charset="-78"/>
                <a:hlinkClick r:id="rId9" tooltip="هموپتزی"/>
              </a:rPr>
              <a:t>هموپتزی</a:t>
            </a:r>
            <a:r>
              <a:rPr lang="fa-IR" dirty="0">
                <a:cs typeface="B Zar" pitchFamily="2" charset="-78"/>
              </a:rPr>
              <a:t>، درد سینه و </a:t>
            </a:r>
            <a:r>
              <a:rPr lang="fa-IR" dirty="0">
                <a:cs typeface="B Zar" pitchFamily="2" charset="-78"/>
                <a:hlinkClick r:id="rId10" tooltip="تب"/>
              </a:rPr>
              <a:t>تب</a:t>
            </a:r>
            <a:r>
              <a:rPr lang="fa-IR" dirty="0">
                <a:cs typeface="B Zar" pitchFamily="2" charset="-78"/>
              </a:rPr>
              <a:t> است . در صورتی که کیست در </a:t>
            </a:r>
            <a:r>
              <a:rPr lang="fa-IR" dirty="0">
                <a:cs typeface="B Zar" pitchFamily="2" charset="-78"/>
                <a:hlinkClick r:id="rId11" tooltip="طحال"/>
              </a:rPr>
              <a:t>طحال</a:t>
            </a:r>
            <a:r>
              <a:rPr lang="fa-IR" dirty="0">
                <a:cs typeface="B Zar" pitchFamily="2" charset="-78"/>
              </a:rPr>
              <a:t> رشد نماید علایمی نشان نداده ولی ممکن است دراثر ضربه‌ای کوچک یا تصادف پاره شود که شوک و مرگ فوری بیمار را به دنبال دارد . در صورت رشد کیست در مغز علایمی شبیه </a:t>
            </a:r>
            <a:r>
              <a:rPr lang="fa-IR" dirty="0">
                <a:cs typeface="B Zar" pitchFamily="2" charset="-78"/>
                <a:hlinkClick r:id="rId12" tooltip="تومور مغزی"/>
              </a:rPr>
              <a:t>تومور مغزی</a:t>
            </a:r>
            <a:r>
              <a:rPr lang="fa-IR" dirty="0">
                <a:cs typeface="B Zar" pitchFamily="2" charset="-78"/>
              </a:rPr>
              <a:t> دیده </a:t>
            </a:r>
            <a:r>
              <a:rPr lang="fa-IR" dirty="0" smtClean="0">
                <a:cs typeface="B Zar" pitchFamily="2" charset="-78"/>
              </a:rPr>
              <a:t>می‌شود.</a:t>
            </a:r>
            <a:endParaRPr lang="en-US" dirty="0">
              <a:cs typeface="B Zar" pitchFamily="2" charset="-78"/>
            </a:endParaRPr>
          </a:p>
          <a:p>
            <a:endParaRPr lang="fa-I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227</TotalTime>
  <Words>780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Opulent</vt:lpstr>
      <vt:lpstr> به نام خداوند بخشنده مهربان</vt:lpstr>
      <vt:lpstr>تعریف کیست هیداتیک:</vt:lpstr>
      <vt:lpstr>عامل ایجاد بیماری :</vt:lpstr>
      <vt:lpstr>اهمیت بیماری کیست هیداتیک:</vt:lpstr>
      <vt:lpstr>بیماریزایی : </vt:lpstr>
      <vt:lpstr>راه انتقال:</vt:lpstr>
      <vt:lpstr>چرخه زندگی انگل کیست هیداتیک :</vt:lpstr>
      <vt:lpstr>علائم بیماری کیست هیداتیک :</vt:lpstr>
      <vt:lpstr>علائم بالینی اختصاصی :</vt:lpstr>
      <vt:lpstr>نكات ساده پيشگيري از اين بيماري: </vt:lpstr>
      <vt:lpstr>تشخیص و درمان:</vt:lpstr>
      <vt:lpstr>خسته نباشید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به نام خداوند بخشنده مهربان</dc:title>
  <dc:creator>bimary</dc:creator>
  <cp:lastModifiedBy>parvin pilafkan</cp:lastModifiedBy>
  <cp:revision>68</cp:revision>
  <dcterms:created xsi:type="dcterms:W3CDTF">2014-06-07T08:48:58Z</dcterms:created>
  <dcterms:modified xsi:type="dcterms:W3CDTF">2024-03-09T05:16:19Z</dcterms:modified>
</cp:coreProperties>
</file>