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8" r:id="rId5"/>
  </p:sldMasterIdLst>
  <p:notesMasterIdLst>
    <p:notesMasterId r:id="rId25"/>
  </p:notesMasterIdLst>
  <p:handoutMasterIdLst>
    <p:handoutMasterId r:id="rId26"/>
  </p:handoutMasterIdLst>
  <p:sldIdLst>
    <p:sldId id="271" r:id="rId6"/>
    <p:sldId id="256" r:id="rId7"/>
    <p:sldId id="320" r:id="rId8"/>
    <p:sldId id="278" r:id="rId9"/>
    <p:sldId id="330" r:id="rId10"/>
    <p:sldId id="277" r:id="rId11"/>
    <p:sldId id="279" r:id="rId12"/>
    <p:sldId id="259" r:id="rId13"/>
    <p:sldId id="276" r:id="rId14"/>
    <p:sldId id="275" r:id="rId15"/>
    <p:sldId id="266" r:id="rId16"/>
    <p:sldId id="323" r:id="rId17"/>
    <p:sldId id="331" r:id="rId18"/>
    <p:sldId id="324" r:id="rId19"/>
    <p:sldId id="325" r:id="rId20"/>
    <p:sldId id="326" r:id="rId21"/>
    <p:sldId id="327" r:id="rId22"/>
    <p:sldId id="328"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35" autoAdjust="0"/>
  </p:normalViewPr>
  <p:slideViewPr>
    <p:cSldViewPr snapToGrid="0" snapToObjects="1">
      <p:cViewPr>
        <p:scale>
          <a:sx n="81" d="100"/>
          <a:sy n="81" d="100"/>
        </p:scale>
        <p:origin x="-78" y="-70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8" d="100"/>
          <a:sy n="68" d="100"/>
        </p:scale>
        <p:origin x="3288" y="3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F40BB816-636F-4C40-9EC7-A3BA365B89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97CE0D02-F780-4697-9A30-3F10F4D67C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99885C-64C6-4202-8B65-38170DBD673D}" type="datetimeFigureOut">
              <a:rPr lang="en-US" smtClean="0"/>
              <a:t>4/2/2024</a:t>
            </a:fld>
            <a:endParaRPr lang="en-US" dirty="0"/>
          </a:p>
        </p:txBody>
      </p:sp>
      <p:sp>
        <p:nvSpPr>
          <p:cNvPr id="4" name="Footer Placeholder 3">
            <a:extLst>
              <a:ext uri="{FF2B5EF4-FFF2-40B4-BE49-F238E27FC236}">
                <a16:creationId xmlns="" xmlns:a16="http://schemas.microsoft.com/office/drawing/2014/main" id="{E50C7536-00AB-4C14-90D3-7D88603F2A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8FDBC111-E561-48D6-9DB3-85F8BE552B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1AA4D1-BF1D-4260-B442-EBD7859EC5F1}" type="slidenum">
              <a:rPr lang="en-US" smtClean="0"/>
              <a:t>‹#›</a:t>
            </a:fld>
            <a:endParaRPr lang="en-US" dirty="0"/>
          </a:p>
        </p:txBody>
      </p:sp>
    </p:spTree>
    <p:extLst>
      <p:ext uri="{BB962C8B-B14F-4D97-AF65-F5344CB8AC3E}">
        <p14:creationId xmlns:p14="http://schemas.microsoft.com/office/powerpoint/2010/main" val="691146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949326-15A5-4041-B3F6-1CB1FE840753}" type="datetimeFigureOut">
              <a:rPr lang="en-US" smtClean="0"/>
              <a:t>4/2/2024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39BA2-F127-4DB1-B8FD-D5A70CC3E01B}" type="slidenum">
              <a:rPr lang="en-US" smtClean="0"/>
              <a:t>‹#›</a:t>
            </a:fld>
            <a:endParaRPr lang="en-US" dirty="0"/>
          </a:p>
        </p:txBody>
      </p:sp>
    </p:spTree>
    <p:extLst>
      <p:ext uri="{BB962C8B-B14F-4D97-AF65-F5344CB8AC3E}">
        <p14:creationId xmlns:p14="http://schemas.microsoft.com/office/powerpoint/2010/main" val="4002405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39BA2-F127-4DB1-B8FD-D5A70CC3E01B}" type="slidenum">
              <a:rPr lang="en-US" smtClean="0"/>
              <a:t>19</a:t>
            </a:fld>
            <a:endParaRPr lang="en-US" dirty="0"/>
          </a:p>
        </p:txBody>
      </p:sp>
    </p:spTree>
    <p:extLst>
      <p:ext uri="{BB962C8B-B14F-4D97-AF65-F5344CB8AC3E}">
        <p14:creationId xmlns:p14="http://schemas.microsoft.com/office/powerpoint/2010/main" val="40835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3644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740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15467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3644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985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2287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8853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74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645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298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676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749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144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73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6349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05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885664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0F4343-2183-43BA-A147-F380CAF1EB07}"/>
              </a:ext>
            </a:extLst>
          </p:cNvPr>
          <p:cNvSpPr>
            <a:spLocks noGrp="1"/>
          </p:cNvSpPr>
          <p:nvPr>
            <p:ph type="ctrTitle"/>
          </p:nvPr>
        </p:nvSpPr>
        <p:spPr/>
        <p:txBody>
          <a:bodyPr/>
          <a:lstStyle/>
          <a:p>
            <a:endParaRPr lang="en-US" dirty="0"/>
          </a:p>
        </p:txBody>
      </p:sp>
      <p:sp>
        <p:nvSpPr>
          <p:cNvPr id="3" name="Subtitle 2">
            <a:extLst>
              <a:ext uri="{FF2B5EF4-FFF2-40B4-BE49-F238E27FC236}">
                <a16:creationId xmlns="" xmlns:a16="http://schemas.microsoft.com/office/drawing/2014/main" id="{78FBC9E2-C454-48B0-A6D9-0BC87ADD7683}"/>
              </a:ext>
            </a:extLst>
          </p:cNvPr>
          <p:cNvSpPr>
            <a:spLocks noGrp="1"/>
          </p:cNvSpPr>
          <p:nvPr>
            <p:ph type="subTitle" idx="1"/>
          </p:nvPr>
        </p:nvSpPr>
        <p:spPr/>
        <p:txBody>
          <a:bodyPr/>
          <a:lstStyle/>
          <a:p>
            <a:endParaRPr lang="en-US"/>
          </a:p>
        </p:txBody>
      </p:sp>
      <p:pic>
        <p:nvPicPr>
          <p:cNvPr id="5" name="Picture 4">
            <a:extLst>
              <a:ext uri="{FF2B5EF4-FFF2-40B4-BE49-F238E27FC236}">
                <a16:creationId xmlns="" xmlns:a16="http://schemas.microsoft.com/office/drawing/2014/main" id="{760D59FA-8E6C-4535-A56B-8CC0261DB79D}"/>
              </a:ext>
            </a:extLst>
          </p:cNvPr>
          <p:cNvPicPr>
            <a:picLocks noChangeAspect="1"/>
          </p:cNvPicPr>
          <p:nvPr/>
        </p:nvPicPr>
        <p:blipFill>
          <a:blip r:embed="rId2"/>
          <a:stretch>
            <a:fillRect/>
          </a:stretch>
        </p:blipFill>
        <p:spPr>
          <a:xfrm>
            <a:off x="1751012" y="180975"/>
            <a:ext cx="9753600" cy="6496050"/>
          </a:xfrm>
          <a:prstGeom prst="rect">
            <a:avLst/>
          </a:prstGeom>
        </p:spPr>
      </p:pic>
      <p:sp>
        <p:nvSpPr>
          <p:cNvPr id="6" name="Rectangle 5">
            <a:extLst>
              <a:ext uri="{FF2B5EF4-FFF2-40B4-BE49-F238E27FC236}">
                <a16:creationId xmlns="" xmlns:a16="http://schemas.microsoft.com/office/drawing/2014/main" id="{33CC3F8C-8DC0-4F1C-887C-6CAD3042CFFD}"/>
              </a:ext>
            </a:extLst>
          </p:cNvPr>
          <p:cNvSpPr/>
          <p:nvPr/>
        </p:nvSpPr>
        <p:spPr>
          <a:xfrm>
            <a:off x="2793130" y="900805"/>
            <a:ext cx="7797327" cy="923330"/>
          </a:xfrm>
          <a:prstGeom prst="rect">
            <a:avLst/>
          </a:prstGeom>
          <a:noFill/>
        </p:spPr>
        <p:txBody>
          <a:bodyPr wrap="none" lIns="91440" tIns="45720" rIns="91440" bIns="45720">
            <a:spAutoFit/>
          </a:bodyPr>
          <a:lstStyle/>
          <a:p>
            <a:pPr algn="ctr"/>
            <a:r>
              <a:rPr lang="fa-IR"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بسم الله الرحمن الرحیم</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401614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321168" y="1195753"/>
            <a:ext cx="9284677" cy="3968262"/>
          </a:xfrm>
          <a:prstGeom prst="rect">
            <a:avLst/>
          </a:prstGeom>
          <a:noFill/>
          <a:ln w="9525">
            <a:noFill/>
            <a:miter lim="800000"/>
            <a:headEnd/>
            <a:tailEnd/>
          </a:ln>
        </p:spPr>
        <p:txBody>
          <a:bodyPr lIns="91436" tIns="45719" rIns="91436" bIns="45719" anchor="ctr"/>
          <a:lstStyle/>
          <a:p>
            <a:pPr marL="457189" indent="-457189" algn="r" rtl="1">
              <a:lnSpc>
                <a:spcPct val="150000"/>
              </a:lnSpc>
              <a:buFont typeface="Arial" panose="020B0604020202020204" pitchFamily="34" charset="0"/>
              <a:buChar char="•"/>
            </a:pPr>
            <a:r>
              <a:rPr lang="fa-IR" dirty="0">
                <a:solidFill>
                  <a:schemeClr val="tx1">
                    <a:lumMod val="75000"/>
                    <a:lumOff val="25000"/>
                  </a:schemeClr>
                </a:solidFill>
              </a:rPr>
              <a:t>ضرورت راه اندازی نظام های مراقبت زیستی   </a:t>
            </a:r>
          </a:p>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نظام مراقبت زیستی نه فقط از دیدگاه حوزه سلامت که از دیدگاه امنیت نیز اهمیت دارد.</a:t>
            </a:r>
          </a:p>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خط اول پدافند زیستی با وجود نظام مراقبت زیستی اجرایی می شود.  </a:t>
            </a:r>
            <a:endParaRPr lang="en-US" dirty="0">
              <a:solidFill>
                <a:schemeClr val="tx1">
                  <a:lumMod val="75000"/>
                  <a:lumOff val="25000"/>
                </a:schemeClr>
              </a:solidFill>
            </a:endParaRPr>
          </a:p>
        </p:txBody>
      </p:sp>
      <p:sp>
        <p:nvSpPr>
          <p:cNvPr id="13" name="Rectangle 2"/>
          <p:cNvSpPr txBox="1">
            <a:spLocks noChangeArrowheads="1"/>
          </p:cNvSpPr>
          <p:nvPr/>
        </p:nvSpPr>
        <p:spPr bwMode="auto">
          <a:xfrm>
            <a:off x="914400" y="142875"/>
            <a:ext cx="10281138" cy="673100"/>
          </a:xfrm>
          <a:prstGeom prst="rect">
            <a:avLst/>
          </a:prstGeom>
          <a:noFill/>
          <a:ln w="9525">
            <a:noFill/>
            <a:miter lim="800000"/>
            <a:headEnd/>
            <a:tailEnd/>
          </a:ln>
        </p:spPr>
        <p:txBody>
          <a:bodyPr lIns="91436" tIns="45719" rIns="91436" bIns="45719" anchor="ctr"/>
          <a:lstStyle/>
          <a:p>
            <a:pPr algn="r" rtl="1">
              <a:lnSpc>
                <a:spcPct val="85000"/>
              </a:lnSpc>
              <a:defRPr/>
            </a:pPr>
            <a:r>
              <a:rPr lang="fa-IR" sz="4267" dirty="0">
                <a:solidFill>
                  <a:schemeClr val="accent5">
                    <a:lumMod val="50000"/>
                  </a:schemeClr>
                </a:solidFill>
              </a:rPr>
              <a:t>نظام مراقبت زیستی (</a:t>
            </a:r>
            <a:r>
              <a:rPr lang="en-US" sz="4267" dirty="0">
                <a:solidFill>
                  <a:schemeClr val="accent5">
                    <a:lumMod val="50000"/>
                  </a:schemeClr>
                </a:solidFill>
              </a:rPr>
              <a:t>Bio-Surveillance</a:t>
            </a:r>
            <a:r>
              <a:rPr lang="fa-IR" sz="4267" dirty="0">
                <a:solidFill>
                  <a:schemeClr val="accent5">
                    <a:lumMod val="50000"/>
                  </a:schemeClr>
                </a:solidFill>
              </a:rPr>
              <a:t>)</a:t>
            </a:r>
            <a:endParaRPr lang="en-US" sz="4000" b="1" kern="0" dirty="0">
              <a:solidFill>
                <a:schemeClr val="tx2">
                  <a:lumMod val="75000"/>
                </a:schemeClr>
              </a:solidFill>
              <a:latin typeface="+mj-lt"/>
              <a:ea typeface="+mj-ea"/>
              <a:cs typeface="B Zar" pitchFamily="2" charset="-78"/>
            </a:endParaRPr>
          </a:p>
        </p:txBody>
      </p:sp>
    </p:spTree>
    <p:extLst>
      <p:ext uri="{BB962C8B-B14F-4D97-AF65-F5344CB8AC3E}">
        <p14:creationId xmlns:p14="http://schemas.microsoft.com/office/powerpoint/2010/main" val="559968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028092" y="1043464"/>
            <a:ext cx="9120554" cy="3997459"/>
          </a:xfrm>
          <a:prstGeom prst="rect">
            <a:avLst/>
          </a:prstGeom>
          <a:noFill/>
          <a:ln w="9525">
            <a:noFill/>
            <a:miter lim="800000"/>
            <a:headEnd/>
            <a:tailEnd/>
          </a:ln>
        </p:spPr>
        <p:txBody>
          <a:bodyPr lIns="91436" tIns="45719" rIns="91436" bIns="45719" anchor="ctr"/>
          <a:lstStyle/>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آگاهی از موقعیت فعلی (</a:t>
            </a:r>
            <a:r>
              <a:rPr lang="en-US" dirty="0">
                <a:solidFill>
                  <a:schemeClr val="tx1">
                    <a:lumMod val="75000"/>
                    <a:lumOff val="25000"/>
                  </a:schemeClr>
                </a:solidFill>
              </a:rPr>
              <a:t>Situational Awareness</a:t>
            </a:r>
            <a:r>
              <a:rPr lang="fa-IR" dirty="0">
                <a:solidFill>
                  <a:schemeClr val="tx1">
                    <a:lumMod val="75000"/>
                    <a:lumOff val="25000"/>
                  </a:schemeClr>
                </a:solidFill>
              </a:rPr>
              <a:t> یا </a:t>
            </a:r>
            <a:r>
              <a:rPr lang="en-US" dirty="0">
                <a:solidFill>
                  <a:schemeClr val="tx1">
                    <a:lumMod val="75000"/>
                    <a:lumOff val="25000"/>
                  </a:schemeClr>
                </a:solidFill>
              </a:rPr>
              <a:t>SA</a:t>
            </a:r>
            <a:r>
              <a:rPr lang="fa-IR" dirty="0">
                <a:solidFill>
                  <a:schemeClr val="tx1">
                    <a:lumMod val="75000"/>
                    <a:lumOff val="25000"/>
                  </a:schemeClr>
                </a:solidFill>
              </a:rPr>
              <a:t>):</a:t>
            </a:r>
          </a:p>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استفاده از داده ها به منظور رد یا تایید طغیان های فعلی و روند مدیریت آنها </a:t>
            </a:r>
          </a:p>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شناسایی زود هنگام حوادث (</a:t>
            </a:r>
            <a:r>
              <a:rPr lang="en-US" dirty="0">
                <a:solidFill>
                  <a:schemeClr val="tx1">
                    <a:lumMod val="75000"/>
                    <a:lumOff val="25000"/>
                  </a:schemeClr>
                </a:solidFill>
              </a:rPr>
              <a:t>Early Event Detection</a:t>
            </a:r>
            <a:r>
              <a:rPr lang="fa-IR" dirty="0">
                <a:solidFill>
                  <a:schemeClr val="tx1">
                    <a:lumMod val="75000"/>
                    <a:lumOff val="25000"/>
                  </a:schemeClr>
                </a:solidFill>
              </a:rPr>
              <a:t> یا </a:t>
            </a:r>
            <a:r>
              <a:rPr lang="en-US" dirty="0">
                <a:solidFill>
                  <a:schemeClr val="tx1">
                    <a:lumMod val="75000"/>
                    <a:lumOff val="25000"/>
                  </a:schemeClr>
                </a:solidFill>
              </a:rPr>
              <a:t>EED</a:t>
            </a:r>
            <a:r>
              <a:rPr lang="fa-IR" dirty="0">
                <a:solidFill>
                  <a:schemeClr val="tx1">
                    <a:lumMod val="75000"/>
                    <a:lumOff val="25000"/>
                  </a:schemeClr>
                </a:solidFill>
              </a:rPr>
              <a:t>):</a:t>
            </a:r>
          </a:p>
          <a:p>
            <a:pPr marL="1066773" lvl="1" indent="-457189" algn="r" rtl="1">
              <a:lnSpc>
                <a:spcPct val="150000"/>
              </a:lnSpc>
              <a:buFont typeface="Arial" panose="020B0604020202020204" pitchFamily="34" charset="0"/>
              <a:buChar char="•"/>
            </a:pPr>
            <a:r>
              <a:rPr lang="fa-IR" dirty="0">
                <a:solidFill>
                  <a:schemeClr val="tx1">
                    <a:lumMod val="75000"/>
                    <a:lumOff val="25000"/>
                  </a:schemeClr>
                </a:solidFill>
              </a:rPr>
              <a:t>شناسایی حوادثی که می تواند نشانه بروز یک  بحران یا طغیان باشد.  </a:t>
            </a:r>
            <a:endParaRPr lang="en-US" dirty="0">
              <a:solidFill>
                <a:schemeClr val="tx1">
                  <a:lumMod val="75000"/>
                  <a:lumOff val="25000"/>
                </a:schemeClr>
              </a:solidFill>
            </a:endParaRPr>
          </a:p>
          <a:p>
            <a:pPr marL="457189" indent="-457189" algn="r" rtl="1">
              <a:lnSpc>
                <a:spcPct val="150000"/>
              </a:lnSpc>
              <a:buFont typeface="Arial" panose="020B0604020202020204" pitchFamily="34" charset="0"/>
              <a:buChar char="•"/>
            </a:pPr>
            <a:endParaRPr lang="en-US" sz="1867" dirty="0">
              <a:solidFill>
                <a:schemeClr val="accent5">
                  <a:lumMod val="50000"/>
                </a:schemeClr>
              </a:solidFill>
              <a:latin typeface="Tahoma"/>
              <a:ea typeface="Tahoma"/>
              <a:cs typeface="Tahoma"/>
            </a:endParaRPr>
          </a:p>
        </p:txBody>
      </p:sp>
      <p:sp>
        <p:nvSpPr>
          <p:cNvPr id="13" name="Rectangle 2"/>
          <p:cNvSpPr txBox="1">
            <a:spLocks noChangeArrowheads="1"/>
          </p:cNvSpPr>
          <p:nvPr/>
        </p:nvSpPr>
        <p:spPr bwMode="auto">
          <a:xfrm>
            <a:off x="914400" y="142875"/>
            <a:ext cx="8458200" cy="673100"/>
          </a:xfrm>
          <a:prstGeom prst="rect">
            <a:avLst/>
          </a:prstGeom>
          <a:noFill/>
          <a:ln w="9525">
            <a:noFill/>
            <a:miter lim="800000"/>
            <a:headEnd/>
            <a:tailEnd/>
          </a:ln>
        </p:spPr>
        <p:txBody>
          <a:bodyPr lIns="91436" tIns="45719" rIns="91436" bIns="45719" anchor="ctr"/>
          <a:lstStyle/>
          <a:p>
            <a:pPr algn="r" rtl="1">
              <a:lnSpc>
                <a:spcPct val="85000"/>
              </a:lnSpc>
              <a:defRPr/>
            </a:pPr>
            <a:r>
              <a:rPr lang="fa-IR" sz="3600" dirty="0">
                <a:solidFill>
                  <a:schemeClr val="accent5">
                    <a:lumMod val="50000"/>
                  </a:schemeClr>
                </a:solidFill>
              </a:rPr>
              <a:t>نظام مراقبت زیستی (</a:t>
            </a:r>
            <a:r>
              <a:rPr lang="en-US" sz="3600" dirty="0">
                <a:solidFill>
                  <a:schemeClr val="accent5">
                    <a:lumMod val="50000"/>
                  </a:schemeClr>
                </a:solidFill>
              </a:rPr>
              <a:t>Bio-Surveillance</a:t>
            </a:r>
            <a:r>
              <a:rPr lang="fa-IR" sz="3600" dirty="0">
                <a:solidFill>
                  <a:schemeClr val="accent5">
                    <a:lumMod val="50000"/>
                  </a:schemeClr>
                </a:solidFill>
              </a:rPr>
              <a:t>)</a:t>
            </a:r>
            <a:endParaRPr lang="en-US" sz="3200" b="1" kern="0" dirty="0">
              <a:solidFill>
                <a:schemeClr val="tx2">
                  <a:lumMod val="75000"/>
                </a:schemeClr>
              </a:solidFill>
              <a:latin typeface="+mj-lt"/>
              <a:ea typeface="+mj-ea"/>
              <a:cs typeface="B Zar" pitchFamily="2" charset="-78"/>
            </a:endParaRPr>
          </a:p>
        </p:txBody>
      </p:sp>
    </p:spTree>
    <p:extLst>
      <p:ext uri="{BB962C8B-B14F-4D97-AF65-F5344CB8AC3E}">
        <p14:creationId xmlns:p14="http://schemas.microsoft.com/office/powerpoint/2010/main" val="2907100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طغیان بیماری های منقله از آب و غذا</a:t>
            </a:r>
            <a:endParaRPr lang="en-US" dirty="0"/>
          </a:p>
        </p:txBody>
      </p:sp>
      <p:sp>
        <p:nvSpPr>
          <p:cNvPr id="3" name="Content Placeholder 2"/>
          <p:cNvSpPr>
            <a:spLocks noGrp="1"/>
          </p:cNvSpPr>
          <p:nvPr>
            <p:ph idx="1"/>
          </p:nvPr>
        </p:nvSpPr>
        <p:spPr/>
        <p:txBody>
          <a:bodyPr>
            <a:normAutofit fontScale="70000" lnSpcReduction="20000"/>
          </a:bodyPr>
          <a:lstStyle/>
          <a:p>
            <a:pPr algn="r" rtl="1"/>
            <a:r>
              <a:rPr lang="fa-IR" dirty="0" smtClean="0"/>
              <a:t>تعریف:  </a:t>
            </a:r>
            <a:r>
              <a:rPr lang="ar-SA" dirty="0"/>
              <a:t>هرگاه دونفر یا </a:t>
            </a:r>
            <a:r>
              <a:rPr lang="ar-SA" dirty="0"/>
              <a:t>بیش</a:t>
            </a:r>
            <a:r>
              <a:rPr lang="fa-IR" dirty="0" smtClean="0"/>
              <a:t>تر</a:t>
            </a:r>
            <a:r>
              <a:rPr lang="ar-SA" dirty="0" smtClean="0"/>
              <a:t> </a:t>
            </a:r>
            <a:r>
              <a:rPr lang="ar-SA" dirty="0"/>
              <a:t>از یک </a:t>
            </a:r>
            <a:r>
              <a:rPr lang="fa-IR" dirty="0"/>
              <a:t>آب یا غذای </a:t>
            </a:r>
            <a:r>
              <a:rPr lang="ar-SA" dirty="0"/>
              <a:t> مشترک</a:t>
            </a:r>
            <a:r>
              <a:rPr lang="fa-IR" dirty="0"/>
              <a:t> </a:t>
            </a:r>
            <a:r>
              <a:rPr lang="ar-SA" dirty="0"/>
              <a:t>استفاده </a:t>
            </a:r>
            <a:r>
              <a:rPr lang="ar-SA" dirty="0"/>
              <a:t>کرده </a:t>
            </a:r>
            <a:r>
              <a:rPr lang="ar-SA" dirty="0"/>
              <a:t>وعلائم </a:t>
            </a:r>
            <a:r>
              <a:rPr lang="ar-SA" dirty="0"/>
              <a:t>گوارشی  مانند اسهال واستفراغ و دل درد  داشته </a:t>
            </a:r>
            <a:r>
              <a:rPr lang="ar-SA" dirty="0" smtClean="0"/>
              <a:t>باشند</a:t>
            </a:r>
            <a:r>
              <a:rPr lang="fa-IR" dirty="0" smtClean="0"/>
              <a:t>.</a:t>
            </a:r>
            <a:endParaRPr lang="fa-IR" dirty="0"/>
          </a:p>
          <a:p>
            <a:pPr algn="r" rtl="1"/>
            <a:r>
              <a:rPr lang="fa-IR" dirty="0" smtClean="0"/>
              <a:t>شاخص بیماریابی : پنج مورد در هر صد هزار نفر جمعیّت </a:t>
            </a:r>
          </a:p>
          <a:p>
            <a:pPr algn="r" rtl="1"/>
            <a:r>
              <a:rPr lang="fa-IR" dirty="0" smtClean="0"/>
              <a:t>نحوه گزارش گیری در سامانه سیب: گزارش ها – گزارش مراقبت ها – گزارش تشخیص ها – اطّلاعات موارد طغیان « غیر پزشک»  یا کد7724</a:t>
            </a:r>
          </a:p>
          <a:p>
            <a:pPr marL="0" indent="0" algn="r">
              <a:lnSpc>
                <a:spcPct val="150000"/>
              </a:lnSpc>
              <a:buNone/>
            </a:pPr>
            <a:r>
              <a:rPr lang="fa-IR" dirty="0" smtClean="0"/>
              <a:t>اهمیّت :</a:t>
            </a:r>
            <a:r>
              <a:rPr lang="fa-IR" b="1" dirty="0">
                <a:solidFill>
                  <a:schemeClr val="accent5">
                    <a:lumMod val="75000"/>
                  </a:schemeClr>
                </a:solidFill>
              </a:rPr>
              <a:t>در سالهای اخیر به دلایل ذیل طغیان بیماریهای منتقله از غذا رو به گسترش بوده و منجر به افزایش بروز عفونت ها و مسمومیت های منتقله از غذا در جهان شده است:</a:t>
            </a:r>
            <a:endParaRPr lang="en-US" b="1" dirty="0">
              <a:solidFill>
                <a:schemeClr val="accent5">
                  <a:lumMod val="75000"/>
                </a:schemeClr>
              </a:solidFill>
            </a:endParaRPr>
          </a:p>
          <a:p>
            <a:pPr marL="0" indent="0" algn="r">
              <a:buNone/>
            </a:pPr>
            <a:endParaRPr lang="fa-IR" dirty="0">
              <a:solidFill>
                <a:srgbClr val="C00000"/>
              </a:solidFill>
              <a:cs typeface="B Titr" panose="00000700000000000000" pitchFamily="2" charset="-78"/>
            </a:endParaRPr>
          </a:p>
          <a:p>
            <a:pPr algn="justLow" rtl="1">
              <a:lnSpc>
                <a:spcPct val="150000"/>
              </a:lnSpc>
              <a:buClr>
                <a:srgbClr val="C00000"/>
              </a:buClr>
              <a:buFont typeface="Wingdings" panose="05000000000000000000" pitchFamily="2" charset="2"/>
              <a:buChar char="q"/>
            </a:pPr>
            <a:r>
              <a:rPr lang="fa-IR" b="1" dirty="0"/>
              <a:t>افزایش تجارت مواد غذائی</a:t>
            </a:r>
          </a:p>
          <a:p>
            <a:pPr algn="justLow" rtl="1">
              <a:lnSpc>
                <a:spcPct val="150000"/>
              </a:lnSpc>
              <a:buClr>
                <a:srgbClr val="C00000"/>
              </a:buClr>
              <a:buFont typeface="Wingdings" panose="05000000000000000000" pitchFamily="2" charset="2"/>
              <a:buChar char="q"/>
            </a:pPr>
            <a:r>
              <a:rPr lang="fa-IR" b="1" dirty="0"/>
              <a:t>توسعه گردشگری</a:t>
            </a:r>
          </a:p>
          <a:p>
            <a:pPr algn="justLow" rtl="1">
              <a:lnSpc>
                <a:spcPct val="150000"/>
              </a:lnSpc>
              <a:buClr>
                <a:srgbClr val="C00000"/>
              </a:buClr>
              <a:buFont typeface="Wingdings" panose="05000000000000000000" pitchFamily="2" charset="2"/>
              <a:buChar char="q"/>
            </a:pPr>
            <a:r>
              <a:rPr lang="fa-IR" b="1" dirty="0"/>
              <a:t>تغییر در عادات غذائی </a:t>
            </a:r>
          </a:p>
          <a:p>
            <a:pPr algn="justLow" rtl="1">
              <a:lnSpc>
                <a:spcPct val="150000"/>
              </a:lnSpc>
              <a:buClr>
                <a:srgbClr val="C00000"/>
              </a:buClr>
              <a:buFont typeface="Wingdings" panose="05000000000000000000" pitchFamily="2" charset="2"/>
              <a:buChar char="q"/>
            </a:pPr>
            <a:r>
              <a:rPr lang="fa-IR" b="1" dirty="0"/>
              <a:t>عدم دسترسی کافی به غذا در نتیجه فقر ، خشکسالی، سیل ، قحطی و وقوع حوادث و بلایا </a:t>
            </a:r>
          </a:p>
          <a:p>
            <a:pPr algn="r" rtl="1"/>
            <a:endParaRPr lang="en-US" dirty="0"/>
          </a:p>
        </p:txBody>
      </p:sp>
    </p:spTree>
    <p:extLst>
      <p:ext uri="{BB962C8B-B14F-4D97-AF65-F5344CB8AC3E}">
        <p14:creationId xmlns:p14="http://schemas.microsoft.com/office/powerpoint/2010/main" val="3486218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739" y="624110"/>
            <a:ext cx="9757874" cy="1280890"/>
          </a:xfrm>
        </p:spPr>
        <p:txBody>
          <a:bodyPr/>
          <a:lstStyle/>
          <a:p>
            <a:r>
              <a:rPr lang="fa-IR" dirty="0" smtClean="0"/>
              <a:t>نظام مراقبت طغیان بیماری های منتقله از آب و غذا</a:t>
            </a:r>
            <a:endParaRPr lang="en-US" dirty="0"/>
          </a:p>
        </p:txBody>
      </p:sp>
      <p:sp>
        <p:nvSpPr>
          <p:cNvPr id="3" name="Content Placeholder 2"/>
          <p:cNvSpPr>
            <a:spLocks noGrp="1"/>
          </p:cNvSpPr>
          <p:nvPr>
            <p:ph idx="1"/>
          </p:nvPr>
        </p:nvSpPr>
        <p:spPr/>
        <p:txBody>
          <a:bodyPr>
            <a:normAutofit fontScale="92500" lnSpcReduction="20000"/>
          </a:bodyPr>
          <a:lstStyle/>
          <a:p>
            <a:pPr algn="justLow" rtl="1">
              <a:lnSpc>
                <a:spcPct val="200000"/>
              </a:lnSpc>
              <a:buClr>
                <a:srgbClr val="C00000"/>
              </a:buClr>
              <a:buFont typeface="Wingdings" panose="05000000000000000000" pitchFamily="2" charset="2"/>
              <a:buChar char="q"/>
            </a:pPr>
            <a:r>
              <a:rPr lang="ar-SA" b="1" dirty="0">
                <a:solidFill>
                  <a:srgbClr val="000000"/>
                </a:solidFill>
                <a:latin typeface="Times New Roman" panose="02020603050405020304" pitchFamily="18" charset="0"/>
                <a:ea typeface="Times New Roman" panose="02020603050405020304" pitchFamily="18" charset="0"/>
              </a:rPr>
              <a:t>طغیان بیماریهای منتقله از آب و غذا در گروه بیماریهای مشمول </a:t>
            </a:r>
            <a:r>
              <a:rPr lang="ar-SA" b="1" dirty="0">
                <a:solidFill>
                  <a:srgbClr val="C00000"/>
                </a:solidFill>
                <a:latin typeface="Times New Roman" panose="02020603050405020304" pitchFamily="18" charset="0"/>
                <a:ea typeface="Times New Roman" panose="02020603050405020304" pitchFamily="18" charset="0"/>
              </a:rPr>
              <a:t>گزارش دهی تلفنی و فوری </a:t>
            </a:r>
            <a:r>
              <a:rPr lang="fa-IR" b="1" dirty="0">
                <a:solidFill>
                  <a:srgbClr val="000000"/>
                </a:solidFill>
                <a:latin typeface="Times New Roman" panose="02020603050405020304" pitchFamily="18" charset="0"/>
                <a:ea typeface="Times New Roman" panose="02020603050405020304" pitchFamily="18" charset="0"/>
              </a:rPr>
              <a:t>قرار دارد؛</a:t>
            </a:r>
          </a:p>
          <a:p>
            <a:pPr algn="justLow" rtl="1">
              <a:lnSpc>
                <a:spcPct val="200000"/>
              </a:lnSpc>
              <a:buClr>
                <a:srgbClr val="C00000"/>
              </a:buClr>
              <a:buFont typeface="Wingdings" panose="05000000000000000000" pitchFamily="2" charset="2"/>
              <a:buChar char="q"/>
            </a:pPr>
            <a:r>
              <a:rPr lang="ar-SA" b="1" dirty="0">
                <a:solidFill>
                  <a:srgbClr val="000000"/>
                </a:solidFill>
                <a:latin typeface="Times New Roman" panose="02020603050405020304" pitchFamily="18" charset="0"/>
                <a:ea typeface="Times New Roman" panose="02020603050405020304" pitchFamily="18" charset="0"/>
              </a:rPr>
              <a:t>چنانچه </a:t>
            </a:r>
            <a:r>
              <a:rPr lang="ar-SA" b="1" dirty="0">
                <a:solidFill>
                  <a:srgbClr val="C00000"/>
                </a:solidFill>
                <a:latin typeface="Times New Roman" panose="02020603050405020304" pitchFamily="18" charset="0"/>
                <a:ea typeface="Times New Roman" panose="02020603050405020304" pitchFamily="18" charset="0"/>
              </a:rPr>
              <a:t>دو نفر</a:t>
            </a:r>
            <a:r>
              <a:rPr lang="ar-SA" b="1" dirty="0">
                <a:solidFill>
                  <a:srgbClr val="C00000"/>
                </a:solidFill>
                <a:ea typeface="Times New Roman" panose="02020603050405020304" pitchFamily="18" charset="0"/>
                <a:cs typeface="Times New Roman" panose="02020603050405020304" pitchFamily="18" charset="0"/>
              </a:rPr>
              <a:t> </a:t>
            </a:r>
            <a:r>
              <a:rPr lang="ar-SA" b="1" dirty="0">
                <a:solidFill>
                  <a:srgbClr val="C00000"/>
                </a:solidFill>
                <a:latin typeface="Times New Roman" panose="02020603050405020304" pitchFamily="18" charset="0"/>
                <a:ea typeface="Times New Roman" panose="02020603050405020304" pitchFamily="18" charset="0"/>
              </a:rPr>
              <a:t>یا</a:t>
            </a:r>
            <a:r>
              <a:rPr lang="ar-SA" b="1" dirty="0">
                <a:solidFill>
                  <a:srgbClr val="C00000"/>
                </a:solidFill>
                <a:ea typeface="Times New Roman" panose="02020603050405020304" pitchFamily="18" charset="0"/>
                <a:cs typeface="Times New Roman" panose="02020603050405020304" pitchFamily="18" charset="0"/>
              </a:rPr>
              <a:t> </a:t>
            </a:r>
            <a:r>
              <a:rPr lang="ar-SA" b="1" dirty="0">
                <a:solidFill>
                  <a:srgbClr val="C00000"/>
                </a:solidFill>
                <a:latin typeface="Times New Roman" panose="02020603050405020304" pitchFamily="18" charset="0"/>
                <a:ea typeface="Times New Roman" panose="02020603050405020304" pitchFamily="18" charset="0"/>
              </a:rPr>
              <a:t>بیشتر </a:t>
            </a:r>
            <a:r>
              <a:rPr lang="ar-SA" b="1" dirty="0">
                <a:solidFill>
                  <a:srgbClr val="000000"/>
                </a:solidFill>
                <a:latin typeface="Times New Roman" panose="02020603050405020304" pitchFamily="18" charset="0"/>
                <a:ea typeface="Times New Roman" panose="02020603050405020304" pitchFamily="18" charset="0"/>
              </a:rPr>
              <a:t>که</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از</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یک</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غذا</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یا</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آشامیدنی مشترك</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استفاده</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کرده اند بیمار شده</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و</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علائم</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بالینی</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مشترکی</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داشته</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باشند</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به عنوان طغیان</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بیماری</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منتقله</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از</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غذا</a:t>
            </a:r>
            <a:r>
              <a:rPr lang="ar-SA" b="1" dirty="0">
                <a:solidFill>
                  <a:srgbClr val="000000"/>
                </a:solidFill>
                <a:ea typeface="Times New Roman" panose="02020603050405020304" pitchFamily="18" charset="0"/>
                <a:cs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بوده و باید به سیستم سلامت گزارش تلفنی فوری گردد</a:t>
            </a:r>
            <a:r>
              <a:rPr lang="fa-IR" b="1" dirty="0">
                <a:solidFill>
                  <a:srgbClr val="000000"/>
                </a:solidFill>
                <a:latin typeface="Times New Roman" panose="02020603050405020304" pitchFamily="18" charset="0"/>
                <a:ea typeface="Times New Roman" panose="02020603050405020304" pitchFamily="18" charset="0"/>
              </a:rPr>
              <a:t>؛</a:t>
            </a:r>
          </a:p>
          <a:p>
            <a:pPr algn="justLow" rtl="1">
              <a:lnSpc>
                <a:spcPct val="200000"/>
              </a:lnSpc>
              <a:buClr>
                <a:srgbClr val="C00000"/>
              </a:buClr>
              <a:buFont typeface="Wingdings" panose="05000000000000000000" pitchFamily="2" charset="2"/>
              <a:buChar char="q"/>
            </a:pPr>
            <a:r>
              <a:rPr lang="ar-SA" b="1" dirty="0">
                <a:solidFill>
                  <a:srgbClr val="000000"/>
                </a:solidFill>
                <a:latin typeface="Times New Roman" panose="02020603050405020304" pitchFamily="18" charset="0"/>
                <a:ea typeface="Times New Roman" panose="02020603050405020304" pitchFamily="18" charset="0"/>
              </a:rPr>
              <a:t>چنانچه</a:t>
            </a:r>
            <a:r>
              <a:rPr lang="ar-SA" b="1" dirty="0">
                <a:solidFill>
                  <a:srgbClr val="000000"/>
                </a:solidFill>
                <a:ea typeface="Times New Roman" panose="02020603050405020304" pitchFamily="18" charset="0"/>
              </a:rPr>
              <a:t> </a:t>
            </a:r>
            <a:r>
              <a:rPr lang="ar-SA" b="1" dirty="0">
                <a:solidFill>
                  <a:srgbClr val="C00000"/>
                </a:solidFill>
                <a:latin typeface="Times New Roman" panose="02020603050405020304" pitchFamily="18" charset="0"/>
                <a:ea typeface="Times New Roman" panose="02020603050405020304" pitchFamily="18" charset="0"/>
              </a:rPr>
              <a:t>افزایش</a:t>
            </a:r>
            <a:r>
              <a:rPr lang="ar-SA" b="1" dirty="0">
                <a:solidFill>
                  <a:srgbClr val="C00000"/>
                </a:solidFill>
                <a:ea typeface="Times New Roman" panose="02020603050405020304" pitchFamily="18" charset="0"/>
              </a:rPr>
              <a:t> </a:t>
            </a:r>
            <a:r>
              <a:rPr lang="ar-SA" b="1" dirty="0">
                <a:solidFill>
                  <a:srgbClr val="C00000"/>
                </a:solidFill>
                <a:latin typeface="Times New Roman" panose="02020603050405020304" pitchFamily="18" charset="0"/>
                <a:ea typeface="Times New Roman" panose="02020603050405020304" pitchFamily="18" charset="0"/>
              </a:rPr>
              <a:t>موارد</a:t>
            </a:r>
            <a:r>
              <a:rPr lang="ar-SA" b="1" dirty="0">
                <a:solidFill>
                  <a:srgbClr val="C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بیماریهای</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با</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علائم</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گوارشی</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از</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قبیل</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اسهال،</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استفراغ،</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تهوع،</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دل</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درد</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و</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سایر</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علایم</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همراه</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مشاهده</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شود نیز</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مراتب</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باید</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به</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صورت</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فوری</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گزارش</a:t>
            </a:r>
            <a:r>
              <a:rPr lang="ar-SA" b="1" dirty="0">
                <a:solidFill>
                  <a:srgbClr val="000000"/>
                </a:solidFill>
                <a:ea typeface="Times New Roman" panose="02020603050405020304" pitchFamily="18" charset="0"/>
              </a:rPr>
              <a:t> </a:t>
            </a:r>
            <a:r>
              <a:rPr lang="ar-SA" b="1" dirty="0">
                <a:solidFill>
                  <a:srgbClr val="000000"/>
                </a:solidFill>
                <a:latin typeface="Times New Roman" panose="02020603050405020304" pitchFamily="18" charset="0"/>
                <a:ea typeface="Times New Roman" panose="02020603050405020304" pitchFamily="18" charset="0"/>
              </a:rPr>
              <a:t>شود.</a:t>
            </a:r>
            <a:r>
              <a:rPr lang="ar-SA" b="1" dirty="0">
                <a:solidFill>
                  <a:srgbClr val="000000"/>
                </a:solidFill>
                <a:ea typeface="Times New Roman" panose="02020603050405020304" pitchFamily="18" charset="0"/>
              </a:rPr>
              <a:t> </a:t>
            </a:r>
            <a:endParaRPr lang="fa-IR" b="1" dirty="0">
              <a:solidFill>
                <a:srgbClr val="000000"/>
              </a:solidFill>
              <a:ea typeface="Times New Roman" panose="02020603050405020304" pitchFamily="18" charset="0"/>
            </a:endParaRPr>
          </a:p>
        </p:txBody>
      </p:sp>
    </p:spTree>
    <p:extLst>
      <p:ext uri="{BB962C8B-B14F-4D97-AF65-F5344CB8AC3E}">
        <p14:creationId xmlns:p14="http://schemas.microsoft.com/office/powerpoint/2010/main" val="2820790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وبا </a:t>
            </a:r>
            <a:endParaRPr lang="en-US" dirty="0"/>
          </a:p>
        </p:txBody>
      </p:sp>
      <p:sp>
        <p:nvSpPr>
          <p:cNvPr id="3" name="Content Placeholder 2"/>
          <p:cNvSpPr>
            <a:spLocks noGrp="1"/>
          </p:cNvSpPr>
          <p:nvPr>
            <p:ph idx="1"/>
          </p:nvPr>
        </p:nvSpPr>
        <p:spPr/>
        <p:txBody>
          <a:bodyPr/>
          <a:lstStyle/>
          <a:p>
            <a:pPr algn="r" rtl="1"/>
            <a:r>
              <a:rPr lang="fa-IR" dirty="0" smtClean="0"/>
              <a:t>تعریف :یک عفونت اسهالی حاد است که به دنبال خوردن آب یا غذای آلوده به باکتری ویبروکلرا ایجاد می شود.</a:t>
            </a:r>
          </a:p>
          <a:p>
            <a:pPr algn="r" rtl="1"/>
            <a:r>
              <a:rPr lang="fa-IR" dirty="0" smtClean="0"/>
              <a:t>شاخص بیماریابی: تعداد نمونه برداری سالانه به تعداد چهار درصد کودکان زیر  پنج سال</a:t>
            </a:r>
          </a:p>
          <a:p>
            <a:pPr algn="r" rtl="1"/>
            <a:r>
              <a:rPr lang="fa-IR" dirty="0" smtClean="0"/>
              <a:t>در سامانه سیب در قسمت گزارش مراقبت ها – گزارش تشخیص ها در قسمت علائم کلیدی بیماری های واگیر با توجّه به ثبت تمامی موارد در نظام سندرومیک بیماری های واگیر، تعداد نمونه برداری های انجام شده مشخص می گردد.</a:t>
            </a:r>
          </a:p>
          <a:p>
            <a:pPr algn="r" rtl="1"/>
            <a:endParaRPr lang="fa-IR" dirty="0" smtClean="0"/>
          </a:p>
          <a:p>
            <a:pPr marL="0" indent="0" algn="r" rtl="1">
              <a:buNone/>
            </a:pPr>
            <a:endParaRPr lang="en-US" dirty="0"/>
          </a:p>
        </p:txBody>
      </p:sp>
    </p:spTree>
    <p:extLst>
      <p:ext uri="{BB962C8B-B14F-4D97-AF65-F5344CB8AC3E}">
        <p14:creationId xmlns:p14="http://schemas.microsoft.com/office/powerpoint/2010/main" val="5257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اهمیّت بیماری وبا</a:t>
            </a:r>
            <a:endParaRPr lang="en-US" dirty="0"/>
          </a:p>
        </p:txBody>
      </p:sp>
      <p:sp>
        <p:nvSpPr>
          <p:cNvPr id="3" name="Content Placeholder 2"/>
          <p:cNvSpPr>
            <a:spLocks noGrp="1"/>
          </p:cNvSpPr>
          <p:nvPr>
            <p:ph idx="1"/>
          </p:nvPr>
        </p:nvSpPr>
        <p:spPr/>
        <p:txBody>
          <a:bodyPr/>
          <a:lstStyle/>
          <a:p>
            <a:pPr algn="r" rtl="1"/>
            <a:r>
              <a:rPr lang="fa-IR" dirty="0"/>
              <a:t>اهمیّت: این بیماری اساسا با دسترسی ناکافی به آب اشامیدنی ایمن و سیستم جمع آوری فاضلاب نا مناسب ارتباط دارد. بیماری از سرایت پذیری بالایی برخوردار است و اگر چه اغلب افراد آلوده علائم بالینی نداشته یا علائم خفیف دارند و می توانند با موفقیّت درمان شوندولی در مواردی نیز به دنبال بروز علائم اسهال حاد آبکی شدید می تواند با مرگ و میر و ناتوانی بالایی باشد و در عرض چند ساعت منجر به مرگ بیمار شود. بیماری هنوز در دنیا به عنوان یک تهدید برای سلامت عمومی جوامع محسوب می شود و طبق اعلام سازمان جهانی بهداشت میزان بروز اسهال حادّ آبکی  و بیماری وبا طّی سال های اخیر از روند افزایشی برخوردار است.</a:t>
            </a:r>
          </a:p>
          <a:p>
            <a:pPr algn="r" rtl="1"/>
            <a:endParaRPr lang="en-US" dirty="0"/>
          </a:p>
        </p:txBody>
      </p:sp>
    </p:spTree>
    <p:extLst>
      <p:ext uri="{BB962C8B-B14F-4D97-AF65-F5344CB8AC3E}">
        <p14:creationId xmlns:p14="http://schemas.microsoft.com/office/powerpoint/2010/main" val="248521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نظام مراقبت وبا</a:t>
            </a:r>
            <a:endParaRPr lang="en-US" dirty="0"/>
          </a:p>
        </p:txBody>
      </p:sp>
      <p:pic>
        <p:nvPicPr>
          <p:cNvPr id="1026" name="Picture 2" descr="C:\Users\dalil salimi\Desktop\Captur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89213" y="1905000"/>
            <a:ext cx="8915400" cy="3381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506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اسهال حاد آبکی</a:t>
            </a:r>
            <a:endParaRPr lang="en-US" dirty="0"/>
          </a:p>
        </p:txBody>
      </p:sp>
      <p:sp>
        <p:nvSpPr>
          <p:cNvPr id="3" name="Content Placeholder 2"/>
          <p:cNvSpPr>
            <a:spLocks noGrp="1"/>
          </p:cNvSpPr>
          <p:nvPr>
            <p:ph idx="1"/>
          </p:nvPr>
        </p:nvSpPr>
        <p:spPr/>
        <p:txBody>
          <a:bodyPr/>
          <a:lstStyle/>
          <a:p>
            <a:pPr algn="r" rtl="1"/>
            <a:r>
              <a:rPr lang="fa-IR" dirty="0" smtClean="0"/>
              <a:t>عبارت است از دفع سه بار یا بیشتر مدفوع شل  یا آبکی (غیر خونی) طی 24 ساعت</a:t>
            </a:r>
            <a:endParaRPr lang="en-US" dirty="0"/>
          </a:p>
        </p:txBody>
      </p:sp>
    </p:spTree>
    <p:extLst>
      <p:ext uri="{BB962C8B-B14F-4D97-AF65-F5344CB8AC3E}">
        <p14:creationId xmlns:p14="http://schemas.microsoft.com/office/powerpoint/2010/main" val="3772270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موارد مشکوک به وبا</a:t>
            </a:r>
            <a:endParaRPr lang="en-US" dirty="0"/>
          </a:p>
        </p:txBody>
      </p:sp>
      <p:pic>
        <p:nvPicPr>
          <p:cNvPr id="2050" name="Picture 2" descr="C:\Users\dalil salimi\Desktop\Capture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89213" y="1905000"/>
            <a:ext cx="8915400" cy="312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126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pic>
        <p:nvPicPr>
          <p:cNvPr id="5" name="Picture 4" descr="light spots">
            <a:extLst>
              <a:ext uri="{FF2B5EF4-FFF2-40B4-BE49-F238E27FC236}">
                <a16:creationId xmlns=""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0" y="5"/>
            <a:ext cx="12192000" cy="6857990"/>
          </a:xfrm>
          <a:prstGeom prst="rect">
            <a:avLst/>
          </a:prstGeom>
        </p:spPr>
      </p:pic>
      <p:sp>
        <p:nvSpPr>
          <p:cNvPr id="2" name="Title 1">
            <a:extLst>
              <a:ext uri="{FF2B5EF4-FFF2-40B4-BE49-F238E27FC236}">
                <a16:creationId xmlns="" xmlns:a16="http://schemas.microsoft.com/office/drawing/2014/main" id="{F266081D-517B-5D43-A7B4-E67DDEDC0B31}"/>
              </a:ext>
            </a:extLst>
          </p:cNvPr>
          <p:cNvSpPr>
            <a:spLocks noGrp="1"/>
          </p:cNvSpPr>
          <p:nvPr>
            <p:ph type="ctrTitle"/>
          </p:nvPr>
        </p:nvSpPr>
        <p:spPr/>
        <p:txBody>
          <a:bodyPr>
            <a:normAutofit/>
          </a:bodyPr>
          <a:lstStyle/>
          <a:p>
            <a:r>
              <a:rPr lang="en-US" dirty="0"/>
              <a:t>Thank you</a:t>
            </a:r>
          </a:p>
        </p:txBody>
      </p:sp>
      <p:sp>
        <p:nvSpPr>
          <p:cNvPr id="6" name="Subtitle 5">
            <a:extLst>
              <a:ext uri="{FF2B5EF4-FFF2-40B4-BE49-F238E27FC236}">
                <a16:creationId xmlns="" xmlns:a16="http://schemas.microsoft.com/office/drawing/2014/main" id="{9A1074FF-FFE2-4C11-9095-8EFFA66F61B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6373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4952" y="2484316"/>
            <a:ext cx="10972799" cy="1039588"/>
          </a:xfrm>
        </p:spPr>
        <p:txBody>
          <a:bodyPr>
            <a:normAutofit fontScale="90000"/>
          </a:bodyPr>
          <a:lstStyle/>
          <a:p>
            <a:pPr algn="ctr" rtl="1"/>
            <a:r>
              <a:rPr lang="fa-IR" sz="4800" dirty="0" smtClean="0">
                <a:solidFill>
                  <a:srgbClr val="00B0F0"/>
                </a:solidFill>
                <a:latin typeface="Rockwell" panose="02060603020205020403" pitchFamily="18" charset="0"/>
              </a:rPr>
              <a:t>مرکز بهداشت شهرستان اردبیل </a:t>
            </a:r>
            <a:br>
              <a:rPr lang="fa-IR" sz="4800" dirty="0" smtClean="0">
                <a:solidFill>
                  <a:srgbClr val="00B0F0"/>
                </a:solidFill>
                <a:latin typeface="Rockwell" panose="02060603020205020403" pitchFamily="18" charset="0"/>
              </a:rPr>
            </a:br>
            <a:r>
              <a:rPr lang="fa-IR" sz="4800" dirty="0" smtClean="0">
                <a:solidFill>
                  <a:srgbClr val="00B0F0"/>
                </a:solidFill>
                <a:latin typeface="Rockwell" panose="02060603020205020403" pitchFamily="18" charset="0"/>
              </a:rPr>
              <a:t>واحد مبارزه با بیماری ها</a:t>
            </a:r>
            <a:br>
              <a:rPr lang="fa-IR" sz="4800" dirty="0" smtClean="0">
                <a:solidFill>
                  <a:srgbClr val="00B0F0"/>
                </a:solidFill>
                <a:latin typeface="Rockwell" panose="02060603020205020403" pitchFamily="18" charset="0"/>
              </a:rPr>
            </a:br>
            <a:r>
              <a:rPr lang="fa-IR" sz="4800" dirty="0" smtClean="0">
                <a:solidFill>
                  <a:srgbClr val="00B0F0"/>
                </a:solidFill>
                <a:latin typeface="Rockwell" panose="02060603020205020403" pitchFamily="18" charset="0"/>
              </a:rPr>
              <a:t>بیماری های واگیر</a:t>
            </a:r>
            <a:endParaRPr lang="en-US" b="1" dirty="0">
              <a:solidFill>
                <a:srgbClr val="00B0F0"/>
              </a:solidFill>
              <a:cs typeface="B Zar" pitchFamily="2" charset="-78"/>
            </a:endParaRPr>
          </a:p>
        </p:txBody>
      </p:sp>
      <p:sp>
        <p:nvSpPr>
          <p:cNvPr id="3" name="Subtitle 2"/>
          <p:cNvSpPr>
            <a:spLocks noGrp="1"/>
          </p:cNvSpPr>
          <p:nvPr>
            <p:ph type="subTitle" idx="1"/>
          </p:nvPr>
        </p:nvSpPr>
        <p:spPr>
          <a:xfrm>
            <a:off x="744613" y="6070600"/>
            <a:ext cx="10972800" cy="406400"/>
          </a:xfrm>
        </p:spPr>
        <p:txBody>
          <a:bodyPr>
            <a:normAutofit/>
          </a:bodyPr>
          <a:lstStyle/>
          <a:p>
            <a:pPr algn="ctr" rtl="1"/>
            <a:r>
              <a:rPr lang="fa-IR" sz="1200" dirty="0" smtClean="0">
                <a:solidFill>
                  <a:srgbClr val="0070C0"/>
                </a:solidFill>
                <a:latin typeface="Tahoma" panose="020B0604030504040204" pitchFamily="34" charset="0"/>
                <a:ea typeface="Tahoma" panose="020B0604030504040204" pitchFamily="34" charset="0"/>
                <a:cs typeface="Tahoma" panose="020B0604030504040204" pitchFamily="34" charset="0"/>
              </a:rPr>
              <a:t>مرکز بهداشت شهرستان اردبیل – واحد مبارزه با بیماری های واگیر- عارف سلیمی</a:t>
            </a:r>
            <a:endParaRPr lang="en-US" sz="12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920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4952" y="2484316"/>
            <a:ext cx="10972799" cy="1039588"/>
          </a:xfrm>
        </p:spPr>
        <p:txBody>
          <a:bodyPr>
            <a:normAutofit fontScale="90000"/>
          </a:bodyPr>
          <a:lstStyle/>
          <a:p>
            <a:pPr algn="r" rtl="1"/>
            <a:r>
              <a:rPr lang="fa-IR" sz="4800" dirty="0" smtClean="0">
                <a:solidFill>
                  <a:srgbClr val="00B0F0"/>
                </a:solidFill>
                <a:latin typeface="Rockwell" panose="02060603020205020403" pitchFamily="18" charset="0"/>
              </a:rPr>
              <a:t>خلاصه مطالب آموزشی در بیماری های واگیر</a:t>
            </a:r>
            <a:endParaRPr lang="en-US" b="1" dirty="0">
              <a:solidFill>
                <a:srgbClr val="00B0F0"/>
              </a:solidFill>
              <a:cs typeface="B Zar" pitchFamily="2" charset="-78"/>
            </a:endParaRPr>
          </a:p>
        </p:txBody>
      </p:sp>
      <p:sp>
        <p:nvSpPr>
          <p:cNvPr id="3" name="Subtitle 2"/>
          <p:cNvSpPr>
            <a:spLocks noGrp="1"/>
          </p:cNvSpPr>
          <p:nvPr>
            <p:ph type="subTitle" idx="1"/>
          </p:nvPr>
        </p:nvSpPr>
        <p:spPr>
          <a:xfrm>
            <a:off x="744613" y="6070600"/>
            <a:ext cx="10972800" cy="406400"/>
          </a:xfrm>
        </p:spPr>
        <p:txBody>
          <a:bodyPr>
            <a:normAutofit/>
          </a:bodyPr>
          <a:lstStyle/>
          <a:p>
            <a:pPr algn="ctr" rtl="1"/>
            <a:r>
              <a:rPr lang="fa-IR" sz="1200" dirty="0" smtClean="0">
                <a:solidFill>
                  <a:srgbClr val="0070C0"/>
                </a:solidFill>
                <a:latin typeface="Tahoma" panose="020B0604030504040204" pitchFamily="34" charset="0"/>
                <a:ea typeface="Tahoma" panose="020B0604030504040204" pitchFamily="34" charset="0"/>
                <a:cs typeface="Tahoma" panose="020B0604030504040204" pitchFamily="34" charset="0"/>
              </a:rPr>
              <a:t>مرکز بهداشت شهرستان اردبیل – واحد مبارزه با بیماری های واگیر- عارف سلیمی</a:t>
            </a:r>
            <a:endParaRPr lang="en-US" sz="12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437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7FFB32-8DCD-4903-B128-587320682AFD}"/>
              </a:ext>
            </a:extLst>
          </p:cNvPr>
          <p:cNvSpPr>
            <a:spLocks noGrp="1"/>
          </p:cNvSpPr>
          <p:nvPr>
            <p:ph type="title"/>
          </p:nvPr>
        </p:nvSpPr>
        <p:spPr>
          <a:xfrm>
            <a:off x="2592925" y="624109"/>
            <a:ext cx="8911687" cy="4088567"/>
          </a:xfrm>
        </p:spPr>
        <p:txBody>
          <a:bodyPr/>
          <a:lstStyle/>
          <a:p>
            <a:pPr algn="r" rtl="1"/>
            <a:r>
              <a:rPr lang="fa-IR" dirty="0"/>
              <a:t>اهداف یادگیری</a:t>
            </a:r>
            <a:endParaRPr lang="en-US" dirty="0"/>
          </a:p>
        </p:txBody>
      </p:sp>
      <p:sp>
        <p:nvSpPr>
          <p:cNvPr id="3" name="Content Placeholder 2">
            <a:extLst>
              <a:ext uri="{FF2B5EF4-FFF2-40B4-BE49-F238E27FC236}">
                <a16:creationId xmlns="" xmlns:a16="http://schemas.microsoft.com/office/drawing/2014/main" id="{7E2EA91A-FB15-4481-B9CA-279C9E586810}"/>
              </a:ext>
            </a:extLst>
          </p:cNvPr>
          <p:cNvSpPr>
            <a:spLocks noGrp="1"/>
          </p:cNvSpPr>
          <p:nvPr>
            <p:ph idx="1"/>
          </p:nvPr>
        </p:nvSpPr>
        <p:spPr>
          <a:xfrm>
            <a:off x="2589212" y="1664677"/>
            <a:ext cx="8915400" cy="4246545"/>
          </a:xfrm>
        </p:spPr>
        <p:txBody>
          <a:bodyPr/>
          <a:lstStyle/>
          <a:p>
            <a:pPr algn="r" rtl="1"/>
            <a:r>
              <a:rPr lang="fa-IR" dirty="0"/>
              <a:t>آشنایی </a:t>
            </a:r>
            <a:r>
              <a:rPr lang="fa-IR" dirty="0" smtClean="0"/>
              <a:t>با نظام مراقبت بیماری های واگیر </a:t>
            </a:r>
            <a:endParaRPr lang="en-US" dirty="0"/>
          </a:p>
          <a:p>
            <a:pPr algn="r" rtl="1"/>
            <a:r>
              <a:rPr lang="fa-IR" dirty="0" smtClean="0"/>
              <a:t>تعریف بیماری ها</a:t>
            </a:r>
          </a:p>
          <a:p>
            <a:pPr algn="r" rtl="1"/>
            <a:r>
              <a:rPr lang="fa-IR" dirty="0" smtClean="0"/>
              <a:t>شاخص بیماری ها</a:t>
            </a:r>
          </a:p>
          <a:p>
            <a:pPr algn="r" rtl="1"/>
            <a:endParaRPr lang="fa-IR" dirty="0"/>
          </a:p>
        </p:txBody>
      </p:sp>
    </p:spTree>
    <p:extLst>
      <p:ext uri="{BB962C8B-B14F-4D97-AF65-F5344CB8AC3E}">
        <p14:creationId xmlns:p14="http://schemas.microsoft.com/office/powerpoint/2010/main" val="117254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تعریف مراقبت</a:t>
            </a:r>
            <a:endParaRPr lang="en-US" dirty="0"/>
          </a:p>
        </p:txBody>
      </p:sp>
      <p:sp>
        <p:nvSpPr>
          <p:cNvPr id="3" name="Content Placeholder 2"/>
          <p:cNvSpPr>
            <a:spLocks noGrp="1"/>
          </p:cNvSpPr>
          <p:nvPr>
            <p:ph idx="1"/>
          </p:nvPr>
        </p:nvSpPr>
        <p:spPr/>
        <p:txBody>
          <a:bodyPr/>
          <a:lstStyle/>
          <a:p>
            <a:pPr algn="r" rtl="1"/>
            <a:r>
              <a:rPr lang="fa-IR" dirty="0"/>
              <a:t>مراقبت عبارت است از جمع آوری، تجزیه و تحلیل </a:t>
            </a:r>
            <a:r>
              <a:rPr lang="fa-IR" dirty="0" smtClean="0"/>
              <a:t>و </a:t>
            </a:r>
            <a:r>
              <a:rPr lang="fa-IR" dirty="0"/>
              <a:t>انتشار اطلاعات مربوط به یک رویداد بهداشتی </a:t>
            </a:r>
            <a:r>
              <a:rPr lang="fa-IR" dirty="0" smtClean="0"/>
              <a:t>مورد انتخاب</a:t>
            </a:r>
            <a:endParaRPr lang="fa-IR" dirty="0"/>
          </a:p>
          <a:p>
            <a:pPr algn="r" rtl="1"/>
            <a:endParaRPr lang="fa-IR" dirty="0"/>
          </a:p>
          <a:p>
            <a:pPr algn="r" rtl="1"/>
            <a:r>
              <a:rPr lang="fa-IR" dirty="0" smtClean="0"/>
              <a:t>مقامات </a:t>
            </a:r>
            <a:r>
              <a:rPr lang="fa-IR" dirty="0"/>
              <a:t>و سیاست گزاران </a:t>
            </a:r>
            <a:r>
              <a:rPr lang="fa-IR" dirty="0" smtClean="0"/>
              <a:t>بهداشتی این </a:t>
            </a:r>
            <a:r>
              <a:rPr lang="fa-IR" dirty="0"/>
              <a:t>اطلاعات را برای طرح، اجرا و ارزیابی برنامه </a:t>
            </a:r>
            <a:r>
              <a:rPr lang="fa-IR" dirty="0" smtClean="0"/>
              <a:t>های </a:t>
            </a:r>
            <a:r>
              <a:rPr lang="fa-IR" dirty="0"/>
              <a:t>بهداشتی و فعالیت های مربوط به آن به کار می گیرند</a:t>
            </a:r>
            <a:r>
              <a:rPr lang="fa-IR" dirty="0" smtClean="0"/>
              <a:t>.</a:t>
            </a:r>
            <a:endParaRPr lang="en-US" dirty="0"/>
          </a:p>
        </p:txBody>
      </p:sp>
    </p:spTree>
    <p:extLst>
      <p:ext uri="{BB962C8B-B14F-4D97-AF65-F5344CB8AC3E}">
        <p14:creationId xmlns:p14="http://schemas.microsoft.com/office/powerpoint/2010/main" val="92262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EE9CFA-7346-4223-9AD1-2CB1AF512FE2}"/>
              </a:ext>
            </a:extLst>
          </p:cNvPr>
          <p:cNvSpPr>
            <a:spLocks noGrp="1"/>
          </p:cNvSpPr>
          <p:nvPr>
            <p:ph type="title"/>
          </p:nvPr>
        </p:nvSpPr>
        <p:spPr/>
        <p:txBody>
          <a:bodyPr/>
          <a:lstStyle/>
          <a:p>
            <a:pPr algn="ctr" rtl="1"/>
            <a:r>
              <a:rPr lang="fa-IR" dirty="0"/>
              <a:t>تعریف نظام </a:t>
            </a:r>
            <a:r>
              <a:rPr lang="fa-IR" dirty="0" smtClean="0"/>
              <a:t>مراقبت</a:t>
            </a:r>
            <a:endParaRPr lang="en-US" dirty="0"/>
          </a:p>
        </p:txBody>
      </p:sp>
      <p:sp>
        <p:nvSpPr>
          <p:cNvPr id="3" name="Content Placeholder 2">
            <a:extLst>
              <a:ext uri="{FF2B5EF4-FFF2-40B4-BE49-F238E27FC236}">
                <a16:creationId xmlns="" xmlns:a16="http://schemas.microsoft.com/office/drawing/2014/main" id="{F3FC4BA5-510E-460B-B55E-6B91E759859B}"/>
              </a:ext>
            </a:extLst>
          </p:cNvPr>
          <p:cNvSpPr>
            <a:spLocks noGrp="1"/>
          </p:cNvSpPr>
          <p:nvPr>
            <p:ph idx="1"/>
          </p:nvPr>
        </p:nvSpPr>
        <p:spPr>
          <a:xfrm>
            <a:off x="598621" y="1905000"/>
            <a:ext cx="10994760" cy="1811215"/>
          </a:xfrm>
        </p:spPr>
        <p:txBody>
          <a:bodyPr>
            <a:normAutofit/>
          </a:bodyPr>
          <a:lstStyle/>
          <a:p>
            <a:pPr marL="0" indent="0" algn="r" rtl="1">
              <a:buNone/>
            </a:pPr>
            <a:r>
              <a:rPr lang="fa-IR" dirty="0"/>
              <a:t>جمع آوری نظام مند داده های مربوط به سلامت، تجزیه و تحلیل و انتشاربه موقع آن ها به منظور انجام پاسخ مناسب در جهت ارتقای سطح سلامت </a:t>
            </a:r>
            <a:r>
              <a:rPr lang="fa-IR" dirty="0" smtClean="0"/>
              <a:t>جامعه</a:t>
            </a:r>
          </a:p>
          <a:p>
            <a:pPr marL="0" indent="0" algn="r" rtl="1">
              <a:buNone/>
            </a:pPr>
            <a:endParaRPr lang="en-US" dirty="0"/>
          </a:p>
        </p:txBody>
      </p:sp>
    </p:spTree>
    <p:extLst>
      <p:ext uri="{BB962C8B-B14F-4D97-AF65-F5344CB8AC3E}">
        <p14:creationId xmlns:p14="http://schemas.microsoft.com/office/powerpoint/2010/main" val="71785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614245" y="1043464"/>
            <a:ext cx="9061939" cy="3235459"/>
          </a:xfrm>
          <a:prstGeom prst="rect">
            <a:avLst/>
          </a:prstGeom>
          <a:noFill/>
          <a:ln w="9525">
            <a:noFill/>
            <a:miter lim="800000"/>
            <a:headEnd/>
            <a:tailEnd/>
          </a:ln>
        </p:spPr>
        <p:txBody>
          <a:bodyPr lIns="91436" tIns="45719" rIns="91436" bIns="45719" anchor="ctr"/>
          <a:lstStyle/>
          <a:p>
            <a:pPr marL="533399" indent="-380990" algn="r" rtl="1">
              <a:lnSpc>
                <a:spcPct val="150000"/>
              </a:lnSpc>
              <a:buFont typeface="Arial" panose="020B0604020202020204" pitchFamily="34" charset="0"/>
              <a:buChar char="•"/>
            </a:pPr>
            <a:r>
              <a:rPr lang="fa-IR" dirty="0">
                <a:solidFill>
                  <a:schemeClr val="tx1">
                    <a:lumMod val="75000"/>
                    <a:lumOff val="25000"/>
                  </a:schemeClr>
                </a:solidFill>
              </a:rPr>
              <a:t>ضرورت راه اندازی نظام های مراقبت زیستی   </a:t>
            </a:r>
          </a:p>
          <a:p>
            <a:pPr marL="1142983" lvl="1" indent="-380990" algn="r" rtl="1">
              <a:lnSpc>
                <a:spcPct val="150000"/>
              </a:lnSpc>
              <a:buFont typeface="Arial" panose="020B0604020202020204" pitchFamily="34" charset="0"/>
              <a:buChar char="•"/>
            </a:pPr>
            <a:r>
              <a:rPr lang="fa-IR" dirty="0">
                <a:solidFill>
                  <a:schemeClr val="tx1">
                    <a:lumMod val="75000"/>
                    <a:lumOff val="25000"/>
                  </a:schemeClr>
                </a:solidFill>
              </a:rPr>
              <a:t>شناسایی طغیان های بیماری ها (اعم از عمدی یا غیر عمدی) که به صورت عادی ممکن است در ابتدا قابل شناسایی نباشند، در سریعترین زمان ممکن به منظور پاسخ سریع </a:t>
            </a:r>
            <a:endParaRPr lang="en-US" dirty="0">
              <a:solidFill>
                <a:schemeClr val="tx1">
                  <a:lumMod val="75000"/>
                  <a:lumOff val="25000"/>
                </a:schemeClr>
              </a:solidFill>
            </a:endParaRPr>
          </a:p>
        </p:txBody>
      </p:sp>
      <p:sp>
        <p:nvSpPr>
          <p:cNvPr id="13" name="Rectangle 2"/>
          <p:cNvSpPr txBox="1">
            <a:spLocks noChangeArrowheads="1"/>
          </p:cNvSpPr>
          <p:nvPr/>
        </p:nvSpPr>
        <p:spPr bwMode="auto">
          <a:xfrm>
            <a:off x="914399" y="142875"/>
            <a:ext cx="10656277" cy="673100"/>
          </a:xfrm>
          <a:prstGeom prst="rect">
            <a:avLst/>
          </a:prstGeom>
          <a:noFill/>
          <a:ln w="9525">
            <a:noFill/>
            <a:miter lim="800000"/>
            <a:headEnd/>
            <a:tailEnd/>
          </a:ln>
        </p:spPr>
        <p:txBody>
          <a:bodyPr lIns="91436" tIns="45719" rIns="91436" bIns="45719" anchor="ctr"/>
          <a:lstStyle/>
          <a:p>
            <a:pPr algn="r" rtl="1">
              <a:lnSpc>
                <a:spcPct val="85000"/>
              </a:lnSpc>
              <a:defRPr/>
            </a:pPr>
            <a:r>
              <a:rPr lang="fa-IR" sz="3600" dirty="0">
                <a:solidFill>
                  <a:schemeClr val="accent5">
                    <a:lumMod val="50000"/>
                  </a:schemeClr>
                </a:solidFill>
              </a:rPr>
              <a:t>نظام مراقبت زیستی (</a:t>
            </a:r>
            <a:r>
              <a:rPr lang="en-US" sz="3600" dirty="0">
                <a:solidFill>
                  <a:schemeClr val="accent5">
                    <a:lumMod val="50000"/>
                  </a:schemeClr>
                </a:solidFill>
              </a:rPr>
              <a:t>Bio-Surveillance</a:t>
            </a:r>
            <a:r>
              <a:rPr lang="fa-IR" sz="3600" dirty="0">
                <a:solidFill>
                  <a:schemeClr val="accent5">
                    <a:lumMod val="50000"/>
                  </a:schemeClr>
                </a:solidFill>
              </a:rPr>
              <a:t>)</a:t>
            </a:r>
            <a:endParaRPr lang="en-US" sz="3600" b="1" kern="0" dirty="0">
              <a:solidFill>
                <a:schemeClr val="tx2">
                  <a:lumMod val="75000"/>
                </a:schemeClr>
              </a:solidFill>
              <a:latin typeface="+mj-lt"/>
              <a:ea typeface="+mj-ea"/>
              <a:cs typeface="B Zar" pitchFamily="2" charset="-78"/>
            </a:endParaRPr>
          </a:p>
        </p:txBody>
      </p:sp>
    </p:spTree>
    <p:extLst>
      <p:ext uri="{BB962C8B-B14F-4D97-AF65-F5344CB8AC3E}">
        <p14:creationId xmlns:p14="http://schemas.microsoft.com/office/powerpoint/2010/main" val="2606378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1875691" y="1043464"/>
            <a:ext cx="9589477" cy="2965828"/>
          </a:xfrm>
          <a:prstGeom prst="rect">
            <a:avLst/>
          </a:prstGeom>
          <a:noFill/>
          <a:ln w="9525">
            <a:noFill/>
            <a:miter lim="800000"/>
            <a:headEnd/>
            <a:tailEnd/>
          </a:ln>
        </p:spPr>
        <p:txBody>
          <a:bodyPr lIns="91436" tIns="45719" rIns="91436" bIns="45719" anchor="ctr"/>
          <a:lstStyle/>
          <a:p>
            <a:pPr marL="380990" indent="-380990" algn="r" rtl="1">
              <a:lnSpc>
                <a:spcPct val="150000"/>
              </a:lnSpc>
              <a:buFont typeface="Arial" panose="020B0604020202020204" pitchFamily="34" charset="0"/>
              <a:buChar char="•"/>
            </a:pPr>
            <a:r>
              <a:rPr lang="fa-IR" dirty="0">
                <a:solidFill>
                  <a:schemeClr val="tx1">
                    <a:lumMod val="75000"/>
                    <a:lumOff val="25000"/>
                  </a:schemeClr>
                </a:solidFill>
              </a:rPr>
              <a:t>امروزه حوزه سلامت فقط با بحث همه گیری ها به عنوان بحرانهای مرتبط با سلامت مواجه نیست</a:t>
            </a:r>
          </a:p>
        </p:txBody>
      </p:sp>
      <p:sp>
        <p:nvSpPr>
          <p:cNvPr id="13" name="Rectangle 2"/>
          <p:cNvSpPr txBox="1">
            <a:spLocks noChangeArrowheads="1"/>
          </p:cNvSpPr>
          <p:nvPr/>
        </p:nvSpPr>
        <p:spPr bwMode="auto">
          <a:xfrm>
            <a:off x="3001108" y="142875"/>
            <a:ext cx="8593014" cy="673100"/>
          </a:xfrm>
          <a:prstGeom prst="rect">
            <a:avLst/>
          </a:prstGeom>
          <a:noFill/>
          <a:ln w="9525">
            <a:noFill/>
            <a:miter lim="800000"/>
            <a:headEnd/>
            <a:tailEnd/>
          </a:ln>
        </p:spPr>
        <p:txBody>
          <a:bodyPr lIns="91436" tIns="45719" rIns="91436" bIns="45719" anchor="ctr"/>
          <a:lstStyle/>
          <a:p>
            <a:pPr algn="r" rtl="1">
              <a:lnSpc>
                <a:spcPct val="85000"/>
              </a:lnSpc>
              <a:defRPr/>
            </a:pPr>
            <a:r>
              <a:rPr lang="fa-IR" sz="3600" dirty="0">
                <a:solidFill>
                  <a:schemeClr val="accent5">
                    <a:lumMod val="50000"/>
                  </a:schemeClr>
                </a:solidFill>
              </a:rPr>
              <a:t>نظام مراقبت زیستی (</a:t>
            </a:r>
            <a:r>
              <a:rPr lang="en-US" sz="3600" dirty="0">
                <a:solidFill>
                  <a:schemeClr val="accent5">
                    <a:lumMod val="50000"/>
                  </a:schemeClr>
                </a:solidFill>
              </a:rPr>
              <a:t>Bio-Surveillance</a:t>
            </a:r>
            <a:r>
              <a:rPr lang="fa-IR" sz="3600" dirty="0">
                <a:solidFill>
                  <a:schemeClr val="accent5">
                    <a:lumMod val="50000"/>
                  </a:schemeClr>
                </a:solidFill>
              </a:rPr>
              <a:t>)</a:t>
            </a:r>
            <a:endParaRPr lang="en-US" sz="3200" b="1" kern="0" dirty="0">
              <a:solidFill>
                <a:schemeClr val="tx2">
                  <a:lumMod val="75000"/>
                </a:schemeClr>
              </a:solidFill>
              <a:latin typeface="+mj-lt"/>
              <a:ea typeface="+mj-ea"/>
              <a:cs typeface="B Zar" pitchFamily="2" charset="-78"/>
            </a:endParaRPr>
          </a:p>
        </p:txBody>
      </p:sp>
    </p:spTree>
    <p:extLst>
      <p:ext uri="{BB962C8B-B14F-4D97-AF65-F5344CB8AC3E}">
        <p14:creationId xmlns:p14="http://schemas.microsoft.com/office/powerpoint/2010/main" val="110163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1711569" y="1043464"/>
            <a:ext cx="9823939" cy="3610598"/>
          </a:xfrm>
          <a:prstGeom prst="rect">
            <a:avLst/>
          </a:prstGeom>
          <a:noFill/>
          <a:ln w="9525">
            <a:noFill/>
            <a:miter lim="800000"/>
            <a:headEnd/>
            <a:tailEnd/>
          </a:ln>
        </p:spPr>
        <p:txBody>
          <a:bodyPr lIns="91436" tIns="45719" rIns="91436" bIns="45719" anchor="ctr"/>
          <a:lstStyle/>
          <a:p>
            <a:pPr marL="380990" indent="-380990" algn="r" rtl="1">
              <a:lnSpc>
                <a:spcPct val="150000"/>
              </a:lnSpc>
              <a:buFont typeface="Arial" panose="020B0604020202020204" pitchFamily="34" charset="0"/>
              <a:buChar char="•"/>
            </a:pPr>
            <a:r>
              <a:rPr lang="fa-IR" dirty="0">
                <a:solidFill>
                  <a:schemeClr val="tx1">
                    <a:lumMod val="75000"/>
                    <a:lumOff val="25000"/>
                  </a:schemeClr>
                </a:solidFill>
              </a:rPr>
              <a:t>استفاده از سلاح های بیولوژیک هم یکی از مواردی است که در حوزه سلامت را در خط مقدم جبهه جنگ های بیولوژیک قرار می دهد. </a:t>
            </a:r>
          </a:p>
          <a:p>
            <a:pPr marL="990575" lvl="1" indent="-380990" algn="r" rtl="1">
              <a:lnSpc>
                <a:spcPct val="150000"/>
              </a:lnSpc>
              <a:buFont typeface="Arial" panose="020B0604020202020204" pitchFamily="34" charset="0"/>
              <a:buChar char="•"/>
            </a:pPr>
            <a:r>
              <a:rPr lang="fa-IR" dirty="0">
                <a:solidFill>
                  <a:schemeClr val="tx1">
                    <a:lumMod val="75000"/>
                    <a:lumOff val="25000"/>
                  </a:schemeClr>
                </a:solidFill>
              </a:rPr>
              <a:t>سابقه تاریخی استفاده از جنگ افزارهای زیستی</a:t>
            </a:r>
          </a:p>
          <a:p>
            <a:pPr marL="380990" indent="-380990" algn="r" rtl="1">
              <a:lnSpc>
                <a:spcPct val="150000"/>
              </a:lnSpc>
              <a:buFont typeface="Arial" panose="020B0604020202020204" pitchFamily="34" charset="0"/>
              <a:buChar char="•"/>
            </a:pPr>
            <a:r>
              <a:rPr lang="fa-IR" dirty="0">
                <a:solidFill>
                  <a:schemeClr val="tx1">
                    <a:lumMod val="75000"/>
                    <a:lumOff val="25000"/>
                  </a:schemeClr>
                </a:solidFill>
              </a:rPr>
              <a:t>پتانسیل بروز پیامدهای فاجعه بار امروزه بیشتر شده است.  </a:t>
            </a:r>
            <a:endParaRPr lang="en-US" dirty="0">
              <a:solidFill>
                <a:schemeClr val="tx1">
                  <a:lumMod val="75000"/>
                  <a:lumOff val="25000"/>
                </a:schemeClr>
              </a:solidFill>
            </a:endParaRPr>
          </a:p>
        </p:txBody>
      </p:sp>
      <p:sp>
        <p:nvSpPr>
          <p:cNvPr id="13" name="Rectangle 2"/>
          <p:cNvSpPr txBox="1">
            <a:spLocks noChangeArrowheads="1"/>
          </p:cNvSpPr>
          <p:nvPr/>
        </p:nvSpPr>
        <p:spPr bwMode="auto">
          <a:xfrm>
            <a:off x="2074985" y="142875"/>
            <a:ext cx="9261229" cy="673100"/>
          </a:xfrm>
          <a:prstGeom prst="rect">
            <a:avLst/>
          </a:prstGeom>
          <a:noFill/>
          <a:ln w="9525">
            <a:noFill/>
            <a:miter lim="800000"/>
            <a:headEnd/>
            <a:tailEnd/>
          </a:ln>
        </p:spPr>
        <p:txBody>
          <a:bodyPr lIns="91436" tIns="45719" rIns="91436" bIns="45719" anchor="ctr"/>
          <a:lstStyle/>
          <a:p>
            <a:pPr algn="r" rtl="1">
              <a:lnSpc>
                <a:spcPct val="85000"/>
              </a:lnSpc>
              <a:defRPr/>
            </a:pPr>
            <a:r>
              <a:rPr lang="fa-IR" sz="3600" dirty="0">
                <a:solidFill>
                  <a:schemeClr val="accent5">
                    <a:lumMod val="50000"/>
                  </a:schemeClr>
                </a:solidFill>
              </a:rPr>
              <a:t>نظام مراقبت زیستی (</a:t>
            </a:r>
            <a:r>
              <a:rPr lang="en-US" sz="3600" dirty="0">
                <a:solidFill>
                  <a:schemeClr val="accent5">
                    <a:lumMod val="50000"/>
                  </a:schemeClr>
                </a:solidFill>
              </a:rPr>
              <a:t>Bio-Surveillance</a:t>
            </a:r>
            <a:r>
              <a:rPr lang="fa-IR" sz="3600" dirty="0">
                <a:solidFill>
                  <a:schemeClr val="accent5">
                    <a:lumMod val="50000"/>
                  </a:schemeClr>
                </a:solidFill>
              </a:rPr>
              <a:t>)</a:t>
            </a:r>
            <a:endParaRPr lang="en-US" sz="3200" b="1" kern="0" dirty="0">
              <a:solidFill>
                <a:schemeClr val="tx2">
                  <a:lumMod val="75000"/>
                </a:schemeClr>
              </a:solidFill>
              <a:latin typeface="+mj-lt"/>
              <a:ea typeface="+mj-ea"/>
              <a:cs typeface="B Zar" pitchFamily="2" charset="-78"/>
            </a:endParaRPr>
          </a:p>
        </p:txBody>
      </p:sp>
    </p:spTree>
    <p:extLst>
      <p:ext uri="{BB962C8B-B14F-4D97-AF65-F5344CB8AC3E}">
        <p14:creationId xmlns:p14="http://schemas.microsoft.com/office/powerpoint/2010/main" val="37964525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پرونده" ma:contentTypeID="0x010100A2D10584897653499324E2D3623C4244" ma:contentTypeVersion="0" ma:contentTypeDescription="یک سند جدید ایجاد کنید." ma:contentTypeScope="" ma:versionID="6c93cb38e5db2ebf3970d65e3b68cee7">
  <xsd:schema xmlns:xsd="http://www.w3.org/2001/XMLSchema" xmlns:xs="http://www.w3.org/2001/XMLSchema" xmlns:p="http://schemas.microsoft.com/office/2006/metadata/properties" xmlns:ns2="1047730d-92e1-4018-9084-d932fd3a7f58" targetNamespace="http://schemas.microsoft.com/office/2006/metadata/properties" ma:root="true" ma:fieldsID="54a7b0c75f937540823eed961d665b27" ns2:_="">
    <xsd:import namespace="1047730d-92e1-4018-9084-d932fd3a7f5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7730d-92e1-4018-9084-d932fd3a7f58" elementFormDefault="qualified">
    <xsd:import namespace="http://schemas.microsoft.com/office/2006/documentManagement/types"/>
    <xsd:import namespace="http://schemas.microsoft.com/office/infopath/2007/PartnerControls"/>
    <xsd:element name="_dlc_DocId" ma:index="8"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9"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حفظ شناسه" ma:description="نگهداری شناسه در حین افزودن."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1047730d-92e1-4018-9084-d932fd3a7f58">5NN7CDR5NKU2-415-43</_dlc_DocId>
    <_dlc_DocIdUrl xmlns="1047730d-92e1-4018-9084-d932fd3a7f58">
      <Url>http://www.health.gov.ir/mfdc/wbd/_layouts/DocIdRedir.aspx?ID=5NN7CDR5NKU2-415-43</Url>
      <Description>5NN7CDR5NKU2-415-43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8A248FA-C00C-47EC-9A9E-52B251A996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47730d-92e1-4018-9084-d932fd3a7f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C8EDA9-70CE-4A62-99FE-71B395D1BB0B}">
  <ds:schemaRefs>
    <ds:schemaRef ds:uri="http://schemas.openxmlformats.org/package/2006/metadata/core-properties"/>
    <ds:schemaRef ds:uri="http://purl.org/dc/elements/1.1/"/>
    <ds:schemaRef ds:uri="http://purl.org/dc/dcmitype/"/>
    <ds:schemaRef ds:uri="http://schemas.microsoft.com/office/2006/documentManagement/types"/>
    <ds:schemaRef ds:uri="http://www.w3.org/XML/1998/namespace"/>
    <ds:schemaRef ds:uri="1047730d-92e1-4018-9084-d932fd3a7f58"/>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42C7EEC-86F6-4CA7-805C-CB656E6A6356}">
  <ds:schemaRefs>
    <ds:schemaRef ds:uri="http://schemas.microsoft.com/sharepoint/v3/contenttype/forms"/>
  </ds:schemaRefs>
</ds:datastoreItem>
</file>

<file path=customXml/itemProps4.xml><?xml version="1.0" encoding="utf-8"?>
<ds:datastoreItem xmlns:ds="http://schemas.openxmlformats.org/officeDocument/2006/customXml" ds:itemID="{3E6D5EF6-F70C-48B7-BB17-F1B1A862B5E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268</TotalTime>
  <Words>828</Words>
  <Application>Microsoft Office PowerPoint</Application>
  <PresentationFormat>Custom</PresentationFormat>
  <Paragraphs>59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Wisp</vt:lpstr>
      <vt:lpstr>PowerPoint Presentation</vt:lpstr>
      <vt:lpstr>مرکز بهداشت شهرستان اردبیل  واحد مبارزه با بیماری ها بیماری های واگیر</vt:lpstr>
      <vt:lpstr>خلاصه مطالب آموزشی در بیماری های واگیر</vt:lpstr>
      <vt:lpstr>اهداف یادگیری</vt:lpstr>
      <vt:lpstr>تعریف مراقبت</vt:lpstr>
      <vt:lpstr>تعریف نظام مراقبت</vt:lpstr>
      <vt:lpstr>PowerPoint Presentation</vt:lpstr>
      <vt:lpstr>PowerPoint Presentation</vt:lpstr>
      <vt:lpstr>PowerPoint Presentation</vt:lpstr>
      <vt:lpstr>PowerPoint Presentation</vt:lpstr>
      <vt:lpstr>PowerPoint Presentation</vt:lpstr>
      <vt:lpstr>طغیان بیماری های منقله از آب و غذا</vt:lpstr>
      <vt:lpstr>نظام مراقبت طغیان بیماری های منتقله از آب و غذا</vt:lpstr>
      <vt:lpstr>وبا </vt:lpstr>
      <vt:lpstr>اهمیّت بیماری وبا</vt:lpstr>
      <vt:lpstr>نظام مراقبت وبا</vt:lpstr>
      <vt:lpstr>اسهال حاد آبکی</vt:lpstr>
      <vt:lpstr>موارد مشکوک به وبا</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Babak Eshrati</dc:creator>
  <cp:lastModifiedBy>aref dalil salimi</cp:lastModifiedBy>
  <cp:revision>37</cp:revision>
  <dcterms:created xsi:type="dcterms:W3CDTF">2022-12-22T14:40:41Z</dcterms:created>
  <dcterms:modified xsi:type="dcterms:W3CDTF">2024-04-02T09:02:35Z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0x010100A2D10584897653499324E2D3623C4244</vt:lpwstr>
  </property>
  <property fmtid="{D5CDD505-2E9C-101B-9397-08002B2CF9AE}" pid="3" name="_dlc_DocIdItemGuid">
    <vt:lpwstr>ee60891a-963e-4a0c-9481-5d344ab49ce3</vt:lpwstr>
  </property>
</Properties>
</file>