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0" r:id="rId11"/>
    <p:sldId id="265" r:id="rId12"/>
    <p:sldId id="271" r:id="rId13"/>
    <p:sldId id="266" r:id="rId14"/>
    <p:sldId id="267" r:id="rId15"/>
    <p:sldId id="268" r:id="rId16"/>
    <p:sldId id="269" r:id="rId17"/>
    <p:sldId id="272" r:id="rId18"/>
    <p:sldId id="273" r:id="rId19"/>
    <p:sldId id="274" r:id="rId20"/>
    <p:sldId id="275" r:id="rId21"/>
    <p:sldId id="276" r:id="rId22"/>
    <p:sldId id="277" r:id="rId23"/>
    <p:sldId id="278" r:id="rId24"/>
    <p:sldId id="279" r:id="rId25"/>
    <p:sldId id="299" r:id="rId26"/>
    <p:sldId id="280" r:id="rId27"/>
    <p:sldId id="288" r:id="rId28"/>
    <p:sldId id="285" r:id="rId29"/>
    <p:sldId id="287" r:id="rId30"/>
    <p:sldId id="289" r:id="rId31"/>
    <p:sldId id="290" r:id="rId32"/>
    <p:sldId id="291" r:id="rId33"/>
    <p:sldId id="292" r:id="rId34"/>
    <p:sldId id="293" r:id="rId35"/>
    <p:sldId id="294" r:id="rId36"/>
    <p:sldId id="295" r:id="rId37"/>
    <p:sldId id="296" r:id="rId38"/>
    <p:sldId id="297"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099" autoAdjust="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2024-07-17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2024-07-17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hmadi\Desktop\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81000"/>
            <a:ext cx="43434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96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0151926"/>
              </p:ext>
            </p:extLst>
          </p:nvPr>
        </p:nvGraphicFramePr>
        <p:xfrm>
          <a:off x="0" y="1"/>
          <a:ext cx="9144000" cy="6930878"/>
        </p:xfrm>
        <a:graphic>
          <a:graphicData uri="http://schemas.openxmlformats.org/drawingml/2006/table">
            <a:tbl>
              <a:tblPr firstRow="1" bandRow="1">
                <a:tableStyleId>{5C22544A-7EE6-4342-B048-85BDC9FD1C3A}</a:tableStyleId>
              </a:tblPr>
              <a:tblGrid>
                <a:gridCol w="3295134"/>
                <a:gridCol w="3707028"/>
                <a:gridCol w="2141838"/>
              </a:tblGrid>
              <a:tr h="379418">
                <a:tc gridSpan="2">
                  <a:txBody>
                    <a:bodyPr/>
                    <a:lstStyle/>
                    <a:p>
                      <a:pPr algn="ctr" rtl="1"/>
                      <a:r>
                        <a:rPr lang="fa-IR" dirty="0" smtClean="0">
                          <a:solidFill>
                            <a:srgbClr val="FFFF00"/>
                          </a:solidFill>
                          <a:cs typeface="B Zar" pitchFamily="2" charset="-78"/>
                        </a:rPr>
                        <a:t>آموزش/ مشاوره فرزندآوری</a:t>
                      </a:r>
                      <a:endParaRPr lang="en-US" dirty="0">
                        <a:solidFill>
                          <a:srgbClr val="FFFF00"/>
                        </a:solidFill>
                        <a:cs typeface="B Zar" pitchFamily="2" charset="-78"/>
                      </a:endParaRPr>
                    </a:p>
                  </a:txBody>
                  <a:tcPr anchor="ctr"/>
                </a:tc>
                <a:tc hMerge="1">
                  <a:txBody>
                    <a:bodyPr/>
                    <a:lstStyle/>
                    <a:p>
                      <a:endParaRPr lang="en-US"/>
                    </a:p>
                  </a:txBody>
                  <a:tcPr/>
                </a:tc>
                <a:tc>
                  <a:txBody>
                    <a:bodyPr/>
                    <a:lstStyle/>
                    <a:p>
                      <a:pPr algn="r" rtl="1"/>
                      <a:r>
                        <a:rPr lang="fa-IR" dirty="0" smtClean="0">
                          <a:solidFill>
                            <a:srgbClr val="FFFF00"/>
                          </a:solidFill>
                          <a:cs typeface="B Zar" pitchFamily="2" charset="-78"/>
                        </a:rPr>
                        <a:t>برنامه/اقدام</a:t>
                      </a:r>
                      <a:endParaRPr lang="en-US" dirty="0">
                        <a:solidFill>
                          <a:srgbClr val="FFFF00"/>
                        </a:solidFill>
                        <a:cs typeface="B Zar" pitchFamily="2" charset="-78"/>
                      </a:endParaRPr>
                    </a:p>
                  </a:txBody>
                  <a:tcPr anchor="ctr"/>
                </a:tc>
              </a:tr>
              <a:tr h="3742202">
                <a:tc>
                  <a:txBody>
                    <a:bodyPr/>
                    <a:lstStyle/>
                    <a:p>
                      <a:pPr algn="r" rtl="1"/>
                      <a:r>
                        <a:rPr lang="fa-IR" sz="1800" baseline="0" dirty="0" smtClean="0">
                          <a:cs typeface="B Zar" pitchFamily="2" charset="-78"/>
                        </a:rPr>
                        <a:t>مرده زایی</a:t>
                      </a:r>
                    </a:p>
                    <a:p>
                      <a:pPr algn="r" rtl="1"/>
                      <a:r>
                        <a:rPr lang="fa-IR" sz="1800" baseline="0" dirty="0" smtClean="0">
                          <a:cs typeface="B Zar" pitchFamily="2" charset="-78"/>
                        </a:rPr>
                        <a:t>حاملگی خارج از رحم</a:t>
                      </a:r>
                    </a:p>
                    <a:p>
                      <a:pPr algn="r" rtl="1"/>
                      <a:r>
                        <a:rPr lang="fa-IR" sz="1800" baseline="0" dirty="0" smtClean="0">
                          <a:cs typeface="B Zar" pitchFamily="2" charset="-78"/>
                        </a:rPr>
                        <a:t>تعداد زایمان</a:t>
                      </a:r>
                    </a:p>
                    <a:p>
                      <a:pPr algn="r" rtl="1"/>
                      <a:r>
                        <a:rPr lang="fa-IR" sz="1800" baseline="0" dirty="0" smtClean="0">
                          <a:cs typeface="B Zar" pitchFamily="2" charset="-78"/>
                        </a:rPr>
                        <a:t>نوع آخرین زایمان</a:t>
                      </a:r>
                    </a:p>
                    <a:p>
                      <a:pPr algn="r" rtl="1"/>
                      <a:r>
                        <a:rPr lang="fa-IR" sz="1800" baseline="0" dirty="0" smtClean="0">
                          <a:cs typeface="B Zar" pitchFamily="2" charset="-78"/>
                        </a:rPr>
                        <a:t>تعداد فرزندان زنده</a:t>
                      </a:r>
                    </a:p>
                    <a:p>
                      <a:pPr algn="r" rtl="1"/>
                      <a:r>
                        <a:rPr lang="fa-IR" sz="1800" baseline="0" dirty="0" smtClean="0">
                          <a:cs typeface="B Zar" pitchFamily="2" charset="-78"/>
                        </a:rPr>
                        <a:t>سنّ آخرین فرزند</a:t>
                      </a:r>
                    </a:p>
                    <a:p>
                      <a:pPr algn="r" rtl="1"/>
                      <a:r>
                        <a:rPr lang="fa-IR" sz="1800" baseline="0" dirty="0" smtClean="0">
                          <a:cs typeface="B Zar" pitchFamily="2" charset="-78"/>
                        </a:rPr>
                        <a:t>مدّت زمان اقدام به بارداری</a:t>
                      </a:r>
                    </a:p>
                  </a:txBody>
                  <a:tcPr/>
                </a:tc>
                <a:tc>
                  <a:txBody>
                    <a:bodyPr/>
                    <a:lstStyle/>
                    <a:p>
                      <a:pPr algn="r" rtl="1"/>
                      <a:r>
                        <a:rPr lang="fa-IR" sz="1800" dirty="0" smtClean="0">
                          <a:cs typeface="B Zar" pitchFamily="2" charset="-78"/>
                        </a:rPr>
                        <a:t>تشکیل/ تکمیل پرونده:</a:t>
                      </a:r>
                    </a:p>
                    <a:p>
                      <a:pPr algn="r" rtl="1"/>
                      <a:r>
                        <a:rPr lang="fa-IR" sz="1800" dirty="0" smtClean="0">
                          <a:cs typeface="B Zar" pitchFamily="2" charset="-78"/>
                        </a:rPr>
                        <a:t>سن</a:t>
                      </a:r>
                    </a:p>
                    <a:p>
                      <a:pPr algn="r" rtl="1"/>
                      <a:r>
                        <a:rPr lang="fa-IR" sz="1800" dirty="0" smtClean="0">
                          <a:cs typeface="B Zar" pitchFamily="2" charset="-78"/>
                        </a:rPr>
                        <a:t>تاریخ آخرین ازدواج</a:t>
                      </a:r>
                    </a:p>
                    <a:p>
                      <a:pPr algn="r" rtl="1"/>
                      <a:r>
                        <a:rPr lang="fa-IR" sz="1800" dirty="0" smtClean="0">
                          <a:cs typeface="B Zar" pitchFamily="2" charset="-78"/>
                        </a:rPr>
                        <a:t>شغل فرد و همسرش (خانم خانه دار</a:t>
                      </a:r>
                      <a:r>
                        <a:rPr lang="fa-IR" sz="1800" baseline="0" dirty="0" smtClean="0">
                          <a:cs typeface="B Zar" pitchFamily="2" charset="-78"/>
                        </a:rPr>
                        <a:t> و آقا شاغل یا هردو شاغل)</a:t>
                      </a:r>
                    </a:p>
                    <a:p>
                      <a:pPr algn="r" rtl="1"/>
                      <a:r>
                        <a:rPr lang="fa-IR" sz="1800" baseline="0" dirty="0" smtClean="0">
                          <a:cs typeface="B Zar" pitchFamily="2" charset="-78"/>
                        </a:rPr>
                        <a:t>تاریخچه قاعدگی</a:t>
                      </a:r>
                    </a:p>
                    <a:p>
                      <a:pPr algn="r" rtl="1"/>
                      <a:r>
                        <a:rPr lang="fa-IR" sz="1800" baseline="0" dirty="0" smtClean="0">
                          <a:cs typeface="B Zar" pitchFamily="2" charset="-78"/>
                        </a:rPr>
                        <a:t>هیسترکتومی</a:t>
                      </a:r>
                    </a:p>
                    <a:p>
                      <a:pPr algn="r" rtl="1"/>
                      <a:r>
                        <a:rPr lang="fa-IR" sz="1800" baseline="0" dirty="0" smtClean="0">
                          <a:cs typeface="B Zar" pitchFamily="2" charset="-78"/>
                        </a:rPr>
                        <a:t>یائسگی </a:t>
                      </a:r>
                    </a:p>
                    <a:p>
                      <a:pPr algn="r" rtl="1"/>
                      <a:r>
                        <a:rPr lang="fa-IR" sz="1800" baseline="0" dirty="0" smtClean="0">
                          <a:cs typeface="B Zar" pitchFamily="2" charset="-78"/>
                        </a:rPr>
                        <a:t>تعداد بارداری</a:t>
                      </a:r>
                    </a:p>
                    <a:p>
                      <a:pPr algn="r" rtl="1"/>
                      <a:r>
                        <a:rPr lang="fa-IR" sz="1800" baseline="0" dirty="0" smtClean="0">
                          <a:cs typeface="B Zar" pitchFamily="2" charset="-78"/>
                        </a:rPr>
                        <a:t>تعداد سقط</a:t>
                      </a:r>
                    </a:p>
                    <a:p>
                      <a:pPr algn="r" rtl="1"/>
                      <a:r>
                        <a:rPr lang="fa-IR" sz="1800" baseline="0" dirty="0" smtClean="0">
                          <a:cs typeface="B Zar" pitchFamily="2" charset="-78"/>
                        </a:rPr>
                        <a:t>نوع سقط: خودبخودی،/قانونی/عمدی</a:t>
                      </a:r>
                    </a:p>
                    <a:p>
                      <a:pPr algn="r" rtl="1"/>
                      <a:r>
                        <a:rPr lang="fa-IR" sz="1800" baseline="0" dirty="0" smtClean="0">
                          <a:cs typeface="B Zar" pitchFamily="2" charset="-78"/>
                        </a:rPr>
                        <a:t>مول</a:t>
                      </a:r>
                    </a:p>
                    <a:p>
                      <a:pPr algn="r" rtl="1"/>
                      <a:endParaRPr lang="en-US" dirty="0" smtClean="0">
                        <a:cs typeface="B Zar" pitchFamily="2" charset="-78"/>
                      </a:endParaRPr>
                    </a:p>
                    <a:p>
                      <a:pPr algn="r" rtl="1"/>
                      <a:endParaRPr lang="en-US" dirty="0">
                        <a:cs typeface="B Zar" pitchFamily="2" charset="-78"/>
                      </a:endParaRPr>
                    </a:p>
                  </a:txBody>
                  <a:tcPr/>
                </a:tc>
                <a:tc>
                  <a:txBody>
                    <a:bodyPr/>
                    <a:lstStyle/>
                    <a:p>
                      <a:pPr algn="r" rtl="1"/>
                      <a:r>
                        <a:rPr lang="fa-IR" sz="2400" dirty="0" smtClean="0">
                          <a:cs typeface="B Zar" pitchFamily="2" charset="-78"/>
                        </a:rPr>
                        <a:t>مصاحبه و تشکیل پرونده یا بررسی مستندات</a:t>
                      </a:r>
                      <a:endParaRPr lang="en-US" sz="2400" dirty="0">
                        <a:cs typeface="B Zar" pitchFamily="2" charset="-78"/>
                      </a:endParaRPr>
                    </a:p>
                  </a:txBody>
                  <a:tcPr/>
                </a:tc>
              </a:tr>
              <a:tr h="467775">
                <a:tc gridSpan="2">
                  <a:txBody>
                    <a:bodyPr/>
                    <a:lstStyle/>
                    <a:p>
                      <a:pPr algn="r" rtl="1"/>
                      <a:endParaRPr lang="en-US">
                        <a:cs typeface="B Zar" pitchFamily="2" charset="-78"/>
                      </a:endParaRPr>
                    </a:p>
                  </a:txBody>
                  <a:tcPr/>
                </a:tc>
                <a:tc hMerge="1">
                  <a:txBody>
                    <a:bodyPr/>
                    <a:lstStyle/>
                    <a:p>
                      <a:endParaRPr lang="en-US"/>
                    </a:p>
                  </a:txBody>
                  <a:tcPr/>
                </a:tc>
                <a:tc>
                  <a:txBody>
                    <a:bodyPr/>
                    <a:lstStyle/>
                    <a:p>
                      <a:pPr algn="r" rtl="1"/>
                      <a:r>
                        <a:rPr lang="fa-IR" sz="2400" dirty="0" smtClean="0">
                          <a:cs typeface="B Zar" pitchFamily="2" charset="-78"/>
                        </a:rPr>
                        <a:t>معاینه بالینی</a:t>
                      </a:r>
                      <a:endParaRPr lang="en-US" sz="2400" dirty="0">
                        <a:cs typeface="B Zar" pitchFamily="2" charset="-78"/>
                      </a:endParaRPr>
                    </a:p>
                  </a:txBody>
                  <a:tcPr/>
                </a:tc>
              </a:tr>
              <a:tr h="1216215">
                <a:tc gridSpan="2">
                  <a:txBody>
                    <a:bodyPr/>
                    <a:lstStyle/>
                    <a:p>
                      <a:pPr algn="r" rtl="1"/>
                      <a:r>
                        <a:rPr lang="fa-IR" sz="1800" dirty="0" smtClean="0">
                          <a:cs typeface="B Zar" pitchFamily="2" charset="-78"/>
                        </a:rPr>
                        <a:t>شک به بارداری، ارجاع برای درخواست</a:t>
                      </a:r>
                      <a:r>
                        <a:rPr lang="fa-IR" sz="1800" baseline="0" dirty="0" smtClean="0">
                          <a:cs typeface="B Zar" pitchFamily="2" charset="-78"/>
                        </a:rPr>
                        <a:t> آزمایش </a:t>
                      </a:r>
                    </a:p>
                    <a:p>
                      <a:pPr algn="r" rtl="1"/>
                      <a:r>
                        <a:rPr lang="en-US" sz="1800" baseline="0" dirty="0" smtClean="0">
                          <a:cs typeface="B Zar" pitchFamily="2" charset="-78"/>
                        </a:rPr>
                        <a:t>B-HCG</a:t>
                      </a:r>
                    </a:p>
                    <a:p>
                      <a:pPr algn="r" rtl="1"/>
                      <a:r>
                        <a:rPr lang="fa-IR" sz="1800" baseline="0" dirty="0" smtClean="0">
                          <a:cs typeface="B Zar" pitchFamily="2" charset="-78"/>
                        </a:rPr>
                        <a:t>پیگیری بر حسب سابقه مراجعه کننده</a:t>
                      </a:r>
                      <a:endParaRPr lang="en-US" dirty="0">
                        <a:cs typeface="B Zar" pitchFamily="2" charset="-78"/>
                      </a:endParaRPr>
                    </a:p>
                  </a:txBody>
                  <a:tcPr/>
                </a:tc>
                <a:tc hMerge="1">
                  <a:txBody>
                    <a:bodyPr/>
                    <a:lstStyle/>
                    <a:p>
                      <a:endParaRPr lang="en-US"/>
                    </a:p>
                  </a:txBody>
                  <a:tcPr/>
                </a:tc>
                <a:tc>
                  <a:txBody>
                    <a:bodyPr/>
                    <a:lstStyle/>
                    <a:p>
                      <a:pPr algn="r" rtl="1"/>
                      <a:r>
                        <a:rPr lang="fa-IR" sz="2400" dirty="0" smtClean="0">
                          <a:cs typeface="B Zar" pitchFamily="2" charset="-78"/>
                        </a:rPr>
                        <a:t>اقدامات تکمیلی</a:t>
                      </a:r>
                      <a:endParaRPr lang="en-US" sz="2400" dirty="0">
                        <a:cs typeface="B Zar" pitchFamily="2" charset="-78"/>
                      </a:endParaRPr>
                    </a:p>
                  </a:txBody>
                  <a:tcPr/>
                </a:tc>
              </a:tr>
              <a:tr h="935550">
                <a:tc gridSpan="2">
                  <a:txBody>
                    <a:bodyPr/>
                    <a:lstStyle/>
                    <a:p>
                      <a:pPr algn="r" rtl="1"/>
                      <a:r>
                        <a:rPr lang="fa-IR" sz="1800" dirty="0" smtClean="0">
                          <a:cs typeface="B Zar" pitchFamily="2" charset="-78"/>
                        </a:rPr>
                        <a:t>آموزش/مشاوره فرزندآوری</a:t>
                      </a:r>
                    </a:p>
                    <a:p>
                      <a:pPr algn="r" rtl="1"/>
                      <a:r>
                        <a:rPr lang="fa-IR" sz="1800" dirty="0" smtClean="0">
                          <a:cs typeface="B Zar" pitchFamily="2" charset="-78"/>
                        </a:rPr>
                        <a:t>تعیین تاریخ مراجعه بعدی</a:t>
                      </a:r>
                    </a:p>
                    <a:p>
                      <a:pPr algn="r" rtl="1"/>
                      <a:r>
                        <a:rPr lang="fa-IR" sz="1800" dirty="0" smtClean="0">
                          <a:cs typeface="B Zar" pitchFamily="2" charset="-78"/>
                        </a:rPr>
                        <a:t>پیگیری تا حصول نتیجه</a:t>
                      </a:r>
                      <a:endParaRPr lang="en-US" dirty="0">
                        <a:cs typeface="B Zar" pitchFamily="2" charset="-78"/>
                      </a:endParaRPr>
                    </a:p>
                  </a:txBody>
                  <a:tcPr/>
                </a:tc>
                <a:tc hMerge="1">
                  <a:txBody>
                    <a:bodyPr/>
                    <a:lstStyle/>
                    <a:p>
                      <a:endParaRPr lang="en-US"/>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dirty="0" smtClean="0">
                          <a:cs typeface="B Zar" pitchFamily="2" charset="-78"/>
                        </a:rPr>
                        <a:t>آموزش و مشاوره</a:t>
                      </a:r>
                      <a:endParaRPr lang="en-US" sz="1800" dirty="0" smtClean="0">
                        <a:cs typeface="B Zar" pitchFamily="2" charset="-78"/>
                      </a:endParaRPr>
                    </a:p>
                    <a:p>
                      <a:pPr algn="r" rtl="1"/>
                      <a:endParaRPr lang="en-US" dirty="0">
                        <a:cs typeface="B Zar" pitchFamily="2" charset="-78"/>
                      </a:endParaRPr>
                    </a:p>
                  </a:txBody>
                  <a:tcPr/>
                </a:tc>
              </a:tr>
            </a:tbl>
          </a:graphicData>
        </a:graphic>
      </p:graphicFrame>
    </p:spTree>
    <p:extLst>
      <p:ext uri="{BB962C8B-B14F-4D97-AF65-F5344CB8AC3E}">
        <p14:creationId xmlns:p14="http://schemas.microsoft.com/office/powerpoint/2010/main" val="1761428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25720170"/>
              </p:ext>
            </p:extLst>
          </p:nvPr>
        </p:nvGraphicFramePr>
        <p:xfrm>
          <a:off x="0" y="1"/>
          <a:ext cx="9144000" cy="7178039"/>
        </p:xfrm>
        <a:graphic>
          <a:graphicData uri="http://schemas.openxmlformats.org/drawingml/2006/table">
            <a:tbl>
              <a:tblPr firstRow="1" bandRow="1">
                <a:tableStyleId>{5C22544A-7EE6-4342-B048-85BDC9FD1C3A}</a:tableStyleId>
              </a:tblPr>
              <a:tblGrid>
                <a:gridCol w="3894667"/>
                <a:gridCol w="3645123"/>
                <a:gridCol w="1604210"/>
              </a:tblGrid>
              <a:tr h="70769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smtClean="0">
                          <a:solidFill>
                            <a:srgbClr val="FFFF00"/>
                          </a:solidFill>
                          <a:cs typeface="B Zar" pitchFamily="2" charset="-78"/>
                        </a:rPr>
                        <a:t>پیشگیری و تشخیص به هنگام ناباروری</a:t>
                      </a:r>
                      <a:endParaRPr lang="en-US" sz="1800" dirty="0">
                        <a:solidFill>
                          <a:srgbClr val="FFFF00"/>
                        </a:solidFill>
                        <a:cs typeface="B Zar" pitchFamily="2" charset="-78"/>
                      </a:endParaRPr>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smtClean="0">
                          <a:solidFill>
                            <a:srgbClr val="FFFF00"/>
                          </a:solidFill>
                          <a:cs typeface="B Zar" pitchFamily="2" charset="-78"/>
                        </a:rPr>
                        <a:t>برنامه/اقدام</a:t>
                      </a:r>
                      <a:endParaRPr lang="en-US" sz="1800" dirty="0" smtClean="0">
                        <a:solidFill>
                          <a:srgbClr val="FFFF00"/>
                        </a:solidFill>
                        <a:cs typeface="B Zar" pitchFamily="2" charset="-78"/>
                      </a:endParaRPr>
                    </a:p>
                    <a:p>
                      <a:pPr algn="ctr"/>
                      <a:endParaRPr lang="en-US" sz="1800" dirty="0">
                        <a:solidFill>
                          <a:srgbClr val="FFFF00"/>
                        </a:solidFill>
                        <a:cs typeface="B Zar" pitchFamily="2" charset="-78"/>
                      </a:endParaRPr>
                    </a:p>
                  </a:txBody>
                  <a:tcPr/>
                </a:tc>
              </a:tr>
              <a:tr h="3740668">
                <a:tc>
                  <a:txBody>
                    <a:bodyPr/>
                    <a:lstStyle/>
                    <a:p>
                      <a:pPr algn="r" rtl="1"/>
                      <a:r>
                        <a:rPr lang="fa-IR" sz="1800" baseline="0" dirty="0" smtClean="0">
                          <a:cs typeface="B Zar" pitchFamily="2" charset="-78"/>
                        </a:rPr>
                        <a:t>نوع آخرین زایمان</a:t>
                      </a:r>
                    </a:p>
                    <a:p>
                      <a:pPr algn="r" rtl="1"/>
                      <a:r>
                        <a:rPr lang="fa-IR" sz="1800" baseline="0" dirty="0" smtClean="0">
                          <a:cs typeface="B Zar" pitchFamily="2" charset="-78"/>
                        </a:rPr>
                        <a:t>تعداد فرزندان زنده</a:t>
                      </a:r>
                    </a:p>
                    <a:p>
                      <a:pPr algn="r" rtl="1"/>
                      <a:r>
                        <a:rPr lang="fa-IR" sz="1800" baseline="0" dirty="0" smtClean="0">
                          <a:cs typeface="B Zar" pitchFamily="2" charset="-78"/>
                        </a:rPr>
                        <a:t>سنّ آخرین فرزند</a:t>
                      </a:r>
                    </a:p>
                    <a:p>
                      <a:pPr algn="r" rtl="1"/>
                      <a:r>
                        <a:rPr lang="fa-IR" sz="1800" baseline="0" dirty="0" smtClean="0">
                          <a:cs typeface="B Zar" pitchFamily="2" charset="-78"/>
                        </a:rPr>
                        <a:t>نتیجه آخرین بارداری</a:t>
                      </a:r>
                    </a:p>
                    <a:p>
                      <a:pPr algn="r" rtl="1"/>
                      <a:r>
                        <a:rPr lang="fa-IR" sz="1800" baseline="0" dirty="0" smtClean="0">
                          <a:cs typeface="B Zar" pitchFamily="2" charset="-78"/>
                        </a:rPr>
                        <a:t>مدّت زمان اقدام برای بارداری</a:t>
                      </a:r>
                    </a:p>
                    <a:p>
                      <a:pPr algn="r" rtl="1"/>
                      <a:r>
                        <a:rPr lang="fa-IR" sz="1800" baseline="0" dirty="0" smtClean="0">
                          <a:cs typeface="B Zar" pitchFamily="2" charset="-78"/>
                        </a:rPr>
                        <a:t>سابقه/ابتلا فعلی به بیماری/سابقه جرّاحی</a:t>
                      </a:r>
                    </a:p>
                    <a:p>
                      <a:pPr algn="r" rtl="1"/>
                      <a:r>
                        <a:rPr lang="fa-IR" sz="1800" baseline="0" dirty="0" smtClean="0">
                          <a:cs typeface="B Zar" pitchFamily="2" charset="-78"/>
                        </a:rPr>
                        <a:t>سابقه استفاده از روش های کمک باروری</a:t>
                      </a:r>
                    </a:p>
                    <a:p>
                      <a:pPr algn="r" rtl="1"/>
                      <a:r>
                        <a:rPr lang="fa-IR" sz="1800" baseline="0" dirty="0" smtClean="0">
                          <a:cs typeface="B Zar" pitchFamily="2" charset="-78"/>
                        </a:rPr>
                        <a:t>سابقه استفاده از روش های پیشگیری از بارداری</a:t>
                      </a:r>
                    </a:p>
                    <a:p>
                      <a:pPr algn="r" rtl="1"/>
                      <a:r>
                        <a:rPr lang="fa-IR" sz="1800" baseline="0" dirty="0" smtClean="0">
                          <a:cs typeface="B Zar" pitchFamily="2" charset="-78"/>
                        </a:rPr>
                        <a:t>سنّ همسر</a:t>
                      </a:r>
                    </a:p>
                    <a:p>
                      <a:pPr algn="r" rtl="1"/>
                      <a:r>
                        <a:rPr lang="fa-IR" sz="1800" baseline="0" dirty="0" smtClean="0">
                          <a:cs typeface="B Zar" pitchFamily="2" charset="-78"/>
                        </a:rPr>
                        <a:t>مدّت زمان اقدام به بارداری در بارداری های قبلی</a:t>
                      </a:r>
                    </a:p>
                    <a:p>
                      <a:pPr algn="r" rtl="1"/>
                      <a:r>
                        <a:rPr lang="fa-IR" sz="1800" baseline="0" dirty="0" smtClean="0">
                          <a:cs typeface="B Zar" pitchFamily="2" charset="-78"/>
                        </a:rPr>
                        <a:t>ارزیابی از نظر عوامل مستعد کننده ناباروری</a:t>
                      </a:r>
                    </a:p>
                    <a:p>
                      <a:pPr algn="r" rtl="1"/>
                      <a:r>
                        <a:rPr lang="fa-IR" sz="1800" baseline="0" dirty="0" smtClean="0">
                          <a:cs typeface="B Zar" pitchFamily="2" charset="-78"/>
                        </a:rPr>
                        <a:t>ارزیابی از نظر علل شایع ناباروری</a:t>
                      </a:r>
                      <a:endParaRPr lang="en-US" sz="1800" dirty="0">
                        <a:cs typeface="B Zar" pitchFamily="2" charset="-78"/>
                      </a:endParaRPr>
                    </a:p>
                  </a:txBody>
                  <a:tcPr/>
                </a:tc>
                <a:tc>
                  <a:txBody>
                    <a:bodyPr/>
                    <a:lstStyle/>
                    <a:p>
                      <a:pPr algn="r" rtl="1"/>
                      <a:r>
                        <a:rPr lang="fa-IR" sz="1800" dirty="0" smtClean="0">
                          <a:cs typeface="B Zar" pitchFamily="2" charset="-78"/>
                        </a:rPr>
                        <a:t>تشکیل/تکمیل پرونده</a:t>
                      </a:r>
                    </a:p>
                    <a:p>
                      <a:pPr algn="r" rtl="1"/>
                      <a:r>
                        <a:rPr lang="fa-IR" sz="1800" dirty="0" smtClean="0">
                          <a:cs typeface="B Zar" pitchFamily="2" charset="-78"/>
                        </a:rPr>
                        <a:t>سن</a:t>
                      </a:r>
                    </a:p>
                    <a:p>
                      <a:pPr algn="r" rtl="1"/>
                      <a:r>
                        <a:rPr lang="fa-IR" sz="1800" dirty="0" smtClean="0">
                          <a:cs typeface="B Zar" pitchFamily="2" charset="-78"/>
                        </a:rPr>
                        <a:t>تاریخ آخرین ازدواج و سوابق ازدواج/ازدواج های قبلی</a:t>
                      </a:r>
                    </a:p>
                    <a:p>
                      <a:pPr algn="r" rtl="1"/>
                      <a:r>
                        <a:rPr lang="fa-IR" sz="1800" dirty="0" smtClean="0">
                          <a:cs typeface="B Zar" pitchFamily="2" charset="-78"/>
                        </a:rPr>
                        <a:t>سوابق بارداری در ازدواج/ ازدواج قبلی</a:t>
                      </a:r>
                    </a:p>
                    <a:p>
                      <a:pPr algn="r" rtl="1"/>
                      <a:r>
                        <a:rPr lang="fa-IR" sz="1800" dirty="0" smtClean="0">
                          <a:cs typeface="B Zar" pitchFamily="2" charset="-78"/>
                        </a:rPr>
                        <a:t>تاریخچه قاعدگی</a:t>
                      </a:r>
                    </a:p>
                    <a:p>
                      <a:pPr algn="r" rtl="1"/>
                      <a:r>
                        <a:rPr lang="fa-IR" sz="1800" dirty="0" smtClean="0">
                          <a:cs typeface="B Zar" pitchFamily="2" charset="-78"/>
                        </a:rPr>
                        <a:t>تعداد</a:t>
                      </a:r>
                      <a:r>
                        <a:rPr lang="fa-IR" sz="1800" baseline="0" dirty="0" smtClean="0">
                          <a:cs typeface="B Zar" pitchFamily="2" charset="-78"/>
                        </a:rPr>
                        <a:t> بارداری</a:t>
                      </a:r>
                    </a:p>
                    <a:p>
                      <a:pPr algn="r" rtl="1"/>
                      <a:r>
                        <a:rPr lang="fa-IR" sz="1800" baseline="0" dirty="0" smtClean="0">
                          <a:cs typeface="B Zar" pitchFamily="2" charset="-78"/>
                        </a:rPr>
                        <a:t>تعداد سقط</a:t>
                      </a:r>
                    </a:p>
                    <a:p>
                      <a:pPr algn="r" rtl="1"/>
                      <a:r>
                        <a:rPr lang="fa-IR" sz="1800" baseline="0" dirty="0" smtClean="0">
                          <a:cs typeface="B Zar" pitchFamily="2" charset="-78"/>
                        </a:rPr>
                        <a:t>مرده زایی</a:t>
                      </a:r>
                    </a:p>
                    <a:p>
                      <a:pPr algn="r" rtl="1"/>
                      <a:r>
                        <a:rPr lang="fa-IR" sz="1800" baseline="0" dirty="0" smtClean="0">
                          <a:cs typeface="B Zar" pitchFamily="2" charset="-78"/>
                        </a:rPr>
                        <a:t>تعداد زایمان</a:t>
                      </a:r>
                    </a:p>
                    <a:p>
                      <a:endParaRPr lang="en-US" sz="1800" dirty="0">
                        <a:cs typeface="B Zar" pitchFamily="2" charset="-78"/>
                      </a:endParaRPr>
                    </a:p>
                  </a:txBody>
                  <a:tcPr/>
                </a:tc>
                <a:tc>
                  <a:txBody>
                    <a:bodyPr/>
                    <a:lstStyle/>
                    <a:p>
                      <a:pPr algn="r" rtl="1"/>
                      <a:r>
                        <a:rPr lang="fa-IR" sz="1800" dirty="0" smtClean="0">
                          <a:cs typeface="B Zar" pitchFamily="2" charset="-78"/>
                        </a:rPr>
                        <a:t>مصاحبه و تشکیل پرونده یا بررسی مستندات</a:t>
                      </a:r>
                      <a:endParaRPr lang="en-US" sz="1800" dirty="0">
                        <a:cs typeface="B Zar" pitchFamily="2" charset="-78"/>
                      </a:endParaRPr>
                    </a:p>
                  </a:txBody>
                  <a:tcPr/>
                </a:tc>
              </a:tr>
              <a:tr h="707694">
                <a:tc gridSpan="2">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dirty="0" smtClean="0">
                          <a:cs typeface="B Zar" pitchFamily="2" charset="-78"/>
                        </a:rPr>
                        <a:t>هیرسوتیسم(پرمویی) و نمایه توده بدنی و آکنه، نسبت دور کمر به دور باسن، اندازه گیری فشارخون</a:t>
                      </a:r>
                      <a:endParaRPr lang="en-US" sz="1800" dirty="0" smtClean="0">
                        <a:cs typeface="B Zar" pitchFamily="2" charset="-78"/>
                      </a:endParaRPr>
                    </a:p>
                    <a:p>
                      <a:pPr algn="l" rtl="1"/>
                      <a:endParaRPr lang="en-US" sz="1800" dirty="0">
                        <a:cs typeface="B Zar" pitchFamily="2" charset="-78"/>
                      </a:endParaRPr>
                    </a:p>
                  </a:txBody>
                  <a:tcPr/>
                </a:tc>
                <a:tc hMerge="1">
                  <a:txBody>
                    <a:bodyPr/>
                    <a:lstStyle/>
                    <a:p>
                      <a:endParaRPr lang="en-US"/>
                    </a:p>
                  </a:txBody>
                  <a:tcPr/>
                </a:tc>
                <a:tc>
                  <a:txBody>
                    <a:bodyPr/>
                    <a:lstStyle/>
                    <a:p>
                      <a:pPr algn="r" rtl="1"/>
                      <a:r>
                        <a:rPr lang="fa-IR" sz="1800" dirty="0" smtClean="0">
                          <a:cs typeface="B Zar" pitchFamily="2" charset="-78"/>
                        </a:rPr>
                        <a:t>معاینه بالینی</a:t>
                      </a:r>
                      <a:endParaRPr lang="en-US" sz="1800" dirty="0">
                        <a:cs typeface="B Zar" pitchFamily="2" charset="-78"/>
                      </a:endParaRPr>
                    </a:p>
                  </a:txBody>
                  <a:tcPr/>
                </a:tc>
              </a:tr>
              <a:tr h="707694">
                <a:tc gridSpan="2">
                  <a:txBody>
                    <a:bodyPr/>
                    <a:lstStyle/>
                    <a:p>
                      <a:pPr algn="r"/>
                      <a:r>
                        <a:rPr lang="fa-IR" sz="1800" dirty="0" smtClean="0">
                          <a:cs typeface="B Zar" pitchFamily="2" charset="-78"/>
                        </a:rPr>
                        <a:t>شک به عوامل مستعد کننده، ارائه آموزش/اقدام متناسب</a:t>
                      </a:r>
                      <a:r>
                        <a:rPr lang="fa-IR" sz="1800" baseline="0" dirty="0" smtClean="0">
                          <a:cs typeface="B Zar" pitchFamily="2" charset="-78"/>
                        </a:rPr>
                        <a:t> با نوع عامل مستعد کننده</a:t>
                      </a:r>
                    </a:p>
                    <a:p>
                      <a:pPr algn="r"/>
                      <a:r>
                        <a:rPr lang="fa-IR" sz="1800" baseline="0" dirty="0" smtClean="0">
                          <a:cs typeface="B Zar" pitchFamily="2" charset="-78"/>
                        </a:rPr>
                        <a:t>شک به ناباروری و یا داشتن علل شایع، ارجاع فرد به ماما-مراقب/پزشک و توصیه به مراجعه با همسر</a:t>
                      </a:r>
                      <a:endParaRPr lang="en-US" sz="1800" dirty="0">
                        <a:cs typeface="B Zar" pitchFamily="2" charset="-78"/>
                      </a:endParaRPr>
                    </a:p>
                  </a:txBody>
                  <a:tcPr/>
                </a:tc>
                <a:tc hMerge="1">
                  <a:txBody>
                    <a:bodyPr/>
                    <a:lstStyle/>
                    <a:p>
                      <a:endParaRPr lang="en-US" sz="800" dirty="0">
                        <a:cs typeface="B Zar" pitchFamily="2" charset="-78"/>
                      </a:endParaRPr>
                    </a:p>
                  </a:txBody>
                  <a:tcPr/>
                </a:tc>
                <a:tc>
                  <a:txBody>
                    <a:bodyPr/>
                    <a:lstStyle/>
                    <a:p>
                      <a:pPr algn="r" rtl="1"/>
                      <a:r>
                        <a:rPr lang="fa-IR" sz="1800" dirty="0" smtClean="0">
                          <a:cs typeface="B Zar" pitchFamily="2" charset="-78"/>
                        </a:rPr>
                        <a:t>اقدامات تکمیلی</a:t>
                      </a:r>
                      <a:endParaRPr lang="en-US" sz="1800" dirty="0">
                        <a:cs typeface="B Zar" pitchFamily="2" charset="-78"/>
                      </a:endParaRPr>
                    </a:p>
                  </a:txBody>
                  <a:tcPr/>
                </a:tc>
              </a:tr>
              <a:tr h="1314289">
                <a:tc gridSpan="2">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kern="1200" baseline="0" dirty="0" smtClean="0">
                          <a:solidFill>
                            <a:schemeClr val="dk1"/>
                          </a:solidFill>
                          <a:latin typeface="+mn-lt"/>
                          <a:ea typeface="+mn-ea"/>
                          <a:cs typeface="B Zar" pitchFamily="2" charset="-78"/>
                        </a:rPr>
                        <a:t> در صورت داشتن عامل مستعد کننده ، پیگیری 6 ماه بعد</a:t>
                      </a:r>
                    </a:p>
                    <a:p>
                      <a:pPr marL="0" marR="0" indent="0" algn="r" defTabSz="914400" rtl="1" eaLnBrk="1" fontAlgn="auto" latinLnBrk="0" hangingPunct="1">
                        <a:lnSpc>
                          <a:spcPct val="100000"/>
                        </a:lnSpc>
                        <a:spcBef>
                          <a:spcPts val="0"/>
                        </a:spcBef>
                        <a:spcAft>
                          <a:spcPts val="0"/>
                        </a:spcAft>
                        <a:buClrTx/>
                        <a:buSzTx/>
                        <a:buFontTx/>
                        <a:buNone/>
                        <a:tabLst/>
                        <a:defRPr/>
                      </a:pPr>
                      <a:r>
                        <a:rPr lang="fa-IR" sz="1800" kern="1200" baseline="0" dirty="0" smtClean="0">
                          <a:solidFill>
                            <a:schemeClr val="dk1"/>
                          </a:solidFill>
                          <a:latin typeface="+mn-lt"/>
                          <a:ea typeface="+mn-ea"/>
                          <a:cs typeface="B Zar" pitchFamily="2" charset="-78"/>
                        </a:rPr>
                        <a:t>درصورت شک به ناباروری یا علل شایع ، پیگیری یک ماه بعد</a:t>
                      </a:r>
                    </a:p>
                    <a:p>
                      <a:pPr marL="0" marR="0" indent="0" algn="r" defTabSz="914400" rtl="1" eaLnBrk="1" fontAlgn="auto" latinLnBrk="0" hangingPunct="1">
                        <a:lnSpc>
                          <a:spcPct val="100000"/>
                        </a:lnSpc>
                        <a:spcBef>
                          <a:spcPts val="0"/>
                        </a:spcBef>
                        <a:spcAft>
                          <a:spcPts val="0"/>
                        </a:spcAft>
                        <a:buClrTx/>
                        <a:buSzTx/>
                        <a:buFontTx/>
                        <a:buNone/>
                        <a:tabLst/>
                        <a:defRPr/>
                      </a:pPr>
                      <a:r>
                        <a:rPr lang="fa-IR" sz="1800" kern="1200" baseline="0" dirty="0" smtClean="0">
                          <a:solidFill>
                            <a:schemeClr val="dk1"/>
                          </a:solidFill>
                          <a:latin typeface="+mn-lt"/>
                          <a:ea typeface="+mn-ea"/>
                          <a:cs typeface="B Zar" pitchFamily="2" charset="-78"/>
                        </a:rPr>
                        <a:t>آموزش پیشگیری از ناباروری با تأکید بر اصلاح سبک زندگی و تغذیه</a:t>
                      </a:r>
                      <a:endParaRPr lang="en-US" sz="1800" kern="1200" baseline="0" dirty="0" smtClean="0">
                        <a:solidFill>
                          <a:schemeClr val="dk1"/>
                        </a:solidFill>
                        <a:latin typeface="+mn-lt"/>
                        <a:ea typeface="+mn-ea"/>
                        <a:cs typeface="B Zar" pitchFamily="2" charset="-78"/>
                      </a:endParaRPr>
                    </a:p>
                    <a:p>
                      <a:pPr algn="r"/>
                      <a:endParaRPr lang="en-US" sz="1800" dirty="0">
                        <a:cs typeface="B Zar" pitchFamily="2" charset="-78"/>
                      </a:endParaRPr>
                    </a:p>
                  </a:txBody>
                  <a:tcPr/>
                </a:tc>
                <a:tc hMerge="1">
                  <a:txBody>
                    <a:bodyPr/>
                    <a:lstStyle/>
                    <a:p>
                      <a:pPr algn="r"/>
                      <a:endParaRPr lang="en-US" sz="800" dirty="0">
                        <a:cs typeface="B Zar" pitchFamily="2" charset="-78"/>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800" dirty="0" smtClean="0">
                          <a:cs typeface="B Zar" pitchFamily="2" charset="-78"/>
                        </a:rPr>
                        <a:t>آموزش و مشاوره</a:t>
                      </a:r>
                      <a:endParaRPr lang="en-US" sz="1800" dirty="0" smtClean="0">
                        <a:cs typeface="B Zar" pitchFamily="2" charset="-78"/>
                      </a:endParaRPr>
                    </a:p>
                  </a:txBody>
                  <a:tcPr/>
                </a:tc>
              </a:tr>
            </a:tbl>
          </a:graphicData>
        </a:graphic>
      </p:graphicFrame>
    </p:spTree>
    <p:extLst>
      <p:ext uri="{BB962C8B-B14F-4D97-AF65-F5344CB8AC3E}">
        <p14:creationId xmlns:p14="http://schemas.microsoft.com/office/powerpoint/2010/main" val="776536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9193969"/>
              </p:ext>
            </p:extLst>
          </p:nvPr>
        </p:nvGraphicFramePr>
        <p:xfrm>
          <a:off x="0" y="0"/>
          <a:ext cx="9144000" cy="6870339"/>
        </p:xfrm>
        <a:graphic>
          <a:graphicData uri="http://schemas.openxmlformats.org/drawingml/2006/table">
            <a:tbl>
              <a:tblPr firstRow="1" bandRow="1">
                <a:tableStyleId>{5C22544A-7EE6-4342-B048-85BDC9FD1C3A}</a:tableStyleId>
              </a:tblPr>
              <a:tblGrid>
                <a:gridCol w="7704667"/>
                <a:gridCol w="1439333"/>
              </a:tblGrid>
              <a:tr h="86459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dirty="0" smtClean="0">
                          <a:solidFill>
                            <a:srgbClr val="FFFF00"/>
                          </a:solidFill>
                          <a:cs typeface="B Zar" pitchFamily="2" charset="-78"/>
                        </a:rPr>
                        <a:t>آموزش عوارض روش های پیشگیری از بارداری</a:t>
                      </a:r>
                      <a:endParaRPr lang="en-US" dirty="0" smtClean="0">
                        <a:solidFill>
                          <a:srgbClr val="FFFF00"/>
                        </a:solidFill>
                        <a:cs typeface="B Zar" pitchFamily="2" charset="-78"/>
                      </a:endParaRPr>
                    </a:p>
                    <a:p>
                      <a:pPr algn="ctr"/>
                      <a:endParaRPr lang="en-US" dirty="0">
                        <a:solidFill>
                          <a:srgbClr val="FFFF00"/>
                        </a:solidFill>
                        <a:cs typeface="B Zar" pitchFamily="2" charset="-78"/>
                      </a:endParaRPr>
                    </a:p>
                  </a:txBody>
                  <a:tcPr anchor="ctr"/>
                </a:tc>
                <a:tc>
                  <a:txBody>
                    <a:bodyPr/>
                    <a:lstStyle/>
                    <a:p>
                      <a:pPr algn="ctr" rtl="1"/>
                      <a:r>
                        <a:rPr lang="fa-IR" dirty="0" smtClean="0">
                          <a:solidFill>
                            <a:srgbClr val="FFFF00"/>
                          </a:solidFill>
                          <a:cs typeface="B Zar" pitchFamily="2" charset="-78"/>
                        </a:rPr>
                        <a:t>برنامه/اقدام</a:t>
                      </a:r>
                      <a:endParaRPr lang="en-US" dirty="0">
                        <a:solidFill>
                          <a:srgbClr val="FFFF00"/>
                        </a:solidFill>
                        <a:cs typeface="B Zar" pitchFamily="2" charset="-78"/>
                      </a:endParaRPr>
                    </a:p>
                  </a:txBody>
                  <a:tcPr anchor="ctr"/>
                </a:tc>
              </a:tr>
              <a:tr h="1235134">
                <a:tc>
                  <a:txBody>
                    <a:bodyPr/>
                    <a:lstStyle/>
                    <a:p>
                      <a:pPr algn="r" rtl="1"/>
                      <a:r>
                        <a:rPr lang="fa-IR" sz="1800" dirty="0" smtClean="0">
                          <a:cs typeface="B Zar" pitchFamily="2" charset="-78"/>
                        </a:rPr>
                        <a:t>روش های هورمونی</a:t>
                      </a:r>
                      <a:r>
                        <a:rPr lang="fa-IR" sz="1800" baseline="0" dirty="0" smtClean="0">
                          <a:cs typeface="B Zar" pitchFamily="2" charset="-78"/>
                        </a:rPr>
                        <a:t> پیشگیری از بارداری</a:t>
                      </a:r>
                    </a:p>
                    <a:p>
                      <a:pPr algn="r" rtl="1"/>
                      <a:r>
                        <a:rPr lang="fa-IR" sz="1800" baseline="0" dirty="0" smtClean="0">
                          <a:cs typeface="B Zar" pitchFamily="2" charset="-78"/>
                        </a:rPr>
                        <a:t>آیودی</a:t>
                      </a:r>
                    </a:p>
                    <a:p>
                      <a:pPr algn="r" rtl="1"/>
                      <a:r>
                        <a:rPr lang="fa-IR" sz="1800" baseline="0" dirty="0" smtClean="0">
                          <a:cs typeface="B Zar" pitchFamily="2" charset="-78"/>
                        </a:rPr>
                        <a:t>کاندوم</a:t>
                      </a:r>
                      <a:endParaRPr lang="en-US" sz="1800" dirty="0">
                        <a:cs typeface="B Zar" pitchFamily="2" charset="-78"/>
                      </a:endParaRPr>
                    </a:p>
                  </a:txBody>
                  <a:tcPr/>
                </a:tc>
                <a:tc>
                  <a:txBody>
                    <a:bodyPr/>
                    <a:lstStyle/>
                    <a:p>
                      <a:pPr algn="r" rtl="1"/>
                      <a:r>
                        <a:rPr lang="fa-IR" sz="1800" dirty="0" smtClean="0">
                          <a:cs typeface="B Zar" pitchFamily="2" charset="-78"/>
                        </a:rPr>
                        <a:t>مصاحبه و تشکیل پرونده یا بررسی مستندات</a:t>
                      </a:r>
                      <a:endParaRPr lang="en-US" sz="1800" dirty="0">
                        <a:cs typeface="B Zar" pitchFamily="2" charset="-78"/>
                      </a:endParaRPr>
                    </a:p>
                  </a:txBody>
                  <a:tcPr/>
                </a:tc>
              </a:tr>
              <a:tr h="2346757">
                <a:tc>
                  <a:txBody>
                    <a:bodyPr/>
                    <a:lstStyle/>
                    <a:p>
                      <a:pPr algn="r" rtl="1"/>
                      <a:r>
                        <a:rPr lang="fa-IR" sz="1800" dirty="0" smtClean="0">
                          <a:cs typeface="B Zar" pitchFamily="2" charset="-78"/>
                        </a:rPr>
                        <a:t>اندازه گیری</a:t>
                      </a:r>
                      <a:r>
                        <a:rPr lang="en-US" sz="1800" dirty="0" smtClean="0">
                          <a:cs typeface="B Zar" pitchFamily="2" charset="-78"/>
                        </a:rPr>
                        <a:t>BMI</a:t>
                      </a:r>
                      <a:r>
                        <a:rPr lang="fa-IR" sz="1800" baseline="0" dirty="0" smtClean="0">
                          <a:cs typeface="B Zar" pitchFamily="2" charset="-78"/>
                        </a:rPr>
                        <a:t> </a:t>
                      </a:r>
                      <a:endParaRPr lang="fa-IR" sz="1800" dirty="0" smtClean="0">
                        <a:cs typeface="B Zar" pitchFamily="2" charset="-78"/>
                      </a:endParaRPr>
                    </a:p>
                    <a:p>
                      <a:pPr algn="r" rtl="1"/>
                      <a:r>
                        <a:rPr lang="fa-IR" sz="1800" dirty="0" smtClean="0">
                          <a:cs typeface="B Zar" pitchFamily="2" charset="-78"/>
                        </a:rPr>
                        <a:t>اندازه گیری فشارخون</a:t>
                      </a:r>
                    </a:p>
                    <a:p>
                      <a:pPr algn="r" rtl="1"/>
                      <a:r>
                        <a:rPr lang="fa-IR" sz="1800" dirty="0" smtClean="0">
                          <a:cs typeface="B Zar" pitchFamily="2" charset="-78"/>
                        </a:rPr>
                        <a:t>معاینه پستان</a:t>
                      </a:r>
                    </a:p>
                    <a:p>
                      <a:pPr algn="r" rtl="1"/>
                      <a:r>
                        <a:rPr lang="fa-IR" sz="1800" dirty="0" smtClean="0">
                          <a:cs typeface="B Zar" pitchFamily="2" charset="-78"/>
                        </a:rPr>
                        <a:t>آزمایش پاپ اسمیر در اوّلین</a:t>
                      </a:r>
                      <a:r>
                        <a:rPr lang="fa-IR" sz="1800" baseline="0" dirty="0" smtClean="0">
                          <a:cs typeface="B Zar" pitchFamily="2" charset="-78"/>
                        </a:rPr>
                        <a:t> بار مراجعه</a:t>
                      </a:r>
                    </a:p>
                    <a:p>
                      <a:pPr algn="r" rtl="1"/>
                      <a:r>
                        <a:rPr lang="fa-IR" sz="1800" baseline="0" dirty="0" smtClean="0">
                          <a:cs typeface="B Zar" pitchFamily="2" charset="-78"/>
                        </a:rPr>
                        <a:t>معاینه از نظر زردی</a:t>
                      </a:r>
                    </a:p>
                    <a:p>
                      <a:pPr algn="r" rtl="1"/>
                      <a:r>
                        <a:rPr lang="fa-IR" sz="1800" baseline="0" dirty="0" smtClean="0">
                          <a:cs typeface="B Zar" pitchFamily="2" charset="-78"/>
                        </a:rPr>
                        <a:t>اندازه گیری تری گلیسرید در صورت استفاده از قرص های هورمونی</a:t>
                      </a:r>
                      <a:endParaRPr lang="en-US" sz="1800" dirty="0">
                        <a:cs typeface="B Zar" pitchFamily="2" charset="-78"/>
                      </a:endParaRPr>
                    </a:p>
                  </a:txBody>
                  <a:tcPr/>
                </a:tc>
                <a:tc>
                  <a:txBody>
                    <a:bodyPr/>
                    <a:lstStyle/>
                    <a:p>
                      <a:pPr algn="r" rtl="1"/>
                      <a:r>
                        <a:rPr lang="fa-IR" sz="1800" dirty="0" smtClean="0">
                          <a:cs typeface="B Zar" pitchFamily="2" charset="-78"/>
                        </a:rPr>
                        <a:t>معاینه بالینی</a:t>
                      </a:r>
                      <a:endParaRPr lang="en-US" sz="1800" dirty="0">
                        <a:cs typeface="B Zar" pitchFamily="2" charset="-78"/>
                      </a:endParaRPr>
                    </a:p>
                  </a:txBody>
                  <a:tcPr/>
                </a:tc>
              </a:tr>
              <a:tr h="1235134">
                <a:tc>
                  <a:txBody>
                    <a:bodyPr/>
                    <a:lstStyle/>
                    <a:p>
                      <a:pPr algn="r"/>
                      <a:r>
                        <a:rPr lang="fa-IR" sz="1800" dirty="0" smtClean="0">
                          <a:cs typeface="B Zar" pitchFamily="2" charset="-78"/>
                        </a:rPr>
                        <a:t>-در صورت بارداری همزمان استفاده از روش های هورمونی و آیودی توصیه به مشورت با پزشک ارجاع به برنامه مادران</a:t>
                      </a:r>
                    </a:p>
                    <a:p>
                      <a:pPr algn="r"/>
                      <a:r>
                        <a:rPr lang="fa-IR" sz="1800" dirty="0" smtClean="0">
                          <a:cs typeface="B Zar" pitchFamily="2" charset="-78"/>
                        </a:rPr>
                        <a:t>-آموزش علائم نیاز به مراقبت سریع</a:t>
                      </a:r>
                      <a:r>
                        <a:rPr lang="fa-IR" sz="1800" baseline="0" dirty="0" smtClean="0">
                          <a:cs typeface="B Zar" pitchFamily="2" charset="-78"/>
                        </a:rPr>
                        <a:t> در صورت مصرف روش های هورمونی</a:t>
                      </a:r>
                      <a:endParaRPr lang="en-US" sz="1800" dirty="0">
                        <a:cs typeface="B Zar" pitchFamily="2" charset="-78"/>
                      </a:endParaRPr>
                    </a:p>
                  </a:txBody>
                  <a:tcPr/>
                </a:tc>
                <a:tc>
                  <a:txBody>
                    <a:bodyPr/>
                    <a:lstStyle/>
                    <a:p>
                      <a:pPr algn="r" rtl="1"/>
                      <a:r>
                        <a:rPr lang="fa-IR" sz="1800" dirty="0" smtClean="0">
                          <a:cs typeface="B Zar" pitchFamily="2" charset="-78"/>
                        </a:rPr>
                        <a:t>اقدامات تکمیلی</a:t>
                      </a:r>
                      <a:endParaRPr lang="en-US" sz="1800" dirty="0">
                        <a:cs typeface="B Zar" pitchFamily="2" charset="-78"/>
                      </a:endParaRPr>
                    </a:p>
                  </a:txBody>
                  <a:tcPr/>
                </a:tc>
              </a:tr>
              <a:tr h="1176381">
                <a:tc>
                  <a:txBody>
                    <a:bodyPr/>
                    <a:lstStyle/>
                    <a:p>
                      <a:pPr algn="r" rtl="1"/>
                      <a:r>
                        <a:rPr lang="fa-IR" sz="1800" dirty="0" smtClean="0">
                          <a:cs typeface="B Zar" pitchFamily="2" charset="-78"/>
                        </a:rPr>
                        <a:t>-آموزش عوارض جانبی روش های پیشگیری از بارداری</a:t>
                      </a:r>
                    </a:p>
                    <a:p>
                      <a:pPr marL="285750" indent="-285750" algn="r" rtl="1">
                        <a:buFontTx/>
                        <a:buChar char="-"/>
                      </a:pPr>
                      <a:r>
                        <a:rPr lang="fa-IR" sz="1800" dirty="0" smtClean="0">
                          <a:cs typeface="B Zar" pitchFamily="2" charset="-78"/>
                        </a:rPr>
                        <a:t>آموزش علائم نیاز به</a:t>
                      </a:r>
                      <a:r>
                        <a:rPr lang="fa-IR" sz="1800" baseline="0" dirty="0" smtClean="0">
                          <a:cs typeface="B Zar" pitchFamily="2" charset="-78"/>
                        </a:rPr>
                        <a:t> مراقبت سریع در صورت مصرف روش های هورمونی توسّط پزشک</a:t>
                      </a:r>
                    </a:p>
                    <a:p>
                      <a:pPr marL="285750" indent="-285750" algn="r" rtl="1">
                        <a:buFontTx/>
                        <a:buChar char="-"/>
                      </a:pPr>
                      <a:r>
                        <a:rPr lang="fa-IR" sz="1800" baseline="0" dirty="0" smtClean="0">
                          <a:cs typeface="B Zar" pitchFamily="2" charset="-78"/>
                        </a:rPr>
                        <a:t>بررسی سالانه قند، چربی و لیپو پروتئین در صورت استفاده از روش های هورمونی پیشگیری از بارداری توسّط پزشک</a:t>
                      </a:r>
                      <a:endParaRPr lang="en-US" sz="1800" dirty="0">
                        <a:cs typeface="B Zar" pitchFamily="2" charset="-78"/>
                      </a:endParaRPr>
                    </a:p>
                  </a:txBody>
                  <a:tcPr/>
                </a:tc>
                <a:tc>
                  <a:txBody>
                    <a:bodyPr/>
                    <a:lstStyle/>
                    <a:p>
                      <a:pPr algn="r" rtl="1"/>
                      <a:r>
                        <a:rPr lang="fa-IR" sz="1800" dirty="0" smtClean="0">
                          <a:cs typeface="B Zar" pitchFamily="2" charset="-78"/>
                        </a:rPr>
                        <a:t>آموزش و مشاوره</a:t>
                      </a:r>
                      <a:endParaRPr lang="en-US" sz="1800" dirty="0">
                        <a:cs typeface="B Zar" pitchFamily="2" charset="-78"/>
                      </a:endParaRPr>
                    </a:p>
                  </a:txBody>
                  <a:tcPr/>
                </a:tc>
              </a:tr>
            </a:tbl>
          </a:graphicData>
        </a:graphic>
      </p:graphicFrame>
    </p:spTree>
    <p:extLst>
      <p:ext uri="{BB962C8B-B14F-4D97-AF65-F5344CB8AC3E}">
        <p14:creationId xmlns:p14="http://schemas.microsoft.com/office/powerpoint/2010/main" val="4017871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Zar" pitchFamily="2" charset="-78"/>
              </a:rPr>
              <a:t>آشنایی</a:t>
            </a:r>
            <a:r>
              <a:rPr lang="fa-IR" dirty="0" smtClean="0">
                <a:solidFill>
                  <a:srgbClr val="FF0000"/>
                </a:solidFill>
              </a:rPr>
              <a:t> </a:t>
            </a:r>
            <a:r>
              <a:rPr lang="fa-IR" b="1" dirty="0" smtClean="0">
                <a:solidFill>
                  <a:srgbClr val="FF0000"/>
                </a:solidFill>
              </a:rPr>
              <a:t>با بسته آموزش/مشاوره فرزندآوری</a:t>
            </a:r>
            <a:endParaRPr lang="en-US" b="1" dirty="0">
              <a:solidFill>
                <a:srgbClr val="FF0000"/>
              </a:solidFill>
            </a:endParaRPr>
          </a:p>
        </p:txBody>
      </p:sp>
      <p:sp>
        <p:nvSpPr>
          <p:cNvPr id="3" name="Content Placeholder 2"/>
          <p:cNvSpPr>
            <a:spLocks noGrp="1"/>
          </p:cNvSpPr>
          <p:nvPr>
            <p:ph idx="1"/>
          </p:nvPr>
        </p:nvSpPr>
        <p:spPr/>
        <p:txBody>
          <a:bodyPr/>
          <a:lstStyle/>
          <a:p>
            <a:pPr algn="r" rtl="1"/>
            <a:r>
              <a:rPr lang="fa-IR" b="1" dirty="0" smtClean="0">
                <a:cs typeface="B Titr" pitchFamily="2" charset="-78"/>
              </a:rPr>
              <a:t>در این مجموعه آموزش/مشاوره فرزندآوری تدوین شده است که مبنای عمل در مراکز جامع شهری-روستایی، </a:t>
            </a:r>
            <a:r>
              <a:rPr lang="fa-IR" b="1" dirty="0">
                <a:cs typeface="B Titr" pitchFamily="2" charset="-78"/>
              </a:rPr>
              <a:t>پایگاه</a:t>
            </a:r>
            <a:endParaRPr lang="en-US" b="1" dirty="0">
              <a:cs typeface="B Titr" pitchFamily="2" charset="-78"/>
            </a:endParaRPr>
          </a:p>
          <a:p>
            <a:pPr algn="r" rtl="1"/>
            <a:r>
              <a:rPr lang="fa-IR" b="1" dirty="0" smtClean="0">
                <a:cs typeface="B Titr" pitchFamily="2" charset="-78"/>
              </a:rPr>
              <a:t> ها و خانه های بهداشت است. جداول راهنما برای مرور کلّی و سریع خدماتی است که ارائه دهنده خدمت می بایست ارایه نماید.به این معنا که در هر ملاقات، مراقبت هایی که در زیر، ستون آن مشخّص شده است، باید به مراجعین ارایه گردد.</a:t>
            </a:r>
            <a:endParaRPr lang="en-US" b="1" dirty="0">
              <a:cs typeface="B Titr" pitchFamily="2" charset="-78"/>
            </a:endParaRPr>
          </a:p>
        </p:txBody>
      </p:sp>
    </p:spTree>
    <p:extLst>
      <p:ext uri="{BB962C8B-B14F-4D97-AF65-F5344CB8AC3E}">
        <p14:creationId xmlns:p14="http://schemas.microsoft.com/office/powerpoint/2010/main" val="3650737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7200" cy="609600"/>
          </a:xfrm>
        </p:spPr>
        <p:txBody>
          <a:bodyPr>
            <a:normAutofit fontScale="90000"/>
          </a:bodyPr>
          <a:lstStyle/>
          <a:p>
            <a:r>
              <a:rPr lang="fa-IR" dirty="0" smtClean="0">
                <a:solidFill>
                  <a:srgbClr val="FF0000"/>
                </a:solidFill>
              </a:rPr>
              <a:t>مفهوم رنگ ها</a:t>
            </a:r>
            <a:endParaRPr lang="en-US" dirty="0">
              <a:solidFill>
                <a:srgbClr val="FF0000"/>
              </a:solidFill>
            </a:endParaRPr>
          </a:p>
        </p:txBody>
      </p:sp>
      <p:sp>
        <p:nvSpPr>
          <p:cNvPr id="3" name="Content Placeholder 2"/>
          <p:cNvSpPr>
            <a:spLocks noGrp="1"/>
          </p:cNvSpPr>
          <p:nvPr>
            <p:ph idx="1"/>
          </p:nvPr>
        </p:nvSpPr>
        <p:spPr>
          <a:xfrm>
            <a:off x="457200" y="609600"/>
            <a:ext cx="8229600" cy="5516563"/>
          </a:xfrm>
        </p:spPr>
        <p:txBody>
          <a:bodyPr>
            <a:noAutofit/>
          </a:bodyPr>
          <a:lstStyle/>
          <a:p>
            <a:pPr algn="r" rtl="1"/>
            <a:r>
              <a:rPr lang="fa-IR" sz="2800" dirty="0" smtClean="0">
                <a:cs typeface="B Titr" pitchFamily="2" charset="-78"/>
              </a:rPr>
              <a:t>در چارت های ارایه خدمت از سه رنگ قرمز، زرد و سبز استفاده شده است.</a:t>
            </a:r>
          </a:p>
          <a:p>
            <a:pPr algn="r" rtl="1"/>
            <a:r>
              <a:rPr lang="fa-IR" sz="2800" dirty="0" smtClean="0">
                <a:cs typeface="B Titr" pitchFamily="2" charset="-78"/>
              </a:rPr>
              <a:t>الف-رنگ قرمزنشان دهنده شرایط اورژانسی است.یعنی مراجعه کننده با شرایط نیازمند مراقبت ویژه روبرو می باشدواقدام مناسب این رنگ ، ارجاع فوری یا اعزام (بلافاصله) است.در موارد اعزام ارایه دهنده خدمت موظّف است فرد را به سطح بالاتر انتقال دهد.</a:t>
            </a:r>
          </a:p>
          <a:p>
            <a:pPr algn="r" rtl="1"/>
            <a:r>
              <a:rPr lang="fa-IR" sz="2800" dirty="0" smtClean="0">
                <a:cs typeface="B Titr" pitchFamily="2" charset="-78"/>
              </a:rPr>
              <a:t>رنگ زرد نشان دهنده نیاز مراجعه کننده به اقدام خاص است.فرد باید برحسب نوع عارضه در 48 ساعت اوّل پس از مراجعه(ارجاع در اوّلین فرصت) و یا حداکثر طیّ یک هفته(ارجاع غیر فوری)توسّط سطوح بالاتر بررسی و نتیجه آن مشخّص گردد.</a:t>
            </a:r>
          </a:p>
          <a:p>
            <a:pPr algn="r" rtl="1"/>
            <a:r>
              <a:rPr lang="fa-IR" sz="2800" dirty="0" smtClean="0">
                <a:cs typeface="B Titr" pitchFamily="2" charset="-78"/>
              </a:rPr>
              <a:t>رنگ سبز نشان دهنده امکان ارایه خدمت بدون نیاز به ارجاع به سطوح بالاتر است.</a:t>
            </a:r>
            <a:endParaRPr lang="en-US" sz="2800" dirty="0">
              <a:cs typeface="B Titr" pitchFamily="2" charset="-78"/>
            </a:endParaRPr>
          </a:p>
        </p:txBody>
      </p:sp>
    </p:spTree>
    <p:extLst>
      <p:ext uri="{BB962C8B-B14F-4D97-AF65-F5344CB8AC3E}">
        <p14:creationId xmlns:p14="http://schemas.microsoft.com/office/powerpoint/2010/main" val="4259988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نکات قابل توجّه</a:t>
            </a:r>
            <a:endParaRPr lang="en-US" dirty="0">
              <a:cs typeface="B Titr" pitchFamily="2" charset="-78"/>
            </a:endParaRPr>
          </a:p>
        </p:txBody>
      </p:sp>
      <p:sp>
        <p:nvSpPr>
          <p:cNvPr id="3" name="Content Placeholder 2"/>
          <p:cNvSpPr>
            <a:spLocks noGrp="1"/>
          </p:cNvSpPr>
          <p:nvPr>
            <p:ph idx="1"/>
          </p:nvPr>
        </p:nvSpPr>
        <p:spPr/>
        <p:txBody>
          <a:bodyPr/>
          <a:lstStyle/>
          <a:p>
            <a:pPr algn="r" rtl="1"/>
            <a:r>
              <a:rPr lang="fa-IR" dirty="0" smtClean="0">
                <a:cs typeface="B Titr" pitchFamily="2" charset="-78"/>
              </a:rPr>
              <a:t>مراقبت ها و اقدامات تعیین شده در مجموعه می بایست بر اساس شرح وظایف ارائه دهنده خدمت انجام شود.</a:t>
            </a:r>
          </a:p>
          <a:p>
            <a:pPr algn="r" rtl="1"/>
            <a:r>
              <a:rPr lang="fa-IR" dirty="0" smtClean="0">
                <a:cs typeface="B Titr" pitchFamily="2" charset="-78"/>
              </a:rPr>
              <a:t>اگر مراجعه کننده به دلایلی نیازمند حالت های مختلفی از ارجاع (فوری، غیرفوری، در اوّلین فرصت)است،اعزام و ارجاع فوری در اولویّت قرار دارد.</a:t>
            </a:r>
          </a:p>
          <a:p>
            <a:pPr algn="r" rtl="1"/>
            <a:r>
              <a:rPr lang="fa-IR" dirty="0" smtClean="0">
                <a:cs typeface="B Titr" pitchFamily="2" charset="-78"/>
              </a:rPr>
              <a:t>مراجعه کننده که ارجاع فوری شده است باید حداکثر تا 24 ساعت، پی گیری شود.</a:t>
            </a:r>
            <a:endParaRPr lang="en-US" dirty="0">
              <a:cs typeface="B Titr" pitchFamily="2" charset="-78"/>
            </a:endParaRPr>
          </a:p>
        </p:txBody>
      </p:sp>
    </p:spTree>
    <p:extLst>
      <p:ext uri="{BB962C8B-B14F-4D97-AF65-F5344CB8AC3E}">
        <p14:creationId xmlns:p14="http://schemas.microsoft.com/office/powerpoint/2010/main" val="3434228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497763"/>
          </a:xfrm>
        </p:spPr>
        <p:txBody>
          <a:bodyPr>
            <a:noAutofit/>
          </a:bodyPr>
          <a:lstStyle/>
          <a:p>
            <a:pPr algn="r" rtl="1"/>
            <a:r>
              <a:rPr lang="fa-IR" sz="2800" dirty="0" smtClean="0">
                <a:cs typeface="B Titr" pitchFamily="2" charset="-78"/>
              </a:rPr>
              <a:t>ارجاع در اوّلین فرصت، لازم است در عرض 48 ساعت پی گیری شود.اگر مورد ارجاع به هر دلیلی(امتناع مراجعه کننده) طیّ 48 ساعت به سطح بالاتر مراجعه نکرد، مانند ارجاع فوری اقدام شود.</a:t>
            </a:r>
          </a:p>
          <a:p>
            <a:pPr algn="r" rtl="1"/>
            <a:r>
              <a:rPr lang="fa-IR" sz="2800" dirty="0" smtClean="0">
                <a:cs typeface="B Titr" pitchFamily="2" charset="-78"/>
              </a:rPr>
              <a:t>فردی که ارجاع غیر فوری شده است، باید پس از یک هفته، پیگیری و وضعیّت وی مشخّص شود. اگر مورد ارجاع پس از یک هفته به هر دلیلی به سطح بالاتر مراجعه نکرد، به وی اهّمیّت مراجعه به سطح بالاتر آموزش داده شده و مجدّد پی گیری شود.</a:t>
            </a:r>
          </a:p>
          <a:p>
            <a:pPr algn="r" rtl="1"/>
            <a:r>
              <a:rPr lang="fa-IR" sz="2800" dirty="0" smtClean="0">
                <a:cs typeface="B Titr" pitchFamily="2" charset="-78"/>
              </a:rPr>
              <a:t>مراجعه به موقع د رتاریخ های تعیین شده باید به فرد تأکید شود.در صورت عدم مراجعه در تاریخ مقرّر، حداکثر طیّ یک هفته پی گیری شود.</a:t>
            </a:r>
          </a:p>
          <a:p>
            <a:pPr algn="r" rtl="1"/>
            <a:r>
              <a:rPr lang="fa-IR" sz="2800" dirty="0" smtClean="0">
                <a:cs typeface="B Titr" pitchFamily="2" charset="-78"/>
              </a:rPr>
              <a:t>پسخوراندهای دریافت شده از سطوح بالاتر، باید در فرم مربوطه در سامانه الکترونیک ثبت گردد.</a:t>
            </a:r>
          </a:p>
          <a:p>
            <a:pPr algn="r" rtl="1"/>
            <a:r>
              <a:rPr lang="fa-IR" sz="2800" dirty="0" smtClean="0">
                <a:cs typeface="B Titr" pitchFamily="2" charset="-78"/>
              </a:rPr>
              <a:t>توجّه شود که استفاده از این مجموعه بدون ثبت اطّلاعات، ارجاع و پی گیری مراجعه کننده، موثّر نخواهد بود.</a:t>
            </a:r>
            <a:endParaRPr lang="en-US" sz="2800" dirty="0">
              <a:cs typeface="B Titr" pitchFamily="2" charset="-78"/>
            </a:endParaRPr>
          </a:p>
        </p:txBody>
      </p:sp>
    </p:spTree>
    <p:extLst>
      <p:ext uri="{BB962C8B-B14F-4D97-AF65-F5344CB8AC3E}">
        <p14:creationId xmlns:p14="http://schemas.microsoft.com/office/powerpoint/2010/main" val="1513063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FF0000"/>
                </a:solidFill>
                <a:cs typeface="B Titr" pitchFamily="2" charset="-78"/>
              </a:rPr>
              <a:t>نحوه گرفتن شرح حال و شناسایی گروه هدف</a:t>
            </a:r>
            <a:br>
              <a:rPr lang="fa-IR" dirty="0" smtClean="0">
                <a:solidFill>
                  <a:srgbClr val="FF0000"/>
                </a:solidFill>
                <a:cs typeface="B Titr" pitchFamily="2" charset="-78"/>
              </a:rPr>
            </a:br>
            <a:endParaRPr lang="en-US" dirty="0">
              <a:solidFill>
                <a:srgbClr val="FF0000"/>
              </a:solidFill>
              <a:cs typeface="B Titr" pitchFamily="2" charset="-78"/>
            </a:endParaRPr>
          </a:p>
        </p:txBody>
      </p:sp>
      <p:sp>
        <p:nvSpPr>
          <p:cNvPr id="3" name="Content Placeholder 2"/>
          <p:cNvSpPr>
            <a:spLocks noGrp="1"/>
          </p:cNvSpPr>
          <p:nvPr>
            <p:ph idx="1"/>
          </p:nvPr>
        </p:nvSpPr>
        <p:spPr>
          <a:xfrm>
            <a:off x="457200" y="990600"/>
            <a:ext cx="8229600" cy="5135563"/>
          </a:xfrm>
        </p:spPr>
        <p:txBody>
          <a:bodyPr>
            <a:noAutofit/>
          </a:bodyPr>
          <a:lstStyle/>
          <a:p>
            <a:pPr algn="r" rtl="1"/>
            <a:r>
              <a:rPr lang="fa-IR" dirty="0" smtClean="0">
                <a:cs typeface="B Titr" pitchFamily="2" charset="-78"/>
              </a:rPr>
              <a:t>ارایه خدمات آموزش/ مشاوره فرزندآوری پس از گرفتن شرح حال و کسب اطّلاعات لازم از مراجعه کننده و تعیین نوع خدمت مورد نیاز فرد، انجام خواهد شد.لازم است در ابتدا بهورز/ مراقب سلامت و ماما-مراقب، تاریخچه قاعدگی و بارداری و وضعیّت فرد را از نظر سلامت باروری تعیین نموده و توضیحات لازم را در خصوص چگونگی مراحل ارایه خدمت، با آرامش و بدون القای نگرانی، به مراجعه کننده بیان نماید.سپس می بایست بر اساس سؤالات پرونده الکترونیک سلامت، نسبت به تشکیل /تکمیل پرونده سلامت باروری و آموزش/مشاوره فرزندآوری فرد اقدام نماید.</a:t>
            </a:r>
            <a:endParaRPr lang="en-US" dirty="0">
              <a:cs typeface="B Titr" pitchFamily="2" charset="-78"/>
            </a:endParaRPr>
          </a:p>
        </p:txBody>
      </p:sp>
    </p:spTree>
    <p:extLst>
      <p:ext uri="{BB962C8B-B14F-4D97-AF65-F5344CB8AC3E}">
        <p14:creationId xmlns:p14="http://schemas.microsoft.com/office/powerpoint/2010/main" val="1425634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153400" cy="5516563"/>
          </a:xfrm>
        </p:spPr>
        <p:txBody>
          <a:bodyPr>
            <a:normAutofit/>
          </a:bodyPr>
          <a:lstStyle/>
          <a:p>
            <a:pPr algn="r" rtl="1"/>
            <a:r>
              <a:rPr lang="fa-IR" sz="3600" dirty="0" smtClean="0">
                <a:cs typeface="B Titr" pitchFamily="2" charset="-78"/>
              </a:rPr>
              <a:t> ارائه دهنده خدمت سلامت باید سعی نماید تا حتّی الامکان در محیط آرام و خلوت نسبت به گرفتن شرح حال از فرد سؤال نماید تا وی بتواند تا وی بتواند با احساس امنیّت و آرامش اطّلاعات باروری خود را به درستی بیان کند.اطّلاعات مورد نیاز برای دریافت خدمات سلامت باروری و آموزش/ مشاوره فرزندآوری در بخش های زیر عنوان شده است. </a:t>
            </a:r>
            <a:endParaRPr lang="en-US" sz="3600" dirty="0">
              <a:cs typeface="B Titr" pitchFamily="2" charset="-78"/>
            </a:endParaRPr>
          </a:p>
        </p:txBody>
      </p:sp>
    </p:spTree>
    <p:extLst>
      <p:ext uri="{BB962C8B-B14F-4D97-AF65-F5344CB8AC3E}">
        <p14:creationId xmlns:p14="http://schemas.microsoft.com/office/powerpoint/2010/main" val="1933530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الف-شرایط عمومی</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0685098"/>
              </p:ext>
            </p:extLst>
          </p:nvPr>
        </p:nvGraphicFramePr>
        <p:xfrm>
          <a:off x="0" y="13854"/>
          <a:ext cx="9144000" cy="6844145"/>
        </p:xfrm>
        <a:graphic>
          <a:graphicData uri="http://schemas.openxmlformats.org/drawingml/2006/table">
            <a:tbl>
              <a:tblPr firstRow="1" bandRow="1">
                <a:tableStyleId>{5C22544A-7EE6-4342-B048-85BDC9FD1C3A}</a:tableStyleId>
              </a:tblPr>
              <a:tblGrid>
                <a:gridCol w="3048000"/>
                <a:gridCol w="3048000"/>
                <a:gridCol w="3048000"/>
              </a:tblGrid>
              <a:tr h="946195">
                <a:tc>
                  <a:txBody>
                    <a:bodyPr/>
                    <a:lstStyle/>
                    <a:p>
                      <a:pPr algn="ctr" rtl="1"/>
                      <a:r>
                        <a:rPr lang="fa-IR" dirty="0" smtClean="0"/>
                        <a:t>تاریخچه سلامت باروری( تاریخچه بارداری)</a:t>
                      </a:r>
                      <a:endParaRPr lang="en-US"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t>تاریخچه سلامت باروری(تاریخچه قاعدگی)</a:t>
                      </a:r>
                      <a:endParaRPr lang="en-US" dirty="0" smtClean="0"/>
                    </a:p>
                    <a:p>
                      <a:endParaRPr lang="en-US" dirty="0"/>
                    </a:p>
                  </a:txBody>
                  <a:tcPr anchor="ctr"/>
                </a:tc>
                <a:tc>
                  <a:txBody>
                    <a:bodyPr/>
                    <a:lstStyle/>
                    <a:p>
                      <a:pPr algn="ctr" rtl="1"/>
                      <a:r>
                        <a:rPr lang="fa-IR" dirty="0" smtClean="0"/>
                        <a:t>سؤلات شرایط عمومی</a:t>
                      </a:r>
                      <a:endParaRPr lang="en-US" dirty="0"/>
                    </a:p>
                  </a:txBody>
                  <a:tcPr anchor="ctr"/>
                </a:tc>
              </a:tr>
              <a:tr h="5897950">
                <a:tc>
                  <a:txBody>
                    <a:bodyPr/>
                    <a:lstStyle/>
                    <a:p>
                      <a:pPr algn="r" rtl="1"/>
                      <a:r>
                        <a:rPr lang="fa-IR" sz="1600" dirty="0" smtClean="0">
                          <a:cs typeface="B Zar" pitchFamily="2" charset="-78"/>
                        </a:rPr>
                        <a:t>تعداد</a:t>
                      </a:r>
                      <a:r>
                        <a:rPr lang="fa-IR" sz="1600" baseline="0" dirty="0" smtClean="0">
                          <a:cs typeface="B Zar" pitchFamily="2" charset="-78"/>
                        </a:rPr>
                        <a:t> بارداری</a:t>
                      </a:r>
                    </a:p>
                    <a:p>
                      <a:pPr algn="r" rtl="1"/>
                      <a:r>
                        <a:rPr lang="fa-IR" sz="1600" baseline="0" dirty="0" smtClean="0">
                          <a:cs typeface="B Zar" pitchFamily="2" charset="-78"/>
                        </a:rPr>
                        <a:t>تعداد سقط</a:t>
                      </a:r>
                    </a:p>
                    <a:p>
                      <a:pPr algn="r" rtl="1"/>
                      <a:r>
                        <a:rPr lang="fa-IR" sz="1600" baseline="0" dirty="0" smtClean="0">
                          <a:cs typeface="B Zar" pitchFamily="2" charset="-78"/>
                        </a:rPr>
                        <a:t>نوع سقط:خودبخودی/عمدی</a:t>
                      </a:r>
                    </a:p>
                    <a:p>
                      <a:pPr algn="r" rtl="1"/>
                      <a:r>
                        <a:rPr lang="fa-IR" sz="1600" baseline="0" dirty="0" smtClean="0">
                          <a:cs typeface="B Zar" pitchFamily="2" charset="-78"/>
                        </a:rPr>
                        <a:t>مرده زایی</a:t>
                      </a:r>
                    </a:p>
                    <a:p>
                      <a:pPr algn="r" rtl="1"/>
                      <a:r>
                        <a:rPr lang="fa-IR" sz="1600" baseline="0" dirty="0" smtClean="0">
                          <a:cs typeface="B Zar" pitchFamily="2" charset="-78"/>
                        </a:rPr>
                        <a:t>مول</a:t>
                      </a:r>
                    </a:p>
                    <a:p>
                      <a:pPr algn="r" rtl="1"/>
                      <a:r>
                        <a:rPr lang="fa-IR" sz="1600" baseline="0" dirty="0" smtClean="0">
                          <a:cs typeface="B Zar" pitchFamily="2" charset="-78"/>
                        </a:rPr>
                        <a:t>حاملگی خارج از رحم</a:t>
                      </a:r>
                    </a:p>
                    <a:p>
                      <a:pPr algn="r" rtl="1"/>
                      <a:r>
                        <a:rPr lang="fa-IR" sz="1600" baseline="0" dirty="0" smtClean="0">
                          <a:cs typeface="B Zar" pitchFamily="2" charset="-78"/>
                        </a:rPr>
                        <a:t>نوع آخرین زایمان</a:t>
                      </a:r>
                    </a:p>
                    <a:p>
                      <a:pPr algn="r" rtl="1"/>
                      <a:r>
                        <a:rPr lang="fa-IR" sz="1600" baseline="0" dirty="0" smtClean="0">
                          <a:cs typeface="B Zar" pitchFamily="2" charset="-78"/>
                        </a:rPr>
                        <a:t>تعداد فرزندان زنده</a:t>
                      </a:r>
                    </a:p>
                    <a:p>
                      <a:pPr algn="r" rtl="1"/>
                      <a:r>
                        <a:rPr lang="fa-IR" sz="1600" baseline="0" dirty="0" smtClean="0">
                          <a:cs typeface="B Zar" pitchFamily="2" charset="-78"/>
                        </a:rPr>
                        <a:t>سنّ آخرین فرزند</a:t>
                      </a:r>
                    </a:p>
                    <a:p>
                      <a:pPr algn="r" rtl="1"/>
                      <a:r>
                        <a:rPr lang="fa-IR" sz="1600" baseline="0" dirty="0" smtClean="0">
                          <a:cs typeface="B Zar" pitchFamily="2" charset="-78"/>
                        </a:rPr>
                        <a:t>نتیجه آخرین بارداری</a:t>
                      </a:r>
                    </a:p>
                    <a:p>
                      <a:pPr algn="r" rtl="1"/>
                      <a:r>
                        <a:rPr lang="fa-IR" sz="1600" baseline="0" dirty="0" smtClean="0">
                          <a:cs typeface="B Zar" pitchFamily="2" charset="-78"/>
                        </a:rPr>
                        <a:t>مدّت زمان اقدام به بارداری</a:t>
                      </a:r>
                    </a:p>
                    <a:p>
                      <a:pPr algn="r" rtl="1"/>
                      <a:r>
                        <a:rPr lang="fa-IR" sz="1600" baseline="0" dirty="0" smtClean="0">
                          <a:cs typeface="B Zar" pitchFamily="2" charset="-78"/>
                        </a:rPr>
                        <a:t>همچنین در صورتی که فرد دارای فرزند 24 ماه یا کمتر باشد در مورد اینکه آیا به کودک خود شیر می دهد نیز سؤال شود.</a:t>
                      </a:r>
                      <a:endParaRPr lang="en-US" sz="1600" dirty="0" smtClean="0">
                        <a:cs typeface="B Zar" pitchFamily="2" charset="-78"/>
                      </a:endParaRPr>
                    </a:p>
                    <a:p>
                      <a:pPr algn="r" rtl="1"/>
                      <a:endParaRPr lang="fa-IR" sz="1600" baseline="0" dirty="0" smtClean="0">
                        <a:cs typeface="B Zar" pitchFamily="2" charset="-78"/>
                      </a:endParaRPr>
                    </a:p>
                    <a:p>
                      <a:endParaRPr lang="en-US" sz="1600" dirty="0">
                        <a:cs typeface="B Zar" pitchFamily="2" charset="-78"/>
                      </a:endParaRPr>
                    </a:p>
                  </a:txBody>
                  <a:tcPr/>
                </a:tc>
                <a:tc>
                  <a:txBody>
                    <a:bodyPr/>
                    <a:lstStyle/>
                    <a:p>
                      <a:pPr algn="r"/>
                      <a:r>
                        <a:rPr lang="fa-IR" sz="1600" dirty="0" smtClean="0">
                          <a:cs typeface="B Zar" pitchFamily="2" charset="-78"/>
                        </a:rPr>
                        <a:t>تاریخ اوّلین</a:t>
                      </a:r>
                      <a:r>
                        <a:rPr lang="fa-IR" sz="1600" baseline="0" dirty="0" smtClean="0">
                          <a:cs typeface="B Zar" pitchFamily="2" charset="-78"/>
                        </a:rPr>
                        <a:t> روز آخرین قاعدگی</a:t>
                      </a:r>
                    </a:p>
                    <a:p>
                      <a:pPr algn="r"/>
                      <a:r>
                        <a:rPr lang="fa-IR" sz="1600" baseline="0" dirty="0" smtClean="0">
                          <a:cs typeface="B Zar" pitchFamily="2" charset="-78"/>
                        </a:rPr>
                        <a:t>سنّ اوّلین قاعدگی</a:t>
                      </a:r>
                    </a:p>
                    <a:p>
                      <a:pPr algn="r"/>
                      <a:r>
                        <a:rPr lang="fa-IR" sz="1600" baseline="0" dirty="0" smtClean="0">
                          <a:cs typeface="B Zar" pitchFamily="2" charset="-78"/>
                        </a:rPr>
                        <a:t> قاعده نشدن و دلیل آن مانند احتمال بارداری</a:t>
                      </a:r>
                    </a:p>
                    <a:p>
                      <a:pPr algn="r"/>
                      <a:r>
                        <a:rPr lang="fa-IR" sz="1600" baseline="0" dirty="0" smtClean="0">
                          <a:cs typeface="B Zar" pitchFamily="2" charset="-78"/>
                        </a:rPr>
                        <a:t>اختلال بلوغ</a:t>
                      </a:r>
                    </a:p>
                    <a:p>
                      <a:pPr algn="r"/>
                      <a:r>
                        <a:rPr lang="fa-IR" sz="1600" baseline="0" dirty="0" smtClean="0">
                          <a:cs typeface="B Zar" pitchFamily="2" charset="-78"/>
                        </a:rPr>
                        <a:t>یائسگی، هیسترکتومی</a:t>
                      </a:r>
                    </a:p>
                    <a:p>
                      <a:pPr algn="r"/>
                      <a:r>
                        <a:rPr lang="fa-IR" sz="1600" baseline="0" dirty="0" smtClean="0">
                          <a:cs typeface="B Zar" pitchFamily="2" charset="-78"/>
                        </a:rPr>
                        <a:t>شیردهی و استفاده از دارو</a:t>
                      </a:r>
                      <a:endParaRPr lang="en-US" sz="1600" dirty="0">
                        <a:cs typeface="B Zar" pitchFamily="2" charset="-78"/>
                      </a:endParaRPr>
                    </a:p>
                  </a:txBody>
                  <a:tcPr/>
                </a:tc>
                <a:tc>
                  <a:txBody>
                    <a:bodyPr/>
                    <a:lstStyle/>
                    <a:p>
                      <a:pPr algn="r"/>
                      <a:r>
                        <a:rPr lang="fa-IR" sz="1600" dirty="0" smtClean="0">
                          <a:cs typeface="B Zar" pitchFamily="2" charset="-78"/>
                        </a:rPr>
                        <a:t>نام و نام خانوادگی</a:t>
                      </a:r>
                    </a:p>
                    <a:p>
                      <a:pPr algn="r"/>
                      <a:r>
                        <a:rPr lang="fa-IR" sz="1600" dirty="0" smtClean="0">
                          <a:cs typeface="B Zar" pitchFamily="2" charset="-78"/>
                        </a:rPr>
                        <a:t>کد ملّی</a:t>
                      </a:r>
                    </a:p>
                    <a:p>
                      <a:pPr algn="r"/>
                      <a:r>
                        <a:rPr lang="fa-IR" sz="1600" dirty="0" smtClean="0">
                          <a:cs typeface="B Zar" pitchFamily="2" charset="-78"/>
                        </a:rPr>
                        <a:t>سن</a:t>
                      </a:r>
                    </a:p>
                    <a:p>
                      <a:pPr algn="r"/>
                      <a:r>
                        <a:rPr lang="fa-IR" sz="1600" dirty="0" smtClean="0">
                          <a:cs typeface="B Zar" pitchFamily="2" charset="-78"/>
                        </a:rPr>
                        <a:t> زمان آخرین ازدواج</a:t>
                      </a:r>
                      <a:endParaRPr lang="en-US" sz="1600" dirty="0">
                        <a:cs typeface="B Zar" pitchFamily="2" charset="-78"/>
                      </a:endParaRPr>
                    </a:p>
                  </a:txBody>
                  <a:tcPr/>
                </a:tc>
              </a:tr>
            </a:tbl>
          </a:graphicData>
        </a:graphic>
      </p:graphicFrame>
    </p:spTree>
    <p:extLst>
      <p:ext uri="{BB962C8B-B14F-4D97-AF65-F5344CB8AC3E}">
        <p14:creationId xmlns:p14="http://schemas.microsoft.com/office/powerpoint/2010/main" val="84522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fa-IR" b="1" dirty="0">
                <a:cs typeface="B Titr" pitchFamily="2" charset="-78"/>
              </a:rPr>
              <a:t>مراقبت های ادغام یافته </a:t>
            </a:r>
            <a:r>
              <a:rPr lang="fa-IR" sz="3600" b="1" dirty="0">
                <a:cs typeface="B Titr" pitchFamily="2" charset="-78"/>
              </a:rPr>
              <a:t>ازدواج</a:t>
            </a:r>
            <a:r>
              <a:rPr lang="fa-IR" b="1" dirty="0">
                <a:cs typeface="B Titr" pitchFamily="2" charset="-78"/>
              </a:rPr>
              <a:t>، باروری سالم و فرزندآوری</a:t>
            </a:r>
          </a:p>
          <a:p>
            <a:pPr marL="0" indent="0" algn="ctr">
              <a:buNone/>
            </a:pPr>
            <a:r>
              <a:rPr lang="fa-IR" b="1" dirty="0">
                <a:cs typeface="B Titr" pitchFamily="2" charset="-78"/>
              </a:rPr>
              <a:t>آموزش/مشاوره فرزندآوری</a:t>
            </a:r>
          </a:p>
          <a:p>
            <a:pPr marL="0" indent="0" algn="ctr">
              <a:buNone/>
            </a:pPr>
            <a:r>
              <a:rPr lang="fa-IR" b="1" dirty="0" smtClean="0">
                <a:cs typeface="B Titr" pitchFamily="2" charset="-78"/>
              </a:rPr>
              <a:t>(ویژه </a:t>
            </a:r>
            <a:r>
              <a:rPr lang="fa-IR" b="1" dirty="0">
                <a:cs typeface="B Titr" pitchFamily="2" charset="-78"/>
              </a:rPr>
              <a:t>ارائه دهنده </a:t>
            </a:r>
            <a:r>
              <a:rPr lang="fa-IR" b="1" dirty="0" smtClean="0">
                <a:cs typeface="B Titr" pitchFamily="2" charset="-78"/>
              </a:rPr>
              <a:t>خدمت)</a:t>
            </a:r>
            <a:endParaRPr lang="fa-IR" b="1" dirty="0">
              <a:cs typeface="B Titr" pitchFamily="2" charset="-78"/>
            </a:endParaRPr>
          </a:p>
          <a:p>
            <a:pPr marL="0" indent="0" algn="ctr">
              <a:buNone/>
            </a:pPr>
            <a:r>
              <a:rPr lang="fa-IR" dirty="0">
                <a:cs typeface="B Titr" pitchFamily="2" charset="-78"/>
              </a:rPr>
              <a:t>معاونت بهداشت</a:t>
            </a:r>
          </a:p>
          <a:p>
            <a:pPr marL="0" indent="0" algn="ctr">
              <a:buNone/>
            </a:pPr>
            <a:r>
              <a:rPr lang="fa-IR" dirty="0">
                <a:cs typeface="B Titr" pitchFamily="2" charset="-78"/>
              </a:rPr>
              <a:t>مرکزجوانی </a:t>
            </a:r>
            <a:r>
              <a:rPr lang="fa-IR" dirty="0" smtClean="0">
                <a:cs typeface="B Titr" pitchFamily="2" charset="-78"/>
              </a:rPr>
              <a:t>جمعیّت</a:t>
            </a:r>
            <a:r>
              <a:rPr lang="fa-IR" dirty="0">
                <a:cs typeface="B Titr" pitchFamily="2" charset="-78"/>
              </a:rPr>
              <a:t>، سلامت خانواده و مدارس</a:t>
            </a:r>
          </a:p>
          <a:p>
            <a:pPr marL="0" indent="0" algn="ctr">
              <a:buNone/>
            </a:pPr>
            <a:r>
              <a:rPr lang="en-US" dirty="0" smtClean="0">
                <a:cs typeface="B Titr" pitchFamily="2" charset="-78"/>
              </a:rPr>
              <a:t>1402</a:t>
            </a:r>
            <a:endParaRPr lang="en-US" dirty="0">
              <a:cs typeface="B Titr" pitchFamily="2" charset="-78"/>
            </a:endParaRPr>
          </a:p>
        </p:txBody>
      </p:sp>
    </p:spTree>
    <p:extLst>
      <p:ext uri="{BB962C8B-B14F-4D97-AF65-F5344CB8AC3E}">
        <p14:creationId xmlns:p14="http://schemas.microsoft.com/office/powerpoint/2010/main" val="2518744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Autofit/>
          </a:bodyPr>
          <a:lstStyle/>
          <a:p>
            <a:r>
              <a:rPr lang="fa-IR" sz="2400" dirty="0" smtClean="0">
                <a:cs typeface="B Titr" pitchFamily="2" charset="-78"/>
              </a:rPr>
              <a:t>بدیهی است که این سؤالات یکبار در پرونده الکترونیک سلامت ثبت می گردد و در صورت ثبت  قبلی اطّلاعات(به جز تاریخ ازدواج)، نیازی به ثبت مجدِد این موارد توسّط ارائه دهنده خدمت نخواهد بود.(مطابق فرم ضمیمه</a:t>
            </a:r>
            <a:r>
              <a:rPr lang="fa-IR" sz="2400" dirty="0">
                <a:cs typeface="B Titr" pitchFamily="2" charset="-78"/>
              </a:rPr>
              <a:t>)</a:t>
            </a:r>
            <a:endParaRPr lang="en-US" sz="2400" dirty="0">
              <a:cs typeface="B Titr"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4000" b="1" dirty="0" smtClean="0">
                <a:solidFill>
                  <a:srgbClr val="FF0000"/>
                </a:solidFill>
              </a:rPr>
              <a:t>ب-تاریخچه سلامت باروری</a:t>
            </a:r>
          </a:p>
          <a:p>
            <a:pPr algn="r" rtl="1"/>
            <a:r>
              <a:rPr lang="fa-IR" dirty="0" smtClean="0">
                <a:cs typeface="B Titr" pitchFamily="2" charset="-78"/>
              </a:rPr>
              <a:t>این بخش شامل دو قسمت است:</a:t>
            </a:r>
          </a:p>
          <a:p>
            <a:pPr algn="r" rtl="1"/>
            <a:r>
              <a:rPr lang="fa-IR" dirty="0" smtClean="0">
                <a:cs typeface="B Titr" pitchFamily="2" charset="-78"/>
              </a:rPr>
              <a:t>در صورتی که فرد قاعده نمی شود وبا توجّه به سن، احتمالاً بلوغ وی کامل نشده است، می بایست بسته خدمت نوجوانان و جوانان به وی ارایه خدمت شود.</a:t>
            </a:r>
          </a:p>
          <a:p>
            <a:pPr algn="r" rtl="1"/>
            <a:r>
              <a:rPr lang="fa-IR" dirty="0" smtClean="0">
                <a:cs typeface="B Titr" pitchFamily="2" charset="-78"/>
              </a:rPr>
              <a:t>در صورت گزینه سایر(آمنوره ناشی از مصرف دارو، شیردهی و...)فرد تا 18 ماه کامل کودک واجد ارائه خدمت آموزش/مشاوره فرزندآوری نمی باشد.</a:t>
            </a:r>
            <a:endParaRPr lang="en-US" dirty="0">
              <a:cs typeface="B Titr" pitchFamily="2" charset="-78"/>
            </a:endParaRPr>
          </a:p>
        </p:txBody>
      </p:sp>
    </p:spTree>
    <p:extLst>
      <p:ext uri="{BB962C8B-B14F-4D97-AF65-F5344CB8AC3E}">
        <p14:creationId xmlns:p14="http://schemas.microsoft.com/office/powerpoint/2010/main" val="3318429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pPr algn="r" rtl="1"/>
            <a:r>
              <a:rPr lang="fa-IR" sz="3600" dirty="0" smtClean="0">
                <a:cs typeface="B Titr" pitchFamily="2" charset="-78"/>
              </a:rPr>
              <a:t>امّا توجّه داشته باشید در صورت بارداری در هر دو حالت، ماما با وی مشاوره تخصّصی داشته باشد که بارداری هیچگونه مشکلی برای وی ایجاد نخواهد کرد و ایشان می توانند با آرامش و سلامتی(بدون القاء ترس و هراس) بارداری را سپری کنند.</a:t>
            </a:r>
          </a:p>
          <a:p>
            <a:pPr algn="r" rtl="1"/>
            <a:r>
              <a:rPr lang="fa-IR" sz="3600" dirty="0" smtClean="0">
                <a:cs typeface="B Titr" pitchFamily="2" charset="-78"/>
              </a:rPr>
              <a:t>در صورتی که فرد مشکوک به بارداری باشد، می بایست بر اساس بسته خدمت سلامت مادران به وی ارایه خدمت شود.</a:t>
            </a:r>
          </a:p>
          <a:p>
            <a:pPr algn="r" rtl="1"/>
            <a:r>
              <a:rPr lang="fa-IR" sz="3600" dirty="0" smtClean="0">
                <a:cs typeface="B Titr" pitchFamily="2" charset="-78"/>
              </a:rPr>
              <a:t>در صورت یائسگی و هیسترکتومی فرد می بایست بر اساس بسته خدمت سلامت میانسالان به وی ارائه خدمت شود.</a:t>
            </a:r>
            <a:endParaRPr lang="en-US" sz="3600" dirty="0">
              <a:cs typeface="B Titr" pitchFamily="2" charset="-78"/>
            </a:endParaRPr>
          </a:p>
        </p:txBody>
      </p:sp>
    </p:spTree>
    <p:extLst>
      <p:ext uri="{BB962C8B-B14F-4D97-AF65-F5344CB8AC3E}">
        <p14:creationId xmlns:p14="http://schemas.microsoft.com/office/powerpoint/2010/main" val="36309154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algn="r" rtl="1"/>
            <a:r>
              <a:rPr lang="fa-IR" dirty="0" smtClean="0">
                <a:cs typeface="B Titr" pitchFamily="2" charset="-78"/>
              </a:rPr>
              <a:t>نتیجه آخرین بارداری نیز شامل: تولّد زنده، مرده زایی، سقط پرسیده شود.</a:t>
            </a:r>
          </a:p>
          <a:p>
            <a:pPr algn="r" rtl="1"/>
            <a:r>
              <a:rPr lang="fa-IR" dirty="0" smtClean="0">
                <a:cs typeface="B Titr" pitchFamily="2" charset="-78"/>
              </a:rPr>
              <a:t>منظور از بارداری، مواردی است که با انجام آزمایش</a:t>
            </a:r>
            <a:r>
              <a:rPr lang="en-US" b="1" dirty="0">
                <a:cs typeface="B Titr" pitchFamily="2" charset="-78"/>
              </a:rPr>
              <a:t>BHCG</a:t>
            </a:r>
            <a:r>
              <a:rPr lang="fa-IR" dirty="0">
                <a:cs typeface="B Titr" pitchFamily="2" charset="-78"/>
              </a:rPr>
              <a:t> </a:t>
            </a:r>
            <a:r>
              <a:rPr lang="fa-IR" dirty="0" smtClean="0">
                <a:cs typeface="B Titr" pitchFamily="2" charset="-78"/>
              </a:rPr>
              <a:t>بارداری و یا سونوگرافی، باردار بودن فرد مسجّل شده باشد.</a:t>
            </a:r>
          </a:p>
          <a:p>
            <a:pPr algn="r" rtl="1"/>
            <a:r>
              <a:rPr lang="fa-IR" dirty="0" smtClean="0">
                <a:cs typeface="B Titr" pitchFamily="2" charset="-78"/>
              </a:rPr>
              <a:t>تعداد بارداری، تعداد سقط، دلایل سقط، نوع سقط، تعداد زایمان، نوع زایمان و تعداد فرزند زنده، مول، حاملگی خارج از رحم مربوط به کلّ دوران باروری(ازدواج قبلی و فعلی) می باشد.</a:t>
            </a:r>
          </a:p>
        </p:txBody>
      </p:sp>
    </p:spTree>
    <p:extLst>
      <p:ext uri="{BB962C8B-B14F-4D97-AF65-F5344CB8AC3E}">
        <p14:creationId xmlns:p14="http://schemas.microsoft.com/office/powerpoint/2010/main" val="884933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685800"/>
          </a:xfrm>
        </p:spPr>
        <p:txBody>
          <a:bodyPr>
            <a:normAutofit fontScale="90000"/>
          </a:bodyPr>
          <a:lstStyle/>
          <a:p>
            <a:r>
              <a:rPr lang="fa-IR" dirty="0" smtClean="0">
                <a:solidFill>
                  <a:srgbClr val="FF0000"/>
                </a:solidFill>
              </a:rPr>
              <a:t>پ-وضعیّت فعلی سلامت باروری</a:t>
            </a:r>
            <a:endParaRPr lang="en-US" dirty="0">
              <a:solidFill>
                <a:srgbClr val="FF0000"/>
              </a:solidFill>
            </a:endParaRPr>
          </a:p>
        </p:txBody>
      </p:sp>
      <p:sp>
        <p:nvSpPr>
          <p:cNvPr id="3" name="Content Placeholder 2"/>
          <p:cNvSpPr>
            <a:spLocks noGrp="1"/>
          </p:cNvSpPr>
          <p:nvPr>
            <p:ph idx="1"/>
          </p:nvPr>
        </p:nvSpPr>
        <p:spPr>
          <a:xfrm>
            <a:off x="457200" y="762000"/>
            <a:ext cx="8229600" cy="5364163"/>
          </a:xfrm>
        </p:spPr>
        <p:txBody>
          <a:bodyPr>
            <a:noAutofit/>
          </a:bodyPr>
          <a:lstStyle/>
          <a:p>
            <a:pPr algn="r" rtl="1"/>
            <a:r>
              <a:rPr lang="fa-IR" sz="2400" dirty="0" smtClean="0">
                <a:cs typeface="B Titr" pitchFamily="2" charset="-78"/>
              </a:rPr>
              <a:t>با پرسش سؤالات این قسمت، وضعیّت فعلی مراجعه کننده از نظر سلامت باروری و فرزندآوری مانند: اقدام به فرزندآوری، مدّت زمان این اقدام، نتیجه اقدام: بارداری یا عدم بارداری مشخّص گردد.</a:t>
            </a:r>
          </a:p>
          <a:p>
            <a:pPr algn="r" rtl="1"/>
            <a:r>
              <a:rPr lang="fa-IR" sz="2400" dirty="0" smtClean="0">
                <a:cs typeface="B Titr" pitchFamily="2" charset="-78"/>
              </a:rPr>
              <a:t>در صورتی که فرد واجد شرایط فرزندآوری بوده و در حال حاضر برای بارداری اقدام نموده باشد، با توجّه به مدّت زمان اقدام به بارداری، مسیر ارایه خدمت مشخّص خواهد شد.</a:t>
            </a:r>
          </a:p>
          <a:p>
            <a:pPr algn="r" rtl="1"/>
            <a:r>
              <a:rPr lang="fa-IR" sz="2400" dirty="0" smtClean="0">
                <a:cs typeface="B Titr" pitchFamily="2" charset="-78"/>
              </a:rPr>
              <a:t>در صورتی که فرد ازدواج کرده و فرزند ندارد، بر اساس مدّت زمان آخرین ازدواج ودر صورتی که سابقه بارداری داشته باشد بر اساس نتیجه آخرین بارداری مسیر ارائه خدمت تعیین می شود.</a:t>
            </a:r>
          </a:p>
          <a:p>
            <a:pPr algn="r" rtl="1"/>
            <a:r>
              <a:rPr lang="fa-IR" sz="2400" b="1" dirty="0" smtClean="0">
                <a:cs typeface="B Titr" pitchFamily="2" charset="-78"/>
              </a:rPr>
              <a:t>توجّه شود که در صورت تغییر شرایط فرد( اعم از بارداری، زایمان،شیردهی، بیماری و یا بهبود بیماری) و عدم ثبت اطّلاعات در سایر برنامه های سلامت، می بایست اطّلاعات فوق به روز شود.</a:t>
            </a:r>
            <a:endParaRPr lang="en-US" sz="2400" b="1" dirty="0">
              <a:cs typeface="B Titr" pitchFamily="2" charset="-78"/>
            </a:endParaRPr>
          </a:p>
        </p:txBody>
      </p:sp>
    </p:spTree>
    <p:extLst>
      <p:ext uri="{BB962C8B-B14F-4D97-AF65-F5344CB8AC3E}">
        <p14:creationId xmlns:p14="http://schemas.microsoft.com/office/powerpoint/2010/main" val="3324145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762000"/>
          </a:xfrm>
        </p:spPr>
        <p:txBody>
          <a:bodyPr>
            <a:normAutofit/>
          </a:bodyPr>
          <a:lstStyle/>
          <a:p>
            <a:r>
              <a:rPr lang="fa-IR" sz="3200" dirty="0" smtClean="0">
                <a:solidFill>
                  <a:srgbClr val="FF0000"/>
                </a:solidFill>
                <a:cs typeface="B Zar" pitchFamily="2" charset="-78"/>
              </a:rPr>
              <a:t>گروه هدف در آموزش/ مشاوره فرزندآوری</a:t>
            </a:r>
            <a:endParaRPr lang="en-US" sz="3200" dirty="0">
              <a:solidFill>
                <a:srgbClr val="FF0000"/>
              </a:solidFill>
              <a:cs typeface="B Zar" pitchFamily="2" charset="-78"/>
            </a:endParaRPr>
          </a:p>
        </p:txBody>
      </p:sp>
      <p:sp>
        <p:nvSpPr>
          <p:cNvPr id="3" name="Content Placeholder 2"/>
          <p:cNvSpPr>
            <a:spLocks noGrp="1"/>
          </p:cNvSpPr>
          <p:nvPr>
            <p:ph idx="1"/>
          </p:nvPr>
        </p:nvSpPr>
        <p:spPr>
          <a:xfrm>
            <a:off x="457200" y="838200"/>
            <a:ext cx="8382000" cy="5287963"/>
          </a:xfrm>
        </p:spPr>
        <p:txBody>
          <a:bodyPr>
            <a:noAutofit/>
          </a:bodyPr>
          <a:lstStyle/>
          <a:p>
            <a:pPr algn="r" rtl="1"/>
            <a:r>
              <a:rPr lang="fa-IR" sz="2800" dirty="0" smtClean="0">
                <a:cs typeface="B Titr" pitchFamily="2" charset="-78"/>
              </a:rPr>
              <a:t>خدمت آموزش و مشاوره فرزندآوری پس از </a:t>
            </a:r>
            <a:r>
              <a:rPr lang="fa-IR" sz="2800" dirty="0">
                <a:cs typeface="B Titr" pitchFamily="2" charset="-78"/>
              </a:rPr>
              <a:t>ارزیابی تاریخچه و وضعیّت </a:t>
            </a:r>
            <a:r>
              <a:rPr lang="fa-IR" sz="2800" dirty="0" smtClean="0">
                <a:cs typeface="B Titr" pitchFamily="2" charset="-78"/>
              </a:rPr>
              <a:t>فعلی سلامت باروری به زنان 54-10 سال همسردار با شرایط ذیل ارائه می گردد:</a:t>
            </a:r>
          </a:p>
          <a:p>
            <a:pPr algn="r" rtl="1"/>
            <a:r>
              <a:rPr lang="fa-IR" sz="2800" dirty="0" smtClean="0">
                <a:cs typeface="B Titr" pitchFamily="2" charset="-78"/>
              </a:rPr>
              <a:t>زنانی که حداقل 6 ماه از شروع زندگی مشترک آنها گذشته است. فرزند نداشته و در حال حاضر باردار نمی باشند.</a:t>
            </a:r>
          </a:p>
          <a:p>
            <a:pPr algn="r" rtl="1"/>
            <a:r>
              <a:rPr lang="fa-IR" sz="2800" dirty="0" smtClean="0">
                <a:cs typeface="B Titr" pitchFamily="2" charset="-78"/>
              </a:rPr>
              <a:t>زنانی که سنّ آخرین فرزند آنها 18 ماه و بیشتر است.</a:t>
            </a:r>
          </a:p>
          <a:p>
            <a:pPr algn="r" rtl="1"/>
            <a:r>
              <a:rPr lang="fa-IR" sz="2800" dirty="0" smtClean="0">
                <a:cs typeface="B Titr" pitchFamily="2" charset="-78"/>
              </a:rPr>
              <a:t>زنانی که آخرین بارداری سابقه سقط داشته اند.</a:t>
            </a:r>
          </a:p>
          <a:p>
            <a:pPr algn="r" rtl="1"/>
            <a:r>
              <a:rPr lang="fa-IR" sz="2800" dirty="0" smtClean="0">
                <a:cs typeface="B Titr" pitchFamily="2" charset="-78"/>
              </a:rPr>
              <a:t>زنانی که با هر سن و تعداد فرزند تمایل به داشتن فرزند دارند. </a:t>
            </a:r>
            <a:endParaRPr lang="en-US" sz="2800" dirty="0">
              <a:cs typeface="B Titr" pitchFamily="2" charset="-78"/>
            </a:endParaRPr>
          </a:p>
        </p:txBody>
      </p:sp>
    </p:spTree>
    <p:extLst>
      <p:ext uri="{BB962C8B-B14F-4D97-AF65-F5344CB8AC3E}">
        <p14:creationId xmlns:p14="http://schemas.microsoft.com/office/powerpoint/2010/main" val="4166120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rPr>
              <a:t>پیگیری بر حسب سابقه مادر متفاوت است:</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r" rtl="1"/>
            <a:r>
              <a:rPr lang="fa-IR" dirty="0" smtClean="0"/>
              <a:t>سقط خود بخودی آموزش/مشاوره فرزندآوری در هنگام مراجعه و پیگیری سه ماه بعد</a:t>
            </a:r>
          </a:p>
          <a:p>
            <a:pPr algn="r" rtl="1"/>
            <a:r>
              <a:rPr lang="fa-IR" dirty="0" smtClean="0"/>
              <a:t>مرده زایی ارجاع به متخصّص زنان جهت بررسی و پیگیری پسخوراند </a:t>
            </a:r>
          </a:p>
          <a:p>
            <a:pPr algn="r" rtl="1"/>
            <a:r>
              <a:rPr lang="fa-IR" dirty="0" smtClean="0"/>
              <a:t>حاملگی خارج از رحم، </a:t>
            </a:r>
            <a:r>
              <a:rPr lang="fa-IR" dirty="0"/>
              <a:t>ارجاع به متخصّص زنان جهت بررسی و پیگیری پسخوراند </a:t>
            </a:r>
          </a:p>
          <a:p>
            <a:pPr algn="r" rtl="1"/>
            <a:r>
              <a:rPr lang="fa-IR" dirty="0" smtClean="0"/>
              <a:t>مول تا صفر شدن </a:t>
            </a:r>
            <a:r>
              <a:rPr lang="en-US" dirty="0">
                <a:cs typeface="B Zar" pitchFamily="2" charset="-78"/>
              </a:rPr>
              <a:t>BHCG</a:t>
            </a:r>
            <a:r>
              <a:rPr lang="fa-IR" dirty="0">
                <a:cs typeface="B Zar" pitchFamily="2" charset="-78"/>
              </a:rPr>
              <a:t> </a:t>
            </a:r>
            <a:r>
              <a:rPr lang="fa-IR" dirty="0" smtClean="0">
                <a:cs typeface="B Zar" pitchFamily="2" charset="-78"/>
              </a:rPr>
              <a:t> صبر کنید و سپس آموزش/مشاوره فرزندآوری</a:t>
            </a:r>
          </a:p>
          <a:p>
            <a:pPr algn="r" rtl="1"/>
            <a:r>
              <a:rPr lang="fa-IR" dirty="0" smtClean="0">
                <a:cs typeface="B Zar" pitchFamily="2" charset="-78"/>
              </a:rPr>
              <a:t>سقط عمدی، مشاوره با ماما در مورد قبح سقط و عوارض آن و پیگیری شش ماه بعد</a:t>
            </a:r>
          </a:p>
          <a:p>
            <a:pPr algn="r" rtl="1"/>
            <a:endParaRPr lang="en-US" dirty="0"/>
          </a:p>
        </p:txBody>
      </p:sp>
    </p:spTree>
    <p:extLst>
      <p:ext uri="{BB962C8B-B14F-4D97-AF65-F5344CB8AC3E}">
        <p14:creationId xmlns:p14="http://schemas.microsoft.com/office/powerpoint/2010/main" val="8579350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FF0000"/>
                </a:solidFill>
              </a:rPr>
              <a:t>تعاریف شایع برای آموزش/ مشاوره فرزندآوری:</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lgn="r" rtl="1"/>
            <a:r>
              <a:rPr lang="fa-IR" b="1" dirty="0" smtClean="0">
                <a:cs typeface="B Titr" pitchFamily="2" charset="-78"/>
              </a:rPr>
              <a:t>تعریف بی فرزندی</a:t>
            </a:r>
            <a:r>
              <a:rPr lang="fa-IR" dirty="0" smtClean="0">
                <a:cs typeface="B Titr" pitchFamily="2" charset="-78"/>
              </a:rPr>
              <a:t>: زنانی که فرزند نداشته و در حال حاضر باردار نمی باشند.</a:t>
            </a:r>
          </a:p>
          <a:p>
            <a:pPr algn="r" rtl="1"/>
            <a:r>
              <a:rPr lang="fa-IR" b="1" dirty="0" smtClean="0">
                <a:cs typeface="B Titr" pitchFamily="2" charset="-78"/>
              </a:rPr>
              <a:t>تعریف تک فرزندی</a:t>
            </a:r>
            <a:r>
              <a:rPr lang="fa-IR" dirty="0" smtClean="0">
                <a:cs typeface="B Titr" pitchFamily="2" charset="-78"/>
              </a:rPr>
              <a:t>: زنانی که دارای یک فرزند زنده با سنّ یک سال و 5 ماه و 29 روز می باشد.</a:t>
            </a:r>
          </a:p>
          <a:p>
            <a:pPr algn="r" rtl="1"/>
            <a:r>
              <a:rPr lang="fa-IR" dirty="0" smtClean="0">
                <a:cs typeface="B Titr" pitchFamily="2" charset="-78"/>
              </a:rPr>
              <a:t> </a:t>
            </a:r>
            <a:r>
              <a:rPr lang="fa-IR" b="1" dirty="0" smtClean="0">
                <a:cs typeface="B Titr" pitchFamily="2" charset="-78"/>
              </a:rPr>
              <a:t>تعریف دو فرزندی</a:t>
            </a:r>
            <a:r>
              <a:rPr lang="fa-IR" dirty="0" smtClean="0">
                <a:cs typeface="B Titr" pitchFamily="2" charset="-78"/>
              </a:rPr>
              <a:t>: زنانی که دو فرزند زنده داشته و سن آخرین فرزند یک سال و 5 ماه و 29 روز می باشد. </a:t>
            </a:r>
            <a:r>
              <a:rPr lang="fa-IR" b="1" dirty="0" smtClean="0">
                <a:cs typeface="B Titr" pitchFamily="2" charset="-78"/>
              </a:rPr>
              <a:t>تعریف سه فرزندی و بیشتر</a:t>
            </a:r>
            <a:r>
              <a:rPr lang="fa-IR" dirty="0" smtClean="0">
                <a:cs typeface="B Titr" pitchFamily="2" charset="-78"/>
              </a:rPr>
              <a:t>: زنانی که سه فرزند زنده داشته و سن آخرین </a:t>
            </a:r>
            <a:r>
              <a:rPr lang="fa-IR" dirty="0">
                <a:cs typeface="B Titr" pitchFamily="2" charset="-78"/>
              </a:rPr>
              <a:t>فرزند یک سال و 5 ماه و 29 روز می باشد. </a:t>
            </a:r>
            <a:endParaRPr lang="en-US" dirty="0">
              <a:cs typeface="B Titr" pitchFamily="2" charset="-78"/>
            </a:endParaRPr>
          </a:p>
        </p:txBody>
      </p:sp>
    </p:spTree>
    <p:extLst>
      <p:ext uri="{BB962C8B-B14F-4D97-AF65-F5344CB8AC3E}">
        <p14:creationId xmlns:p14="http://schemas.microsoft.com/office/powerpoint/2010/main" val="13477522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6354762"/>
          </a:xfrm>
        </p:spPr>
        <p:txBody>
          <a:bodyPr>
            <a:normAutofit/>
          </a:bodyPr>
          <a:lstStyle/>
          <a:p>
            <a:r>
              <a:rPr lang="fa-IR" sz="3600" dirty="0">
                <a:cs typeface="B Titr" pitchFamily="2" charset="-78"/>
              </a:rPr>
              <a:t>جدول شماره 2.راهنمای چگونگی ارزیابی، طبقه بندی و اقدام ارزیابی در برنامه آموزش/ </a:t>
            </a:r>
            <a:r>
              <a:rPr lang="fa-IR" sz="3600" dirty="0" smtClean="0">
                <a:cs typeface="B Titr" pitchFamily="2" charset="-78"/>
              </a:rPr>
              <a:t>مشاوره</a:t>
            </a:r>
            <a:endParaRPr lang="en-US" sz="3600" dirty="0">
              <a:cs typeface="B Titr" pitchFamily="2" charset="-78"/>
            </a:endParaRPr>
          </a:p>
        </p:txBody>
      </p:sp>
    </p:spTree>
    <p:extLst>
      <p:ext uri="{BB962C8B-B14F-4D97-AF65-F5344CB8AC3E}">
        <p14:creationId xmlns:p14="http://schemas.microsoft.com/office/powerpoint/2010/main" val="19836921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73262565"/>
              </p:ext>
            </p:extLst>
          </p:nvPr>
        </p:nvGraphicFramePr>
        <p:xfrm>
          <a:off x="5676900" y="0"/>
          <a:ext cx="3467100" cy="6812281"/>
        </p:xfrm>
        <a:graphic>
          <a:graphicData uri="http://schemas.openxmlformats.org/drawingml/2006/table">
            <a:tbl>
              <a:tblPr firstRow="1" bandRow="1">
                <a:tableStyleId>{5C22544A-7EE6-4342-B048-85BDC9FD1C3A}</a:tableStyleId>
              </a:tblPr>
              <a:tblGrid>
                <a:gridCol w="3467100"/>
              </a:tblGrid>
              <a:tr h="406703">
                <a:tc>
                  <a:txBody>
                    <a:bodyPr/>
                    <a:lstStyle/>
                    <a:p>
                      <a:pPr algn="r"/>
                      <a:r>
                        <a:rPr lang="fa-IR" dirty="0" smtClean="0"/>
                        <a:t>ارزیابی گروه هدف</a:t>
                      </a:r>
                      <a:endParaRPr lang="en-US" dirty="0"/>
                    </a:p>
                  </a:txBody>
                  <a:tcPr/>
                </a:tc>
              </a:tr>
              <a:tr h="6405578">
                <a:tc>
                  <a:txBody>
                    <a:bodyPr/>
                    <a:lstStyle/>
                    <a:p>
                      <a:pPr algn="r"/>
                      <a:r>
                        <a:rPr lang="fa-IR" b="1" dirty="0" smtClean="0"/>
                        <a:t>تشکیل پرونده/ به روز رسانی اطّلاعات </a:t>
                      </a:r>
                    </a:p>
                    <a:p>
                      <a:pPr algn="r"/>
                      <a:r>
                        <a:rPr lang="fa-IR" b="1" dirty="0" smtClean="0"/>
                        <a:t>سؤال کنید:</a:t>
                      </a:r>
                    </a:p>
                    <a:p>
                      <a:pPr algn="r"/>
                      <a:r>
                        <a:rPr lang="fa-IR" sz="1400" dirty="0" smtClean="0">
                          <a:cs typeface="B Titr" pitchFamily="2" charset="-78"/>
                        </a:rPr>
                        <a:t>سن </a:t>
                      </a:r>
                    </a:p>
                    <a:p>
                      <a:pPr algn="r"/>
                      <a:r>
                        <a:rPr lang="fa-IR" sz="1400" dirty="0" smtClean="0">
                          <a:cs typeface="B Titr" pitchFamily="2" charset="-78"/>
                        </a:rPr>
                        <a:t>تاریخ آخرین ازدواج</a:t>
                      </a:r>
                    </a:p>
                    <a:p>
                      <a:pPr algn="r"/>
                      <a:r>
                        <a:rPr lang="fa-IR" sz="1400" dirty="0" smtClean="0">
                          <a:cs typeface="B Titr" pitchFamily="2" charset="-78"/>
                        </a:rPr>
                        <a:t>تاریخچه</a:t>
                      </a:r>
                      <a:r>
                        <a:rPr lang="fa-IR" sz="1400" baseline="0" dirty="0" smtClean="0">
                          <a:cs typeface="B Titr" pitchFamily="2" charset="-78"/>
                        </a:rPr>
                        <a:t> قاعدگی</a:t>
                      </a:r>
                    </a:p>
                    <a:p>
                      <a:pPr algn="r"/>
                      <a:r>
                        <a:rPr lang="fa-IR" sz="1400" baseline="0" dirty="0" smtClean="0">
                          <a:cs typeface="B Titr" pitchFamily="2" charset="-78"/>
                        </a:rPr>
                        <a:t>بارداری </a:t>
                      </a:r>
                    </a:p>
                    <a:p>
                      <a:pPr algn="r"/>
                      <a:r>
                        <a:rPr lang="fa-IR" sz="1400" baseline="0" dirty="0" smtClean="0">
                          <a:cs typeface="B Titr" pitchFamily="2" charset="-78"/>
                        </a:rPr>
                        <a:t>تعداد بارداری</a:t>
                      </a:r>
                    </a:p>
                    <a:p>
                      <a:pPr algn="r"/>
                      <a:r>
                        <a:rPr lang="fa-IR" sz="1400" baseline="0" dirty="0" smtClean="0">
                          <a:cs typeface="B Titr" pitchFamily="2" charset="-78"/>
                        </a:rPr>
                        <a:t>تعداد سقط</a:t>
                      </a:r>
                    </a:p>
                    <a:p>
                      <a:pPr algn="r"/>
                      <a:r>
                        <a:rPr lang="fa-IR" sz="1400" baseline="0" dirty="0" smtClean="0">
                          <a:cs typeface="B Titr" pitchFamily="2" charset="-78"/>
                        </a:rPr>
                        <a:t>نوع سقط:خودبخودی/قانونی/عمدی </a:t>
                      </a:r>
                    </a:p>
                    <a:p>
                      <a:pPr algn="r"/>
                      <a:r>
                        <a:rPr lang="fa-IR" sz="1400" baseline="0" dirty="0" smtClean="0">
                          <a:cs typeface="B Titr" pitchFamily="2" charset="-78"/>
                        </a:rPr>
                        <a:t>حاملگی خارج از رحم</a:t>
                      </a:r>
                    </a:p>
                    <a:p>
                      <a:pPr algn="r"/>
                      <a:r>
                        <a:rPr lang="fa-IR" sz="1400" baseline="0" dirty="0" smtClean="0">
                          <a:cs typeface="B Titr" pitchFamily="2" charset="-78"/>
                        </a:rPr>
                        <a:t>مول</a:t>
                      </a:r>
                    </a:p>
                    <a:p>
                      <a:pPr algn="r"/>
                      <a:r>
                        <a:rPr lang="fa-IR" sz="1400" baseline="0" dirty="0" smtClean="0">
                          <a:cs typeface="B Titr" pitchFamily="2" charset="-78"/>
                        </a:rPr>
                        <a:t>تعداد زایمان</a:t>
                      </a:r>
                    </a:p>
                    <a:p>
                      <a:pPr algn="r"/>
                      <a:r>
                        <a:rPr lang="fa-IR" sz="1400" baseline="0" dirty="0" smtClean="0">
                          <a:cs typeface="B Titr" pitchFamily="2" charset="-78"/>
                        </a:rPr>
                        <a:t>نوع آخرین زایمان </a:t>
                      </a:r>
                    </a:p>
                    <a:p>
                      <a:pPr algn="r"/>
                      <a:r>
                        <a:rPr lang="fa-IR" sz="1400" baseline="0" dirty="0" smtClean="0">
                          <a:cs typeface="B Titr" pitchFamily="2" charset="-78"/>
                        </a:rPr>
                        <a:t>تعداد فرزندان زنده</a:t>
                      </a:r>
                    </a:p>
                    <a:p>
                      <a:pPr algn="r"/>
                      <a:r>
                        <a:rPr lang="fa-IR" sz="1400" baseline="0" dirty="0" smtClean="0">
                          <a:cs typeface="B Titr" pitchFamily="2" charset="-78"/>
                        </a:rPr>
                        <a:t> سن آخرین فرزند</a:t>
                      </a:r>
                    </a:p>
                    <a:p>
                      <a:pPr algn="r"/>
                      <a:r>
                        <a:rPr lang="fa-IR" sz="1400" baseline="0" dirty="0" smtClean="0">
                          <a:cs typeface="B Titr" pitchFamily="2" charset="-78"/>
                        </a:rPr>
                        <a:t>مدّت زمان اقدام برای بارداری </a:t>
                      </a:r>
                    </a:p>
                    <a:p>
                      <a:pPr algn="r"/>
                      <a:r>
                        <a:rPr lang="fa-IR" sz="1400" baseline="0" dirty="0" smtClean="0">
                          <a:cs typeface="B Titr" pitchFamily="2" charset="-78"/>
                        </a:rPr>
                        <a:t>هیسترکتومی </a:t>
                      </a:r>
                    </a:p>
                    <a:p>
                      <a:pPr algn="r"/>
                      <a:r>
                        <a:rPr lang="fa-IR" sz="1400" baseline="0" dirty="0" smtClean="0">
                          <a:cs typeface="B Titr" pitchFamily="2" charset="-78"/>
                        </a:rPr>
                        <a:t>یائسگی </a:t>
                      </a:r>
                    </a:p>
                    <a:p>
                      <a:pPr algn="r"/>
                      <a:r>
                        <a:rPr lang="fa-IR" sz="1400" baseline="0" dirty="0" smtClean="0">
                          <a:cs typeface="B Titr" pitchFamily="2" charset="-78"/>
                        </a:rPr>
                        <a:t>کامل نشدن بلوغ </a:t>
                      </a:r>
                    </a:p>
                    <a:p>
                      <a:pPr algn="r"/>
                      <a:r>
                        <a:rPr lang="fa-IR" sz="1400" b="1" baseline="0" dirty="0" smtClean="0">
                          <a:cs typeface="B Titr" pitchFamily="2" charset="-78"/>
                        </a:rPr>
                        <a:t>آمنوره ناشی از شیردهی، داروها و ...</a:t>
                      </a:r>
                    </a:p>
                    <a:p>
                      <a:pPr algn="r"/>
                      <a:r>
                        <a:rPr lang="fa-IR" sz="1400" b="1" baseline="0" dirty="0" smtClean="0">
                          <a:cs typeface="B Titr" pitchFamily="2" charset="-78"/>
                        </a:rPr>
                        <a:t>تعیین کنید</a:t>
                      </a:r>
                      <a:r>
                        <a:rPr lang="fa-IR" sz="1400" baseline="0" dirty="0" smtClean="0">
                          <a:cs typeface="B Titr" pitchFamily="2" charset="-78"/>
                        </a:rPr>
                        <a:t>: </a:t>
                      </a:r>
                    </a:p>
                    <a:p>
                      <a:pPr algn="r"/>
                      <a:r>
                        <a:rPr lang="fa-IR" sz="1400" baseline="0" dirty="0" smtClean="0">
                          <a:cs typeface="B Titr" pitchFamily="2" charset="-78"/>
                        </a:rPr>
                        <a:t>زمان پیگیری</a:t>
                      </a:r>
                      <a:endParaRPr lang="en-US" sz="1400" dirty="0">
                        <a:cs typeface="B Titr" pitchFamily="2" charset="-78"/>
                      </a:endParaRPr>
                    </a:p>
                  </a:txBody>
                  <a:tcPr/>
                </a:tc>
              </a:tr>
            </a:tbl>
          </a:graphicData>
        </a:graphic>
      </p:graphicFrame>
      <p:sp>
        <p:nvSpPr>
          <p:cNvPr id="5" name="Left Arrow 4"/>
          <p:cNvSpPr/>
          <p:nvPr/>
        </p:nvSpPr>
        <p:spPr>
          <a:xfrm>
            <a:off x="5486400" y="3429000"/>
            <a:ext cx="381000" cy="484632"/>
          </a:xfrm>
          <a:prstGeom prst="leftArrow">
            <a:avLst>
              <a:gd name="adj1" fmla="val 3856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451249094"/>
              </p:ext>
            </p:extLst>
          </p:nvPr>
        </p:nvGraphicFramePr>
        <p:xfrm>
          <a:off x="1" y="2"/>
          <a:ext cx="5257799" cy="10461454"/>
        </p:xfrm>
        <a:graphic>
          <a:graphicData uri="http://schemas.openxmlformats.org/drawingml/2006/table">
            <a:tbl>
              <a:tblPr firstRow="1" bandRow="1">
                <a:tableStyleId>{5C22544A-7EE6-4342-B048-85BDC9FD1C3A}</a:tableStyleId>
              </a:tblPr>
              <a:tblGrid>
                <a:gridCol w="2266294"/>
                <a:gridCol w="2991505"/>
              </a:tblGrid>
              <a:tr h="380998">
                <a:tc>
                  <a:txBody>
                    <a:bodyPr/>
                    <a:lstStyle/>
                    <a:p>
                      <a:pPr algn="ctr"/>
                      <a:r>
                        <a:rPr lang="fa-IR" dirty="0" smtClean="0"/>
                        <a:t>اقدام</a:t>
                      </a:r>
                      <a:endParaRPr lang="en-US" dirty="0"/>
                    </a:p>
                  </a:txBody>
                  <a:tcPr/>
                </a:tc>
                <a:tc>
                  <a:txBody>
                    <a:bodyPr/>
                    <a:lstStyle/>
                    <a:p>
                      <a:pPr algn="ctr"/>
                      <a:r>
                        <a:rPr lang="fa-IR" dirty="0" smtClean="0"/>
                        <a:t>طبقه بندی</a:t>
                      </a:r>
                      <a:endParaRPr lang="en-US" dirty="0"/>
                    </a:p>
                  </a:txBody>
                  <a:tcPr/>
                </a:tc>
              </a:tr>
              <a:tr h="990600">
                <a:tc>
                  <a:txBody>
                    <a:bodyPr/>
                    <a:lstStyle/>
                    <a:p>
                      <a:pPr algn="r"/>
                      <a:r>
                        <a:rPr lang="fa-IR" dirty="0" smtClean="0"/>
                        <a:t>-آموزش/مشاوره فرزندآوری</a:t>
                      </a:r>
                    </a:p>
                    <a:p>
                      <a:pPr algn="r"/>
                      <a:r>
                        <a:rPr lang="fa-IR" dirty="0" smtClean="0"/>
                        <a:t>-پیگیری شش ماه بعد</a:t>
                      </a:r>
                      <a:endParaRPr lang="en-US" dirty="0"/>
                    </a:p>
                  </a:txBody>
                  <a:tcPr/>
                </a:tc>
                <a:tc>
                  <a:txBody>
                    <a:bodyPr/>
                    <a:lstStyle/>
                    <a:p>
                      <a:r>
                        <a:rPr lang="fa-IR" dirty="0" smtClean="0"/>
                        <a:t>زنانی که حداقل 6 ماه و بیشتر از ازدواج آنها گذشته است.</a:t>
                      </a:r>
                      <a:endParaRPr lang="en-US" dirty="0"/>
                    </a:p>
                  </a:txBody>
                  <a:tcPr/>
                </a:tc>
              </a:tr>
              <a:tr h="1066800">
                <a:tc>
                  <a:txBody>
                    <a:bodyPr/>
                    <a:lstStyle/>
                    <a:p>
                      <a:pPr algn="r"/>
                      <a:r>
                        <a:rPr lang="fa-IR" dirty="0" smtClean="0"/>
                        <a:t>-آموزش/مشاوره فرزندآوری</a:t>
                      </a:r>
                    </a:p>
                    <a:p>
                      <a:pPr algn="r"/>
                      <a:r>
                        <a:rPr lang="fa-IR" dirty="0" smtClean="0"/>
                        <a:t>-پیگیری شش ماه بعد</a:t>
                      </a:r>
                      <a:endParaRPr lang="en-US" dirty="0" smtClean="0"/>
                    </a:p>
                    <a:p>
                      <a:pPr algn="r"/>
                      <a:endParaRPr lang="en-US" dirty="0"/>
                    </a:p>
                  </a:txBody>
                  <a:tcPr/>
                </a:tc>
                <a:tc>
                  <a:txBody>
                    <a:bodyPr/>
                    <a:lstStyle/>
                    <a:p>
                      <a:r>
                        <a:rPr lang="fa-IR" dirty="0" smtClean="0"/>
                        <a:t>زنانی که سنّ آخرین فرزند آنها 18 ماه و بیشتر است.</a:t>
                      </a:r>
                      <a:endParaRPr lang="en-US" dirty="0"/>
                    </a:p>
                  </a:txBody>
                  <a:tcPr/>
                </a:tc>
              </a:tr>
              <a:tr h="1706880">
                <a:tc>
                  <a:txBody>
                    <a:bodyPr/>
                    <a:lstStyle/>
                    <a:p>
                      <a:pPr algn="r"/>
                      <a:r>
                        <a:rPr lang="fa-IR" dirty="0" smtClean="0"/>
                        <a:t>-شش ماه از اقدام گذشته و سنّ بالای 35 سال=ورود به برنامه ناباروری</a:t>
                      </a:r>
                    </a:p>
                    <a:p>
                      <a:pPr algn="r"/>
                      <a:r>
                        <a:rPr lang="fa-IR" dirty="0" smtClean="0"/>
                        <a:t>-دوازده ماه از اقدام گذشته و سنّ زیر 35 سال= ورود به برنامه ناباروری</a:t>
                      </a:r>
                      <a:endParaRPr lang="en-US" dirty="0"/>
                    </a:p>
                  </a:txBody>
                  <a:tcPr/>
                </a:tc>
                <a:tc>
                  <a:txBody>
                    <a:bodyPr/>
                    <a:lstStyle/>
                    <a:p>
                      <a:r>
                        <a:rPr lang="fa-IR" dirty="0" smtClean="0"/>
                        <a:t>در صورتی که فرد برای بارداری اقدام کرده است ولی باردار نشده</a:t>
                      </a:r>
                      <a:r>
                        <a:rPr lang="fa-IR" baseline="0" dirty="0" smtClean="0"/>
                        <a:t> است با توجّه به مدّت زمان اقدام و سنّ مراجعه کننده</a:t>
                      </a:r>
                      <a:endParaRPr lang="en-US" dirty="0"/>
                    </a:p>
                  </a:txBody>
                  <a:tcPr/>
                </a:tc>
              </a:tr>
              <a:tr h="1475472">
                <a:tc>
                  <a:txBody>
                    <a:bodyPr/>
                    <a:lstStyle/>
                    <a:p>
                      <a:pPr algn="r"/>
                      <a:r>
                        <a:rPr lang="fa-IR" dirty="0" smtClean="0"/>
                        <a:t>-آموزش سبک زندگی سالم</a:t>
                      </a:r>
                    </a:p>
                    <a:p>
                      <a:pPr algn="r"/>
                      <a:r>
                        <a:rPr lang="fa-IR" dirty="0" smtClean="0"/>
                        <a:t>-پیگیری</a:t>
                      </a:r>
                      <a:r>
                        <a:rPr lang="fa-IR" baseline="0" dirty="0" smtClean="0"/>
                        <a:t> 6 ماه پس از شروع زندگی مشترک</a:t>
                      </a:r>
                    </a:p>
                    <a:p>
                      <a:pPr algn="r"/>
                      <a:r>
                        <a:rPr lang="fa-IR" baseline="0" dirty="0" smtClean="0"/>
                        <a:t>ارائه خدمت در گروه های سنّی</a:t>
                      </a:r>
                      <a:endParaRPr lang="en-US" dirty="0"/>
                    </a:p>
                  </a:txBody>
                  <a:tcPr/>
                </a:tc>
                <a:tc>
                  <a:txBody>
                    <a:bodyPr/>
                    <a:lstStyle/>
                    <a:p>
                      <a:r>
                        <a:rPr lang="fa-IR" dirty="0" smtClean="0"/>
                        <a:t>زنانی که کمتر از 6</a:t>
                      </a:r>
                      <a:r>
                        <a:rPr lang="fa-IR" baseline="0" dirty="0" smtClean="0"/>
                        <a:t> ماه از ازدواج آنها گذشته است</a:t>
                      </a:r>
                      <a:r>
                        <a:rPr lang="fa-IR" dirty="0" smtClean="0"/>
                        <a:t>.</a:t>
                      </a:r>
                      <a:endParaRPr lang="en-US" dirty="0"/>
                    </a:p>
                  </a:txBody>
                  <a:tcPr/>
                </a:tc>
              </a:tr>
              <a:tr h="147547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dirty="0" smtClean="0"/>
                        <a:t>-آموزش سبک زندگی سالم</a:t>
                      </a:r>
                    </a:p>
                    <a:p>
                      <a:pPr algn="r"/>
                      <a:r>
                        <a:rPr lang="fa-IR" dirty="0" smtClean="0"/>
                        <a:t>پیگیری پس</a:t>
                      </a:r>
                      <a:r>
                        <a:rPr lang="fa-IR" baseline="0" dirty="0" smtClean="0"/>
                        <a:t> از 18 ماهگی کامل کودک</a:t>
                      </a:r>
                    </a:p>
                    <a:p>
                      <a:pPr algn="r"/>
                      <a:r>
                        <a:rPr lang="fa-IR" baseline="0" dirty="0" smtClean="0"/>
                        <a:t>ارائه خدمت در گروه های سنّی</a:t>
                      </a:r>
                      <a:endParaRPr lang="en-US" dirty="0"/>
                    </a:p>
                  </a:txBody>
                  <a:tcPr/>
                </a:tc>
                <a:tc>
                  <a:txBody>
                    <a:bodyPr/>
                    <a:lstStyle/>
                    <a:p>
                      <a:r>
                        <a:rPr lang="fa-IR" dirty="0" smtClean="0"/>
                        <a:t>زنانی که سنّ آخرین فرزند آنها 18 ماه و کمتر است.</a:t>
                      </a:r>
                      <a:endParaRPr lang="en-US" dirty="0"/>
                    </a:p>
                  </a:txBody>
                  <a:tcPr/>
                </a:tc>
              </a:tr>
              <a:tr h="1475472">
                <a:tc>
                  <a:txBody>
                    <a:bodyPr/>
                    <a:lstStyle/>
                    <a:p>
                      <a:pPr algn="r"/>
                      <a:r>
                        <a:rPr lang="fa-IR" dirty="0" smtClean="0"/>
                        <a:t>-آموزش/مشاوره فرزندآوری/برحسب نوع سقط عمدی/خودبخودی پیگیری شود.</a:t>
                      </a:r>
                    </a:p>
                    <a:p>
                      <a:pPr algn="r"/>
                      <a:r>
                        <a:rPr lang="fa-IR" dirty="0" smtClean="0"/>
                        <a:t>در خصوص مول تا</a:t>
                      </a:r>
                      <a:r>
                        <a:rPr lang="fa-IR" baseline="0" dirty="0" smtClean="0"/>
                        <a:t> صبر کنید.</a:t>
                      </a:r>
                      <a:r>
                        <a:rPr lang="en-US" b="1" dirty="0" smtClean="0">
                          <a:cs typeface="B Titr" pitchFamily="2" charset="-78"/>
                        </a:rPr>
                        <a:t>HCG</a:t>
                      </a:r>
                      <a:r>
                        <a:rPr lang="fa-IR" baseline="0" dirty="0" smtClean="0"/>
                        <a:t>صفرشدن بتا</a:t>
                      </a:r>
                      <a:endParaRPr lang="en-US" dirty="0"/>
                    </a:p>
                  </a:txBody>
                  <a:tcPr/>
                </a:tc>
                <a:tc>
                  <a:txBody>
                    <a:bodyPr/>
                    <a:lstStyle/>
                    <a:p>
                      <a:r>
                        <a:rPr lang="fa-IR" dirty="0" smtClean="0"/>
                        <a:t>زنانی که در آخرین بارداری سابقه سقط و مول دارند.</a:t>
                      </a:r>
                      <a:endParaRPr lang="en-US" dirty="0"/>
                    </a:p>
                  </a:txBody>
                  <a:tcPr/>
                </a:tc>
              </a:tr>
              <a:tr h="1475472">
                <a:tc>
                  <a:txBody>
                    <a:bodyPr/>
                    <a:lstStyle/>
                    <a:p>
                      <a:pPr algn="r"/>
                      <a:r>
                        <a:rPr lang="fa-IR" dirty="0" smtClean="0"/>
                        <a:t>ارجاع به متخصّص</a:t>
                      </a:r>
                      <a:r>
                        <a:rPr lang="fa-IR" baseline="0" dirty="0" smtClean="0"/>
                        <a:t> زنان جهت بررسی و ارائه پسخوراند</a:t>
                      </a:r>
                      <a:endParaRPr lang="en-US" dirty="0"/>
                    </a:p>
                  </a:txBody>
                  <a:tcPr/>
                </a:tc>
                <a:tc>
                  <a:txBody>
                    <a:bodyPr/>
                    <a:lstStyle/>
                    <a:p>
                      <a:r>
                        <a:rPr lang="fa-IR" dirty="0" smtClean="0"/>
                        <a:t>زنانی که در آخرین بارداری سابقه مرده زایی و حاملگی خارج رحم دارند.</a:t>
                      </a:r>
                      <a:endParaRPr lang="en-US" dirty="0"/>
                    </a:p>
                  </a:txBody>
                  <a:tcPr/>
                </a:tc>
              </a:tr>
            </a:tbl>
          </a:graphicData>
        </a:graphic>
      </p:graphicFrame>
    </p:spTree>
    <p:extLst>
      <p:ext uri="{BB962C8B-B14F-4D97-AF65-F5344CB8AC3E}">
        <p14:creationId xmlns:p14="http://schemas.microsoft.com/office/powerpoint/2010/main" val="1507577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153400" cy="5668963"/>
          </a:xfrm>
        </p:spPr>
        <p:txBody>
          <a:bodyPr/>
          <a:lstStyle/>
          <a:p>
            <a:pPr marL="0" indent="0" algn="ctr">
              <a:buNone/>
            </a:pPr>
            <a:r>
              <a:rPr lang="fa-IR" b="1" dirty="0" smtClean="0">
                <a:solidFill>
                  <a:srgbClr val="FF0000"/>
                </a:solidFill>
              </a:rPr>
              <a:t>اصول کلّی آموزش/مشاوره فرزندآوری:</a:t>
            </a:r>
            <a:endParaRPr lang="fa-IR" b="1" dirty="0" smtClean="0">
              <a:solidFill>
                <a:srgbClr val="FF0000"/>
              </a:solidFill>
              <a:cs typeface="B Titr" pitchFamily="2" charset="-78"/>
            </a:endParaRPr>
          </a:p>
          <a:p>
            <a:pPr algn="r" rtl="1"/>
            <a:r>
              <a:rPr lang="fa-IR" dirty="0" smtClean="0">
                <a:cs typeface="B Titr" pitchFamily="2" charset="-78"/>
              </a:rPr>
              <a:t>مراحل مشاوره</a:t>
            </a:r>
          </a:p>
          <a:p>
            <a:pPr algn="r" rtl="1"/>
            <a:r>
              <a:rPr lang="fa-IR" dirty="0" smtClean="0">
                <a:cs typeface="B Titr" pitchFamily="2" charset="-78"/>
              </a:rPr>
              <a:t>نحوه ارائه مشاوره</a:t>
            </a:r>
          </a:p>
          <a:p>
            <a:pPr algn="r" rtl="1"/>
            <a:r>
              <a:rPr lang="fa-IR" dirty="0" smtClean="0">
                <a:cs typeface="B Titr" pitchFamily="2" charset="-78"/>
              </a:rPr>
              <a:t>محتوای مشاوره(متعاقباً در بسته جداگانه ارسال خواهد شد.)</a:t>
            </a:r>
            <a:endParaRPr lang="en-US" dirty="0">
              <a:cs typeface="B Titr" pitchFamily="2" charset="-78"/>
            </a:endParaRPr>
          </a:p>
        </p:txBody>
      </p:sp>
    </p:spTree>
    <p:extLst>
      <p:ext uri="{BB962C8B-B14F-4D97-AF65-F5344CB8AC3E}">
        <p14:creationId xmlns:p14="http://schemas.microsoft.com/office/powerpoint/2010/main" val="1312376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533400"/>
          </a:xfrm>
        </p:spPr>
        <p:txBody>
          <a:bodyPr>
            <a:normAutofit fontScale="90000"/>
          </a:bodyPr>
          <a:lstStyle/>
          <a:p>
            <a:r>
              <a:rPr lang="fa-IR" dirty="0" smtClean="0"/>
              <a:t>مقدّمه</a:t>
            </a:r>
            <a:endParaRPr lang="en-US" dirty="0"/>
          </a:p>
        </p:txBody>
      </p:sp>
      <p:sp>
        <p:nvSpPr>
          <p:cNvPr id="3" name="Content Placeholder 2"/>
          <p:cNvSpPr>
            <a:spLocks noGrp="1"/>
          </p:cNvSpPr>
          <p:nvPr>
            <p:ph idx="1"/>
          </p:nvPr>
        </p:nvSpPr>
        <p:spPr>
          <a:xfrm>
            <a:off x="457200" y="914400"/>
            <a:ext cx="8305800" cy="5211763"/>
          </a:xfrm>
        </p:spPr>
        <p:txBody>
          <a:bodyPr>
            <a:noAutofit/>
          </a:bodyPr>
          <a:lstStyle/>
          <a:p>
            <a:pPr marL="0" indent="0" algn="r" rtl="1">
              <a:buNone/>
            </a:pPr>
            <a:r>
              <a:rPr lang="fa-IR" sz="2400" dirty="0" smtClean="0">
                <a:cs typeface="B Titr" pitchFamily="2" charset="-78"/>
              </a:rPr>
              <a:t>«باید در تمام طرح ها، خانواده مبنا و محور باشد.»</a:t>
            </a:r>
          </a:p>
          <a:p>
            <a:pPr algn="r" rtl="1"/>
            <a:r>
              <a:rPr lang="fa-IR" sz="2400" dirty="0" smtClean="0">
                <a:cs typeface="B Titr" pitchFamily="2" charset="-78"/>
              </a:rPr>
              <a:t>مقام معظّم رهبری</a:t>
            </a:r>
          </a:p>
          <a:p>
            <a:pPr algn="r" rtl="1"/>
            <a:r>
              <a:rPr lang="fa-IR" sz="2400" dirty="0" smtClean="0">
                <a:cs typeface="B Titr" pitchFamily="2" charset="-78"/>
              </a:rPr>
              <a:t>خانواده اوّلین سلّول جامعه و نخستین نهاد اجتماعی است و حفظ و ارتقاء سلامت باروری زوجین در مسیر تقویت و تحکیم خانواده و تداوم چرخه باروری زیر بنای اساسی توسعه اقتصادی اجتماعی هر کشور است.سلامت باروری وضعیّت خوب بودن از لحاظ جسمی، روانی و اجتماعی</a:t>
            </a:r>
            <a:r>
              <a:rPr lang="en-US" sz="2400" dirty="0" smtClean="0">
                <a:cs typeface="B Titr" pitchFamily="2" charset="-78"/>
              </a:rPr>
              <a:t> </a:t>
            </a:r>
            <a:r>
              <a:rPr lang="fa-IR" sz="2400" dirty="0" smtClean="0">
                <a:cs typeface="B Titr" pitchFamily="2" charset="-78"/>
              </a:rPr>
              <a:t>فرد در رابطه با فرایند و عملکرد تولید مثل و باروری است و تنها نداشتن بیماری نیست. از این رو، توجّه به همه ابعاد سلامت باروری و حمایت از خانواده، مادر و کودک منجر به بهبود شاخص های جمعیّتی می گردد.در حال حاضر، کشور با چالش های جدّی مسائل جمعیِتی همچون تأخیر درازدواج، تأخیر درفرزندآوری، عدم تمایل به فرزندآوری، تک فرزندی، قانع بودن به دو فرزندی، افزایش ناباروری، روند صعودی متوسّط سنّ ازدواج در سال های اخیر و تأخیر طولانی در تولّد فرزند اوّل( بیش از 5 سال پس از ازدواج) و همچنین فواصل طولانی بین تولّد فرزندان مواجه شده است. </a:t>
            </a:r>
            <a:endParaRPr lang="en-US" sz="2400" dirty="0">
              <a:cs typeface="B Titr" pitchFamily="2" charset="-78"/>
            </a:endParaRPr>
          </a:p>
        </p:txBody>
      </p:sp>
    </p:spTree>
    <p:extLst>
      <p:ext uri="{BB962C8B-B14F-4D97-AF65-F5344CB8AC3E}">
        <p14:creationId xmlns:p14="http://schemas.microsoft.com/office/powerpoint/2010/main" val="1261322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fa-IR" dirty="0" smtClean="0">
                <a:solidFill>
                  <a:srgbClr val="FF0000"/>
                </a:solidFill>
              </a:rPr>
              <a:t>مراحل مشاوره فرزندآوری بر اساس</a:t>
            </a:r>
            <a:r>
              <a:rPr lang="fa-IR" dirty="0">
                <a:solidFill>
                  <a:srgbClr val="FF0000"/>
                </a:solidFill>
              </a:rPr>
              <a:t> رویکرد3</a:t>
            </a:r>
            <a:r>
              <a:rPr lang="fa-IR" dirty="0" smtClean="0">
                <a:solidFill>
                  <a:srgbClr val="FF0000"/>
                </a:solidFill>
              </a:rPr>
              <a:t> </a:t>
            </a:r>
            <a:r>
              <a:rPr lang="en-US" dirty="0" smtClean="0">
                <a:solidFill>
                  <a:srgbClr val="FF0000"/>
                </a:solidFill>
              </a:rPr>
              <a:t>SOC(stage of change)</a:t>
            </a:r>
            <a:endParaRPr lang="en-US" dirty="0">
              <a:solidFill>
                <a:srgbClr val="FF0000"/>
              </a:solidFill>
            </a:endParaRPr>
          </a:p>
        </p:txBody>
      </p:sp>
      <p:sp>
        <p:nvSpPr>
          <p:cNvPr id="3" name="Content Placeholder 2"/>
          <p:cNvSpPr>
            <a:spLocks noGrp="1"/>
          </p:cNvSpPr>
          <p:nvPr>
            <p:ph idx="1"/>
          </p:nvPr>
        </p:nvSpPr>
        <p:spPr>
          <a:xfrm>
            <a:off x="457200" y="1143000"/>
            <a:ext cx="8229600" cy="4983163"/>
          </a:xfrm>
        </p:spPr>
        <p:txBody>
          <a:bodyPr>
            <a:noAutofit/>
          </a:bodyPr>
          <a:lstStyle/>
          <a:p>
            <a:pPr marL="514350" indent="-514350" algn="r" rtl="1">
              <a:buAutoNum type="arabicPeriod"/>
            </a:pPr>
            <a:r>
              <a:rPr lang="fa-IR" sz="2400" dirty="0" smtClean="0">
                <a:cs typeface="B Titr" pitchFamily="2" charset="-78"/>
              </a:rPr>
              <a:t>مرحله پیش تفکّر یا </a:t>
            </a:r>
            <a:r>
              <a:rPr lang="en-US" sz="2400" dirty="0" smtClean="0">
                <a:cs typeface="B Titr" pitchFamily="2" charset="-78"/>
              </a:rPr>
              <a:t>Pre-contemplation</a:t>
            </a:r>
          </a:p>
          <a:p>
            <a:pPr marL="514350" indent="-514350" algn="r" rtl="1">
              <a:buAutoNum type="arabicPeriod"/>
            </a:pPr>
            <a:r>
              <a:rPr lang="fa-IR" sz="2400" dirty="0" smtClean="0">
                <a:cs typeface="B Titr" pitchFamily="2" charset="-78"/>
              </a:rPr>
              <a:t>.مرحله تفکّر</a:t>
            </a:r>
            <a:r>
              <a:rPr lang="en-US" sz="2400" dirty="0" smtClean="0">
                <a:cs typeface="B Titr" pitchFamily="2" charset="-78"/>
              </a:rPr>
              <a:t>Contemplation</a:t>
            </a:r>
          </a:p>
          <a:p>
            <a:pPr marL="514350" indent="-514350" algn="r" rtl="1">
              <a:buAutoNum type="arabicPeriod"/>
            </a:pPr>
            <a:r>
              <a:rPr lang="fa-IR" sz="2400" dirty="0" smtClean="0">
                <a:cs typeface="B Titr" pitchFamily="2" charset="-78"/>
              </a:rPr>
              <a:t>.مرحله آمادگی</a:t>
            </a:r>
            <a:r>
              <a:rPr lang="en-US" sz="2400" dirty="0" smtClean="0">
                <a:cs typeface="B Titr" pitchFamily="2" charset="-78"/>
              </a:rPr>
              <a:t>Preparation </a:t>
            </a:r>
            <a:endParaRPr lang="fa-IR" sz="2400" dirty="0" smtClean="0">
              <a:cs typeface="B Titr" pitchFamily="2" charset="-78"/>
            </a:endParaRPr>
          </a:p>
          <a:p>
            <a:pPr marL="514350" indent="-514350" algn="r" rtl="1">
              <a:buAutoNum type="arabicPeriod"/>
            </a:pPr>
            <a:r>
              <a:rPr lang="fa-IR" sz="2400" dirty="0" smtClean="0">
                <a:cs typeface="B Titr" pitchFamily="2" charset="-78"/>
              </a:rPr>
              <a:t>مرحله عمل</a:t>
            </a:r>
            <a:r>
              <a:rPr lang="en-US" sz="2400" dirty="0" smtClean="0">
                <a:cs typeface="B Titr" pitchFamily="2" charset="-78"/>
              </a:rPr>
              <a:t>Action </a:t>
            </a:r>
            <a:endParaRPr lang="fa-IR" sz="2400" dirty="0" smtClean="0">
              <a:cs typeface="B Titr" pitchFamily="2" charset="-78"/>
            </a:endParaRPr>
          </a:p>
          <a:p>
            <a:pPr marL="514350" indent="-514350" algn="r" rtl="1">
              <a:buAutoNum type="arabicPeriod"/>
            </a:pPr>
            <a:r>
              <a:rPr lang="fa-IR" sz="2400" dirty="0" smtClean="0">
                <a:cs typeface="B Titr" pitchFamily="2" charset="-78"/>
              </a:rPr>
              <a:t>مرحله تداوم</a:t>
            </a:r>
            <a:r>
              <a:rPr lang="en-US" sz="2400" dirty="0" smtClean="0">
                <a:cs typeface="B Titr" pitchFamily="2" charset="-78"/>
              </a:rPr>
              <a:t>Maintenance </a:t>
            </a:r>
          </a:p>
          <a:p>
            <a:pPr marL="0" indent="0" algn="r" rtl="1">
              <a:buNone/>
            </a:pPr>
            <a:r>
              <a:rPr lang="fa-IR" sz="2400" dirty="0" smtClean="0">
                <a:cs typeface="B Titr" pitchFamily="2" charset="-78"/>
              </a:rPr>
              <a:t> یکی از مهمترین گام های انجام یک آموزش/ مشاوره موفّق شناخت مراجعه کننده است.مسلّماً ارایه دهنده خدمت مشاوره در یک جلسه مشاوره قادر نخواهد بود که شناخت کاملی از ویژگی های فردی مراجعه کننده را به دست آورد ولی تلاش برای دانستن حداقل ها، نیازی است که باید برآورده شود.ارایه دهنده خدمت زمانی قادر خواهد بود به مراجعه کننده کمک کند که بتواند مشکل او را به خوبی بشناسد.</a:t>
            </a:r>
          </a:p>
          <a:p>
            <a:pPr marL="0" indent="0" algn="r" rtl="1">
              <a:buNone/>
            </a:pPr>
            <a:r>
              <a:rPr lang="fa-IR" sz="2400" dirty="0" smtClean="0">
                <a:cs typeface="B Titr" pitchFamily="2" charset="-78"/>
              </a:rPr>
              <a:t>در مرحله </a:t>
            </a:r>
            <a:r>
              <a:rPr lang="fa-IR" sz="2400" b="1" dirty="0" smtClean="0">
                <a:cs typeface="B Titr" pitchFamily="2" charset="-78"/>
              </a:rPr>
              <a:t>پیش تفکّر فرد هیچ قصد و نیّتی برای تغییر رفتار در شش ماه آینده ندارد.فقدان اطّلاعات،انگیزه، مقاومت در ایجاد تغییر و عدم آمادگی برای مداخله از علل باقی ماندن در مرحله پیش تفکّر است.</a:t>
            </a:r>
            <a:endParaRPr lang="en-US" sz="2400" b="1" dirty="0">
              <a:cs typeface="B Titr" pitchFamily="2" charset="-78"/>
            </a:endParaRPr>
          </a:p>
        </p:txBody>
      </p:sp>
    </p:spTree>
    <p:extLst>
      <p:ext uri="{BB962C8B-B14F-4D97-AF65-F5344CB8AC3E}">
        <p14:creationId xmlns:p14="http://schemas.microsoft.com/office/powerpoint/2010/main" val="3186639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4602162"/>
          </a:xfrm>
        </p:spPr>
        <p:txBody>
          <a:bodyPr>
            <a:normAutofit fontScale="90000"/>
          </a:bodyPr>
          <a:lstStyle/>
          <a:p>
            <a:pPr algn="r"/>
            <a:r>
              <a:rPr lang="fa-IR" dirty="0" smtClean="0"/>
              <a:t/>
            </a:r>
            <a:br>
              <a:rPr lang="fa-IR" dirty="0" smtClean="0"/>
            </a:br>
            <a:r>
              <a:rPr lang="fa-IR" dirty="0"/>
              <a:t/>
            </a:r>
            <a:br>
              <a:rPr lang="fa-IR" dirty="0"/>
            </a:br>
            <a:r>
              <a:rPr lang="fa-IR" dirty="0" smtClean="0"/>
              <a:t/>
            </a:r>
            <a:br>
              <a:rPr lang="fa-IR" dirty="0" smtClean="0"/>
            </a:br>
            <a:r>
              <a:rPr lang="fa-IR" sz="4000" dirty="0" smtClean="0">
                <a:cs typeface="B Titr" pitchFamily="2" charset="-78"/>
              </a:rPr>
              <a:t>مثال: مریم 30 ساله که چهار سال است ازدواج کرده و با همسرش زندگی می کند و مشکلی از نظر مالی ندارد.تمایلی به داشتن فرزند ندارد و از زندگی خود راضی است .او از فواید فرزندآوری به موقع و عواقب فرزندآوری دیر هنگام اطّلاع کافی ندارد.تمایلی هم به تغییر رفتار و سبک زندگی خود ندارد.او در مرحله پیش تقکّر است در خصوص این افراد باید روی نگرش آنها به فرزندآوری به هنگام و خانواده شاد کار کرد.</a:t>
            </a:r>
            <a:endParaRPr lang="en-US" sz="4000" dirty="0">
              <a:cs typeface="B Titr" pitchFamily="2" charset="-78"/>
            </a:endParaRPr>
          </a:p>
        </p:txBody>
      </p:sp>
    </p:spTree>
    <p:extLst>
      <p:ext uri="{BB962C8B-B14F-4D97-AF65-F5344CB8AC3E}">
        <p14:creationId xmlns:p14="http://schemas.microsoft.com/office/powerpoint/2010/main" val="38922962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5668962"/>
          </a:xfrm>
        </p:spPr>
        <p:txBody>
          <a:bodyPr>
            <a:normAutofit/>
          </a:bodyPr>
          <a:lstStyle/>
          <a:p>
            <a:r>
              <a:rPr lang="fa-IR" sz="3600" dirty="0" smtClean="0">
                <a:cs typeface="B Titr" pitchFamily="2" charset="-78"/>
              </a:rPr>
              <a:t>در مرحله </a:t>
            </a:r>
            <a:r>
              <a:rPr lang="fa-IR" sz="3600" b="1" dirty="0" smtClean="0">
                <a:cs typeface="B Titr" pitchFamily="2" charset="-78"/>
              </a:rPr>
              <a:t>تفکّر</a:t>
            </a:r>
            <a:r>
              <a:rPr lang="fa-IR" sz="3600" dirty="0" smtClean="0">
                <a:cs typeface="B Titr" pitchFamily="2" charset="-78"/>
              </a:rPr>
              <a:t> فرد قصد تغییر رفتار در شش ماه آینده را دارد. ولی این افراد مدام تصمیم خود را عوض می کنند، ممکن هست چند هفته یا چند ماه طول بکشد یا حتّی به مرحله بعد نرود، اقشار تحصیل کرده، زیاد در این مرحله می مانند</a:t>
            </a:r>
            <a:r>
              <a:rPr lang="fa-IR" dirty="0" smtClean="0"/>
              <a:t>.</a:t>
            </a:r>
            <a:endParaRPr lang="en-US" dirty="0"/>
          </a:p>
        </p:txBody>
      </p:sp>
    </p:spTree>
    <p:extLst>
      <p:ext uri="{BB962C8B-B14F-4D97-AF65-F5344CB8AC3E}">
        <p14:creationId xmlns:p14="http://schemas.microsoft.com/office/powerpoint/2010/main" val="42488625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5745162"/>
          </a:xfrm>
        </p:spPr>
        <p:txBody>
          <a:bodyPr>
            <a:normAutofit fontScale="90000"/>
          </a:bodyPr>
          <a:lstStyle/>
          <a:p>
            <a:pPr algn="r"/>
            <a:r>
              <a:rPr lang="fa-IR" sz="3100" dirty="0" smtClean="0">
                <a:cs typeface="B Titr" pitchFamily="2" charset="-78"/>
              </a:rPr>
              <a:t>بهورز، مراقب سلامت و ماما، مزایای فرزندآوری به موقع و عواقب بی فرزندی را به وی شرح می دهد .مریم تصمیم دارد در خصوص داشتن فرزند فکر کند(مرحله تفکّر)</a:t>
            </a:r>
            <a:br>
              <a:rPr lang="fa-IR" sz="3100" dirty="0" smtClean="0">
                <a:cs typeface="B Titr" pitchFamily="2" charset="-78"/>
              </a:rPr>
            </a:br>
            <a:r>
              <a:rPr lang="fa-IR" sz="3100" dirty="0" smtClean="0">
                <a:cs typeface="B Titr" pitchFamily="2" charset="-78"/>
              </a:rPr>
              <a:t>مثال: مریم به دلیل تحصیل و کار، فرزند دار شدن را عقب انداخته، اکنون تصمیم دارد بعد از فارغ التّحصیلی و تغییر در زندگی برای فرزندآوری برنامه ریزی کند(حدود 6 ماه آینده)او در مرحله </a:t>
            </a:r>
            <a:r>
              <a:rPr lang="fa-IR" sz="3100" b="1" dirty="0" smtClean="0">
                <a:solidFill>
                  <a:srgbClr val="FF0000"/>
                </a:solidFill>
                <a:cs typeface="B Titr" pitchFamily="2" charset="-78"/>
              </a:rPr>
              <a:t>تفکّر</a:t>
            </a:r>
            <a:r>
              <a:rPr lang="fa-IR" sz="3100" b="1" dirty="0" smtClean="0">
                <a:cs typeface="B Titr" pitchFamily="2" charset="-78"/>
              </a:rPr>
              <a:t> </a:t>
            </a:r>
            <a:r>
              <a:rPr lang="fa-IR" sz="3100" dirty="0" smtClean="0">
                <a:cs typeface="B Titr" pitchFamily="2" charset="-78"/>
              </a:rPr>
              <a:t>است.</a:t>
            </a:r>
            <a:br>
              <a:rPr lang="fa-IR" sz="3100" dirty="0" smtClean="0">
                <a:cs typeface="B Titr" pitchFamily="2" charset="-78"/>
              </a:rPr>
            </a:br>
            <a:r>
              <a:rPr lang="fa-IR" sz="3100" dirty="0" smtClean="0">
                <a:cs typeface="B Titr" pitchFamily="2" charset="-78"/>
              </a:rPr>
              <a:t>در مرحله </a:t>
            </a:r>
            <a:r>
              <a:rPr lang="fa-IR" sz="3100" b="1" dirty="0" smtClean="0">
                <a:solidFill>
                  <a:srgbClr val="FF0000"/>
                </a:solidFill>
                <a:cs typeface="B Titr" pitchFamily="2" charset="-78"/>
              </a:rPr>
              <a:t>آمادگی</a:t>
            </a:r>
            <a:r>
              <a:rPr lang="fa-IR" sz="3100" dirty="0" smtClean="0">
                <a:cs typeface="B Titr" pitchFamily="2" charset="-78"/>
              </a:rPr>
              <a:t>، افراد برنامه ریزی فعّال برای تغییر رفتار در یک ماه آینده را دارند. گام هایی هر چند کوچک در این خصوص برداشته اند و برای تغییر، برنامه ریزی کرده اند و زندگی خود را بر اساس آن تنظیم می کنند. آیا توانایی تغییر را دارند؟پس باید روی تقویت اعتماد به نفس آنها کار کرده و موانع را برای آنها برداشت و یا در برداشتن موانع به آنها کمک کرد</a:t>
            </a:r>
            <a:r>
              <a:rPr lang="fa-IR" sz="3200" dirty="0" smtClean="0"/>
              <a:t>. </a:t>
            </a:r>
            <a:endParaRPr lang="en-US" sz="3200" dirty="0"/>
          </a:p>
        </p:txBody>
      </p:sp>
    </p:spTree>
    <p:extLst>
      <p:ext uri="{BB962C8B-B14F-4D97-AF65-F5344CB8AC3E}">
        <p14:creationId xmlns:p14="http://schemas.microsoft.com/office/powerpoint/2010/main" val="4188268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52400"/>
            <a:ext cx="8458200" cy="5973763"/>
          </a:xfrm>
        </p:spPr>
        <p:txBody>
          <a:bodyPr>
            <a:noAutofit/>
          </a:bodyPr>
          <a:lstStyle/>
          <a:p>
            <a:pPr algn="r" rtl="1"/>
            <a:r>
              <a:rPr lang="fa-IR" sz="2000" dirty="0">
                <a:cs typeface="B Titr" pitchFamily="2" charset="-78"/>
              </a:rPr>
              <a:t>مثال: مریم با مراجعه به پزشک متخصّص زنان متوجّه شده است تخمدان پلی کیستیک دارد وی ناراحت است که چرا زودتر برای داشتن فرزند اقدام نکرده که متوجّه بیماری خود شود. مریم فعلاً دارو دریافت </a:t>
            </a:r>
            <a:r>
              <a:rPr lang="fa-IR" sz="2000" dirty="0" smtClean="0">
                <a:cs typeface="B Titr" pitchFamily="2" charset="-78"/>
              </a:rPr>
              <a:t>کرده است </a:t>
            </a:r>
            <a:r>
              <a:rPr lang="fa-IR" sz="2000" dirty="0">
                <a:cs typeface="B Titr" pitchFamily="2" charset="-78"/>
              </a:rPr>
              <a:t>ولی دارو را نامنظّم مصرف می کند. وی </a:t>
            </a:r>
            <a:r>
              <a:rPr lang="fa-IR" sz="2000" dirty="0" smtClean="0">
                <a:cs typeface="B Titr" pitchFamily="2" charset="-78"/>
              </a:rPr>
              <a:t>روی تغذیه وفعّالیّت </a:t>
            </a:r>
            <a:r>
              <a:rPr lang="fa-IR" sz="2000" dirty="0">
                <a:cs typeface="B Titr" pitchFamily="2" charset="-78"/>
              </a:rPr>
              <a:t>ورزشی خود کنترلی ندارد</a:t>
            </a:r>
            <a:r>
              <a:rPr lang="fa-IR" sz="2000" dirty="0" smtClean="0">
                <a:cs typeface="B Titr" pitchFamily="2" charset="-78"/>
              </a:rPr>
              <a:t>. در هفته گذشته به مشاور تغذیه و چند باشگاه ورزشی جهت برنامه ریزی و هزینه آن مراجعه کرده و قصد دارد در هفته آینده  در برنامه های ورزشی شرکت کرده و داروهایش را مصرف کند.</a:t>
            </a:r>
          </a:p>
          <a:p>
            <a:pPr algn="r" rtl="1"/>
            <a:r>
              <a:rPr lang="fa-IR" sz="2000" dirty="0" smtClean="0">
                <a:cs typeface="B Titr" pitchFamily="2" charset="-78"/>
              </a:rPr>
              <a:t>او از فواید داشتن فرزند و خانواده شاد آگاهی دارد در همین راستا هم گام برداشته است.(مراجعه به متخصّص زنان جهت درمان</a:t>
            </a:r>
            <a:r>
              <a:rPr lang="en-US" sz="2000" dirty="0" err="1" smtClean="0">
                <a:cs typeface="B Titr" pitchFamily="2" charset="-78"/>
              </a:rPr>
              <a:t>pco</a:t>
            </a:r>
            <a:r>
              <a:rPr lang="fa-IR" sz="2000" dirty="0" smtClean="0">
                <a:cs typeface="B Titr" pitchFamily="2" charset="-78"/>
              </a:rPr>
              <a:t>،مراجعه به مشاوره تغذیه و...) و قصد تغییر رفتاردرآینده نزدیک را دارد وی در مرحله آمادگی است.</a:t>
            </a:r>
          </a:p>
          <a:p>
            <a:pPr algn="r" rtl="1"/>
            <a:r>
              <a:rPr lang="fa-IR" sz="2000" dirty="0" smtClean="0">
                <a:cs typeface="B Titr" pitchFamily="2" charset="-78"/>
              </a:rPr>
              <a:t>در مرحله </a:t>
            </a:r>
            <a:r>
              <a:rPr lang="fa-IR" sz="2000" b="1" dirty="0" smtClean="0">
                <a:cs typeface="B Titr" pitchFamily="2" charset="-78"/>
              </a:rPr>
              <a:t>عمل</a:t>
            </a:r>
            <a:r>
              <a:rPr lang="fa-IR" sz="2000" dirty="0" smtClean="0">
                <a:cs typeface="B Titr" pitchFamily="2" charset="-78"/>
              </a:rPr>
              <a:t> افراد تغییر آشکاری در رفتار خود ایجاد کرده اند.این افراد نیازمند تشویق و حمایت اجتماعی و خانوادگی هستند تا در این مرحله باقی بمانند و به مراحل بعدی بروند.در این مرحله فرد از تصمیم گیری به اقدام رسیده است</a:t>
            </a:r>
            <a:r>
              <a:rPr lang="fa-IR" sz="2000" b="1" dirty="0" smtClean="0">
                <a:cs typeface="B Titr" pitchFamily="2" charset="-78"/>
              </a:rPr>
              <a:t>.</a:t>
            </a:r>
          </a:p>
          <a:p>
            <a:pPr algn="r" rtl="1"/>
            <a:r>
              <a:rPr lang="fa-IR" sz="2000" dirty="0" smtClean="0">
                <a:cs typeface="B Titr" pitchFamily="2" charset="-78"/>
              </a:rPr>
              <a:t>مثال: اکنون مریم پنجمین سالگرد زندگی مشترک خود(پس از یک سال مشاوره را با جواب مثبت تست حاملگی (</a:t>
            </a:r>
            <a:r>
              <a:rPr lang="en-US" sz="2000" dirty="0" smtClean="0">
                <a:cs typeface="B Titr" pitchFamily="2" charset="-78"/>
              </a:rPr>
              <a:t>BHCG</a:t>
            </a:r>
            <a:r>
              <a:rPr lang="fa-IR" sz="2000" dirty="0" smtClean="0">
                <a:cs typeface="B Titr" pitchFamily="2" charset="-78"/>
              </a:rPr>
              <a:t>) خود جشن می گیرد و از تأثیرات مثبت فرزندآوری بر سلامت فیزیکی، روحی و روانی خود آگاه بوده و یقین دارد این دوران زیبا به خوبی و سلامتی سپری می شوند. او در مرحله عمل است.</a:t>
            </a:r>
            <a:endParaRPr lang="en-US" sz="2000" dirty="0">
              <a:cs typeface="B Titr" pitchFamily="2" charset="-78"/>
            </a:endParaRPr>
          </a:p>
        </p:txBody>
      </p:sp>
    </p:spTree>
    <p:extLst>
      <p:ext uri="{BB962C8B-B14F-4D97-AF65-F5344CB8AC3E}">
        <p14:creationId xmlns:p14="http://schemas.microsoft.com/office/powerpoint/2010/main" val="18525903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5745163"/>
          </a:xfrm>
        </p:spPr>
        <p:txBody>
          <a:bodyPr>
            <a:noAutofit/>
          </a:bodyPr>
          <a:lstStyle/>
          <a:p>
            <a:pPr algn="r" rtl="1"/>
            <a:r>
              <a:rPr lang="fa-IR" sz="2800" dirty="0" smtClean="0">
                <a:cs typeface="B Titr" pitchFamily="2" charset="-78"/>
              </a:rPr>
              <a:t>در مرحله </a:t>
            </a:r>
            <a:r>
              <a:rPr lang="fa-IR" sz="2800" b="1" dirty="0" smtClean="0">
                <a:cs typeface="B Titr" pitchFamily="2" charset="-78"/>
              </a:rPr>
              <a:t>تداوم</a:t>
            </a:r>
            <a:r>
              <a:rPr lang="fa-IR" sz="2800" dirty="0" smtClean="0">
                <a:cs typeface="B Titr" pitchFamily="2" charset="-78"/>
              </a:rPr>
              <a:t> افراد تلاش می کنند از بازگشت به رفتار قبلی پیشگیری کنند.بیش از 6 ماه از تغییر رفتار گذشته است، این مرحله نشانه تداوم سبک زندگی جدید است.فرد  از تغییر، لذّت برده و اعتماد به نفس او بیشتر می شود.</a:t>
            </a:r>
          </a:p>
          <a:p>
            <a:pPr algn="r" rtl="1"/>
            <a:r>
              <a:rPr lang="fa-IR" sz="2800" dirty="0" smtClean="0">
                <a:cs typeface="B Titr" pitchFamily="2" charset="-78"/>
              </a:rPr>
              <a:t>مثال: مریم اکنون زایمان کرده و زندگی شادی را برای خود و همسرش مهیّا کرده است از صدای کودک خود در منزل، دوران شیردهی و صحبت با کودک لذّت می برد.همسرش مهّمترین فرد در حمایت و ایجاد انگیزه لذّت بخش زندگی برای اوست.او تصمیم دارد این لذّت را برای زنانی که ازدواج کرده ولی تمایلی به فرزند ندارند شرح دهد او هرگز حاضر نیست به زندگی قبلی خود و تفکّرات غاط در خصوص فرزند داشتن برگردد وی در مرحله </a:t>
            </a:r>
            <a:r>
              <a:rPr lang="fa-IR" sz="2800" b="1" dirty="0" smtClean="0">
                <a:solidFill>
                  <a:srgbClr val="FF0000"/>
                </a:solidFill>
                <a:cs typeface="B Titr" pitchFamily="2" charset="-78"/>
              </a:rPr>
              <a:t>نگهداری</a:t>
            </a:r>
            <a:r>
              <a:rPr lang="fa-IR" sz="2800" dirty="0" smtClean="0">
                <a:cs typeface="B Titr" pitchFamily="2" charset="-78"/>
              </a:rPr>
              <a:t> است.</a:t>
            </a:r>
          </a:p>
          <a:p>
            <a:pPr algn="r" rtl="1"/>
            <a:r>
              <a:rPr lang="fa-IR" sz="2800" dirty="0" smtClean="0">
                <a:cs typeface="B Titr" pitchFamily="2" charset="-78"/>
              </a:rPr>
              <a:t>درهر مرحله از تغییر ممکن است فرد به مراحل قبل برگردد، این بازگشت می تواند به هر قسمت چرخه تغییر باشد. </a:t>
            </a:r>
            <a:endParaRPr lang="en-US" sz="2800" dirty="0">
              <a:cs typeface="B Titr" pitchFamily="2" charset="-78"/>
            </a:endParaRPr>
          </a:p>
        </p:txBody>
      </p:sp>
    </p:spTree>
    <p:extLst>
      <p:ext uri="{BB962C8B-B14F-4D97-AF65-F5344CB8AC3E}">
        <p14:creationId xmlns:p14="http://schemas.microsoft.com/office/powerpoint/2010/main" val="41986858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7200" cy="609600"/>
          </a:xfrm>
        </p:spPr>
        <p:txBody>
          <a:bodyPr>
            <a:normAutofit fontScale="90000"/>
          </a:bodyPr>
          <a:lstStyle/>
          <a:p>
            <a:r>
              <a:rPr lang="fa-IR" dirty="0" smtClean="0">
                <a:solidFill>
                  <a:srgbClr val="FF0000"/>
                </a:solidFill>
              </a:rPr>
              <a:t>مراحل تغییر رفتار</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04835638"/>
              </p:ext>
            </p:extLst>
          </p:nvPr>
        </p:nvGraphicFramePr>
        <p:xfrm>
          <a:off x="0" y="533401"/>
          <a:ext cx="9144000" cy="8248960"/>
        </p:xfrm>
        <a:graphic>
          <a:graphicData uri="http://schemas.openxmlformats.org/drawingml/2006/table">
            <a:tbl>
              <a:tblPr firstRow="1" bandRow="1">
                <a:tableStyleId>{5C22544A-7EE6-4342-B048-85BDC9FD1C3A}</a:tableStyleId>
              </a:tblPr>
              <a:tblGrid>
                <a:gridCol w="5201175"/>
                <a:gridCol w="2265027"/>
                <a:gridCol w="1677798"/>
              </a:tblGrid>
              <a:tr h="385120">
                <a:tc>
                  <a:txBody>
                    <a:bodyPr/>
                    <a:lstStyle/>
                    <a:p>
                      <a:pPr algn="ctr"/>
                      <a:r>
                        <a:rPr lang="fa-IR" dirty="0" smtClean="0"/>
                        <a:t>مداخله</a:t>
                      </a:r>
                      <a:endParaRPr lang="en-US" dirty="0"/>
                    </a:p>
                  </a:txBody>
                  <a:tcPr/>
                </a:tc>
                <a:tc>
                  <a:txBody>
                    <a:bodyPr/>
                    <a:lstStyle/>
                    <a:p>
                      <a:pPr algn="ctr"/>
                      <a:r>
                        <a:rPr lang="fa-IR" dirty="0" smtClean="0"/>
                        <a:t>تعریف</a:t>
                      </a:r>
                      <a:endParaRPr lang="en-US" dirty="0"/>
                    </a:p>
                  </a:txBody>
                  <a:tcPr/>
                </a:tc>
                <a:tc>
                  <a:txBody>
                    <a:bodyPr/>
                    <a:lstStyle/>
                    <a:p>
                      <a:pPr algn="ctr"/>
                      <a:r>
                        <a:rPr lang="fa-IR" dirty="0" smtClean="0"/>
                        <a:t>مرحله</a:t>
                      </a:r>
                      <a:endParaRPr lang="en-US" dirty="0"/>
                    </a:p>
                  </a:txBody>
                  <a:tcPr/>
                </a:tc>
              </a:tr>
              <a:tr h="1660882">
                <a:tc>
                  <a:txBody>
                    <a:bodyPr/>
                    <a:lstStyle/>
                    <a:p>
                      <a:pPr algn="r"/>
                      <a:r>
                        <a:rPr lang="fa-IR" dirty="0" smtClean="0"/>
                        <a:t>ارزیابی و تشخیص علّت یا علّت های عدم تمایل به داشتن فرزندان</a:t>
                      </a:r>
                      <a:r>
                        <a:rPr lang="fa-IR" baseline="0" dirty="0" smtClean="0"/>
                        <a:t> بیشتر ضروری می باشد.نیاز به داشتن فرزند و واجد نقش والد شدن، نیازی فطری و مبتنی بر غریزه می باشد.بنابراین هرگونه انکار در این حوزه به احتمال زیاد ریشه در یک عامل سرکوب این نیاز فطری دارد که در مرحله ارزیابی و تشخیص می بایست بررسی شود.اطّلاعات فرد را درمورد وضعیّت باروری و فرزندآوری به موقع جویا شویدو به سؤالات وی با حوصله پاسخ داده شود. با ارتباط مناسب و متناسب با گویش، فرد را آگاه کنید، به او وقت بدهید و ارتباط دوستانه را حفظ کنید.</a:t>
                      </a:r>
                      <a:endParaRPr lang="en-US" dirty="0"/>
                    </a:p>
                  </a:txBody>
                  <a:tcPr/>
                </a:tc>
                <a:tc>
                  <a:txBody>
                    <a:bodyPr/>
                    <a:lstStyle/>
                    <a:p>
                      <a:pPr algn="r"/>
                      <a:r>
                        <a:rPr lang="fa-IR" dirty="0" smtClean="0"/>
                        <a:t>مشکل را انکار می کند و نمی</a:t>
                      </a:r>
                      <a:r>
                        <a:rPr lang="fa-IR" baseline="0" dirty="0" smtClean="0"/>
                        <a:t> خواهد عوض شود.</a:t>
                      </a:r>
                      <a:endParaRPr lang="en-US" dirty="0"/>
                    </a:p>
                  </a:txBody>
                  <a:tcPr/>
                </a:tc>
                <a:tc>
                  <a:txBody>
                    <a:bodyPr/>
                    <a:lstStyle/>
                    <a:p>
                      <a:pPr algn="ctr"/>
                      <a:r>
                        <a:rPr lang="fa-IR" dirty="0" smtClean="0"/>
                        <a:t>پیش تفکّر</a:t>
                      </a:r>
                      <a:endParaRPr lang="en-US" dirty="0"/>
                    </a:p>
                  </a:txBody>
                  <a:tcPr/>
                </a:tc>
              </a:tr>
              <a:tr h="3440397">
                <a:tc>
                  <a:txBody>
                    <a:bodyPr/>
                    <a:lstStyle/>
                    <a:p>
                      <a:pPr algn="r"/>
                      <a:r>
                        <a:rPr lang="fa-IR" dirty="0" smtClean="0"/>
                        <a:t>ارزیابی و تشخیص علّت یا علّت های عدم تصمیم برای اقدام ضروری می باشد. به عنوان مثال خانمی یک فرزند دارد و به فواید بارداری و شیردهی و مزایای</a:t>
                      </a:r>
                      <a:r>
                        <a:rPr lang="fa-IR" baseline="0" dirty="0" smtClean="0"/>
                        <a:t> خانواده پرجمعیّت و همچنین مشکلات و عواقب ازدواج دیر هنگام، عواقب بی فرزندی، تک فرزندی و...کاملاً واقف می باشدو علّت عدم اقدام، مخالفت همسر می باشد.حال برای این مراجعه کننده، بیان هیچ یک از موارد زیر نافع نخواهد بود. این موضوع ، اهمّیّت ارزیابی و تشخیص قبل از ترسیم طرح مشاورهو شروع مداخلات را بیش از پیش عیان می کند. ذکر این نکته ضروری به نظر می رسد که صرف گوش کردن به مراجعه کننده، خودآگاه یا ناخودآگاه، مشکل اصلی او نمی باشد و منجر به انحراف در مسیر مشاوره می شود. با دقّت به حرف های فرد گوش دهید، انگیزه را نگه دارید، اثرات مثبت و منفی را متعادل کنید. در صورتی که فرد بی فرزند یا تک فرزند است، در مورد فواید بارداری و شیردهی و مزایای خانواده پرجمعیّت را شرح دهید.فهرستی از مشکلات و عواقب(ازدواج دیر هنگام،عواقب بی فرزندی، تک فرزندیو...)تهیّه کنید وبا مراجعه گفتگو کنید.به سؤالات، شبهات و باورهای نادرست فرد در خصوص فرزندآوری با حوصله و دقّت پاسخ دهید و اطّلاعات درست را جایگزین اطّلاعات غلط کنید.</a:t>
                      </a:r>
                      <a:endParaRPr lang="en-US" dirty="0"/>
                    </a:p>
                  </a:txBody>
                  <a:tcPr/>
                </a:tc>
                <a:tc>
                  <a:txBody>
                    <a:bodyPr/>
                    <a:lstStyle/>
                    <a:p>
                      <a:pPr algn="r"/>
                      <a:r>
                        <a:rPr lang="fa-IR" dirty="0" smtClean="0"/>
                        <a:t>می داند مشکل وجود دارد ولی</a:t>
                      </a:r>
                      <a:r>
                        <a:rPr lang="fa-IR" baseline="0" dirty="0" smtClean="0"/>
                        <a:t> هنوز تصمیم برای اقدام ندارد.</a:t>
                      </a:r>
                      <a:endParaRPr lang="en-US" dirty="0"/>
                    </a:p>
                  </a:txBody>
                  <a:tcPr/>
                </a:tc>
                <a:tc>
                  <a:txBody>
                    <a:bodyPr/>
                    <a:lstStyle/>
                    <a:p>
                      <a:pPr algn="ctr"/>
                      <a:r>
                        <a:rPr lang="fa-IR" dirty="0" smtClean="0"/>
                        <a:t>تفکّر</a:t>
                      </a:r>
                      <a:endParaRPr lang="en-US" dirty="0"/>
                    </a:p>
                  </a:txBody>
                  <a:tcPr/>
                </a:tc>
              </a:tr>
            </a:tbl>
          </a:graphicData>
        </a:graphic>
      </p:graphicFrame>
    </p:spTree>
    <p:extLst>
      <p:ext uri="{BB962C8B-B14F-4D97-AF65-F5344CB8AC3E}">
        <p14:creationId xmlns:p14="http://schemas.microsoft.com/office/powerpoint/2010/main" val="1594733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792974335"/>
              </p:ext>
            </p:extLst>
          </p:nvPr>
        </p:nvGraphicFramePr>
        <p:xfrm>
          <a:off x="-1" y="0"/>
          <a:ext cx="9114504" cy="7132320"/>
        </p:xfrm>
        <a:graphic>
          <a:graphicData uri="http://schemas.openxmlformats.org/drawingml/2006/table">
            <a:tbl>
              <a:tblPr firstRow="1" bandRow="1">
                <a:tableStyleId>{5C22544A-7EE6-4342-B048-85BDC9FD1C3A}</a:tableStyleId>
              </a:tblPr>
              <a:tblGrid>
                <a:gridCol w="3038168"/>
                <a:gridCol w="3038168"/>
                <a:gridCol w="3038168"/>
              </a:tblGrid>
              <a:tr h="2286000">
                <a:tc>
                  <a:txBody>
                    <a:bodyPr/>
                    <a:lstStyle/>
                    <a:p>
                      <a:r>
                        <a:rPr lang="fa-IR" dirty="0" smtClean="0"/>
                        <a:t>ارزیابی و تشخیص علّت یا علّت های تصمیم بر فرزندآوری ضروری بوده و آمادگی جهت پذیرش</a:t>
                      </a:r>
                      <a:r>
                        <a:rPr lang="fa-IR" baseline="0" dirty="0" smtClean="0"/>
                        <a:t> نقش پدری و مادری، در این مرحله بسیار حائز اهمّیّت می باشد.از تصمیم او برای تغییر حمایت کنید و برای پیدا کردن راهکار به او کمک کنید. در صورت نیاز در جلسات بعدی از وی درخواست کنید با همسر خود مراجعه کند.</a:t>
                      </a:r>
                      <a:endParaRPr lang="en-US" dirty="0"/>
                    </a:p>
                  </a:txBody>
                  <a:tcPr/>
                </a:tc>
                <a:tc>
                  <a:txBody>
                    <a:bodyPr/>
                    <a:lstStyle/>
                    <a:p>
                      <a:pPr algn="r"/>
                      <a:r>
                        <a:rPr lang="fa-IR" dirty="0" smtClean="0"/>
                        <a:t>تصمیم می گیرد اقدام کند و شروع به برنامه ریزی می کند.</a:t>
                      </a:r>
                      <a:endParaRPr lang="en-US" dirty="0"/>
                    </a:p>
                  </a:txBody>
                  <a:tcPr anchor="ctr"/>
                </a:tc>
                <a:tc>
                  <a:txBody>
                    <a:bodyPr/>
                    <a:lstStyle/>
                    <a:p>
                      <a:pPr algn="ctr"/>
                      <a:r>
                        <a:rPr lang="fa-IR" dirty="0" smtClean="0"/>
                        <a:t>آمادگی</a:t>
                      </a:r>
                      <a:endParaRPr lang="en-US" dirty="0"/>
                    </a:p>
                  </a:txBody>
                  <a:tcPr anchor="ctr"/>
                </a:tc>
              </a:tr>
              <a:tr h="2286000">
                <a:tc>
                  <a:txBody>
                    <a:bodyPr/>
                    <a:lstStyle/>
                    <a:p>
                      <a:pPr algn="r"/>
                      <a:r>
                        <a:rPr lang="fa-IR" smtClean="0"/>
                        <a:t>در این مرحله از فواید بارداری بر سلامت مادر صحبت کنید.کرامت مادری را برایش توضیح دهید.مادر را تشویق کنید با جنین خود صحبت کند</a:t>
                      </a:r>
                      <a:r>
                        <a:rPr lang="fa-IR" baseline="0" smtClean="0"/>
                        <a:t> و به وی عشق بورزدو اشاره کنید که جنین حالات، رفتار و صحبت های او را درک می کند.</a:t>
                      </a:r>
                      <a:endParaRPr lang="en-US" dirty="0"/>
                    </a:p>
                  </a:txBody>
                  <a:tcPr/>
                </a:tc>
                <a:tc>
                  <a:txBody>
                    <a:bodyPr/>
                    <a:lstStyle/>
                    <a:p>
                      <a:pPr algn="r"/>
                      <a:r>
                        <a:rPr lang="fa-IR" dirty="0" smtClean="0"/>
                        <a:t>در این مرحله فرد از</a:t>
                      </a:r>
                      <a:r>
                        <a:rPr lang="fa-IR" baseline="0" dirty="0" smtClean="0"/>
                        <a:t> تصمیم گیری به اقدام رسیده است.</a:t>
                      </a:r>
                      <a:endParaRPr lang="en-US" dirty="0"/>
                    </a:p>
                  </a:txBody>
                  <a:tcPr anchor="ctr"/>
                </a:tc>
                <a:tc>
                  <a:txBody>
                    <a:bodyPr/>
                    <a:lstStyle/>
                    <a:p>
                      <a:pPr algn="ctr"/>
                      <a:r>
                        <a:rPr lang="fa-IR" dirty="0" smtClean="0"/>
                        <a:t>عمل</a:t>
                      </a:r>
                      <a:endParaRPr lang="en-US" dirty="0"/>
                    </a:p>
                  </a:txBody>
                  <a:tcPr anchor="ctr"/>
                </a:tc>
              </a:tr>
              <a:tr h="2286000">
                <a:tc>
                  <a:txBody>
                    <a:bodyPr/>
                    <a:lstStyle/>
                    <a:p>
                      <a:pPr algn="r" rtl="1"/>
                      <a:r>
                        <a:rPr lang="fa-IR" dirty="0" smtClean="0"/>
                        <a:t>شبکه حمایتی(همسر(مهّمترین)،</a:t>
                      </a:r>
                      <a:r>
                        <a:rPr lang="fa-IR" baseline="0" dirty="0" smtClean="0"/>
                        <a:t> خانواده ها، همتایان، نهادهای مردمی) را تقویّت کنید. در صورت نیاز در جلسات بعدی از وی درخواست کنید با همسر خود مراجعه کندو امکان باروری های بعدی را برای وی مهیّا کنید.</a:t>
                      </a:r>
                      <a:endParaRPr lang="en-US" dirty="0"/>
                    </a:p>
                  </a:txBody>
                  <a:tcPr/>
                </a:tc>
                <a:tc>
                  <a:txBody>
                    <a:bodyPr/>
                    <a:lstStyle/>
                    <a:p>
                      <a:pPr algn="r"/>
                      <a:r>
                        <a:rPr lang="fa-IR" dirty="0" smtClean="0"/>
                        <a:t>مهارت های کسب کرده و الگوهای</a:t>
                      </a:r>
                      <a:r>
                        <a:rPr lang="fa-IR" baseline="0" dirty="0" smtClean="0"/>
                        <a:t> رفتاری را تقویّت می کند.</a:t>
                      </a:r>
                      <a:endParaRPr lang="en-US" dirty="0"/>
                    </a:p>
                  </a:txBody>
                  <a:tcPr anchor="ctr"/>
                </a:tc>
                <a:tc>
                  <a:txBody>
                    <a:bodyPr/>
                    <a:lstStyle/>
                    <a:p>
                      <a:pPr algn="ctr"/>
                      <a:r>
                        <a:rPr lang="fa-IR" dirty="0" smtClean="0"/>
                        <a:t>نگهداری</a:t>
                      </a:r>
                      <a:endParaRPr lang="en-US" dirty="0"/>
                    </a:p>
                  </a:txBody>
                  <a:tcPr anchor="ctr"/>
                </a:tc>
              </a:tr>
            </a:tbl>
          </a:graphicData>
        </a:graphic>
      </p:graphicFrame>
    </p:spTree>
    <p:extLst>
      <p:ext uri="{BB962C8B-B14F-4D97-AF65-F5344CB8AC3E}">
        <p14:creationId xmlns:p14="http://schemas.microsoft.com/office/powerpoint/2010/main" val="17729948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rPr>
              <a:t>مکان و مدّت زمان مشاوره فرزندآوری</a:t>
            </a:r>
            <a:endParaRPr lang="en-US" b="1" dirty="0">
              <a:solidFill>
                <a:srgbClr val="FF0000"/>
              </a:solidFill>
            </a:endParaRPr>
          </a:p>
        </p:txBody>
      </p:sp>
      <p:sp>
        <p:nvSpPr>
          <p:cNvPr id="3" name="Content Placeholder 2"/>
          <p:cNvSpPr>
            <a:spLocks noGrp="1"/>
          </p:cNvSpPr>
          <p:nvPr>
            <p:ph idx="1"/>
          </p:nvPr>
        </p:nvSpPr>
        <p:spPr/>
        <p:txBody>
          <a:bodyPr>
            <a:normAutofit/>
          </a:bodyPr>
          <a:lstStyle/>
          <a:p>
            <a:pPr algn="r" rtl="1"/>
            <a:r>
              <a:rPr lang="fa-IR" sz="3600" dirty="0" smtClean="0">
                <a:cs typeface="B Titr" pitchFamily="2" charset="-78"/>
              </a:rPr>
              <a:t>مشاوره در یک اتاق جداگانه در اتاقی با متراژ 9-6 مترمربّع انجام شود.</a:t>
            </a:r>
          </a:p>
          <a:p>
            <a:pPr algn="r" rtl="1"/>
            <a:r>
              <a:rPr lang="fa-IR" sz="3600" dirty="0" smtClean="0">
                <a:cs typeface="B Titr" pitchFamily="2" charset="-78"/>
              </a:rPr>
              <a:t>درب ضدّ صدا باشد.</a:t>
            </a:r>
          </a:p>
          <a:p>
            <a:pPr algn="r" rtl="1"/>
            <a:r>
              <a:rPr lang="fa-IR" sz="3600" dirty="0" smtClean="0">
                <a:cs typeface="B Titr" pitchFamily="2" charset="-78"/>
              </a:rPr>
              <a:t>نور، کافی ومناسب باشد.</a:t>
            </a:r>
          </a:p>
          <a:p>
            <a:pPr algn="r" rtl="1"/>
            <a:r>
              <a:rPr lang="fa-IR" sz="3600" dirty="0" smtClean="0">
                <a:cs typeface="B Titr" pitchFamily="2" charset="-78"/>
              </a:rPr>
              <a:t>مدّت زمان مشاوره 25-15 دقیقه، متناسب با جلسات و با حوصله مراجعه کننده تنظیم گردد.</a:t>
            </a:r>
            <a:endParaRPr lang="en-US" sz="3600" dirty="0">
              <a:cs typeface="B Titr" pitchFamily="2" charset="-78"/>
            </a:endParaRPr>
          </a:p>
        </p:txBody>
      </p:sp>
    </p:spTree>
    <p:extLst>
      <p:ext uri="{BB962C8B-B14F-4D97-AF65-F5344CB8AC3E}">
        <p14:creationId xmlns:p14="http://schemas.microsoft.com/office/powerpoint/2010/main" val="40063858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rPr>
              <a:t>نحوه ارائه مشاوره:</a:t>
            </a:r>
            <a:endParaRPr lang="en-US" b="1" dirty="0">
              <a:solidFill>
                <a:srgbClr val="FF0000"/>
              </a:solidFill>
            </a:endParaRPr>
          </a:p>
        </p:txBody>
      </p:sp>
      <p:sp>
        <p:nvSpPr>
          <p:cNvPr id="3" name="Content Placeholder 2"/>
          <p:cNvSpPr>
            <a:spLocks noGrp="1"/>
          </p:cNvSpPr>
          <p:nvPr>
            <p:ph idx="1"/>
          </p:nvPr>
        </p:nvSpPr>
        <p:spPr>
          <a:xfrm>
            <a:off x="457200" y="1600200"/>
            <a:ext cx="8305800" cy="4953000"/>
          </a:xfrm>
        </p:spPr>
        <p:txBody>
          <a:bodyPr>
            <a:normAutofit fontScale="77500" lnSpcReduction="20000"/>
          </a:bodyPr>
          <a:lstStyle/>
          <a:p>
            <a:pPr algn="r" rtl="1"/>
            <a:r>
              <a:rPr lang="fa-IR" dirty="0" smtClean="0">
                <a:cs typeface="B Titr" pitchFamily="2" charset="-78"/>
              </a:rPr>
              <a:t>حضوری هر شش ماه، در سه مرحله  و سپس سالیانه است.</a:t>
            </a:r>
          </a:p>
          <a:p>
            <a:pPr algn="r" rtl="1"/>
            <a:r>
              <a:rPr lang="fa-IR" dirty="0" smtClean="0">
                <a:cs typeface="B Titr" pitchFamily="2" charset="-78"/>
              </a:rPr>
              <a:t>تلفنی در صورت عدم مراجعه حضوری، در ابتدا سه روز بعد از عدم مراجعه پیامک برای فرد ارسال می گردد که نوبت ارائه خدمت به شما فرا رسیده است و یک هفته صبر می کنیم تا فرد مراجعه کند در صورتی که مراجعه نکرد، سه روز بعد با او تماس تلفنی برقرار می کنیم و علّت عدم مراجعه را جویا می شویم و به او فرصت می دهیم طیّ 10 روزکاری مراجعه کند. در صورت عدم مراجعه بعد از 10 روزبا وی تماس گرفته و در مورد اهمّیّت مراجعه توضیح می دهیم و اینکه اگر وقت دارد اجازه می گیریم تا با وی در خصوص مشاوره فرزندآوری صحبت کنیم و اگر وقت ندارد ساعت تماسّ بعدی را اعلام کند تا با وی تماس حاصل شود.به خاطر داشته باشد شروع مکالمه و مشاوره بسیار حایز اهمّیّتمی باشد تا مادر جذب شده و کامل به سخنان شما گوش فرا دهد.</a:t>
            </a:r>
          </a:p>
          <a:p>
            <a:pPr algn="r" rtl="1"/>
            <a:r>
              <a:rPr lang="fa-IR" dirty="0" smtClean="0">
                <a:cs typeface="B Titr" pitchFamily="2" charset="-78"/>
              </a:rPr>
              <a:t>نحوه ارائه مشاوره به تفضیل در محتوی آموزش/ مشاوره فرزندآوری آورده شده است.</a:t>
            </a:r>
            <a:endParaRPr lang="en-US" dirty="0">
              <a:cs typeface="B Titr" pitchFamily="2" charset="-78"/>
            </a:endParaRPr>
          </a:p>
        </p:txBody>
      </p:sp>
    </p:spTree>
    <p:extLst>
      <p:ext uri="{BB962C8B-B14F-4D97-AF65-F5344CB8AC3E}">
        <p14:creationId xmlns:p14="http://schemas.microsoft.com/office/powerpoint/2010/main" val="308572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r" rtl="1"/>
            <a:r>
              <a:rPr lang="fa-IR" dirty="0" smtClean="0"/>
              <a:t>این مسائل منجر می شود فرصت های برای بارداری اوّل و بارداری های بعدی از دست برود و به نوبه خود محدود شدن فرزندآوری را به دنبال داشته باشد.همچنین اگر زوجین در آغاز زندگی دارای مشکلات باروری باشند،ایجاد فاصله طولانی بین ازدواج و تولّد اوّلین فرزند موجب خواهد شد که مشکل ناباروری برای مدّت طولانی تری از نظر پوشیده بماند و طبیعتاً درمان های بعدی را نیز با مشکلات بیشتری روبرو کند. از سوی دیگر، کشور با بحران کاهش باروری، کاهش نیروی مولّد و جوان در آینده و همچنین پیشروی جمعیّت کشور به سمت سالمندی مواجه شده است.</a:t>
            </a:r>
            <a:endParaRPr lang="en-US" dirty="0"/>
          </a:p>
        </p:txBody>
      </p:sp>
    </p:spTree>
    <p:extLst>
      <p:ext uri="{BB962C8B-B14F-4D97-AF65-F5344CB8AC3E}">
        <p14:creationId xmlns:p14="http://schemas.microsoft.com/office/powerpoint/2010/main" val="2328764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آموزش های هنگام ازدواج مشتمل بر چهار سر فصل آموزشی می باشد:</a:t>
            </a:r>
          </a:p>
          <a:p>
            <a:pPr algn="r" rtl="1"/>
            <a:r>
              <a:rPr lang="fa-IR" sz="3600" dirty="0" smtClean="0">
                <a:cs typeface="B Titr" pitchFamily="2" charset="-78"/>
              </a:rPr>
              <a:t>سلامت</a:t>
            </a:r>
            <a:r>
              <a:rPr lang="fa-IR" sz="3600" b="1" dirty="0" smtClean="0">
                <a:cs typeface="B Titr" pitchFamily="2" charset="-78"/>
              </a:rPr>
              <a:t> </a:t>
            </a:r>
            <a:r>
              <a:rPr lang="fa-IR" dirty="0" smtClean="0"/>
              <a:t>جنسی، باروری و عوارض پیشگیری از بارداری</a:t>
            </a:r>
          </a:p>
          <a:p>
            <a:pPr algn="r" rtl="1"/>
            <a:r>
              <a:rPr lang="fa-IR" dirty="0" smtClean="0"/>
              <a:t>فرزندآوری و فواید بارداری</a:t>
            </a:r>
          </a:p>
          <a:p>
            <a:pPr algn="r" rtl="1"/>
            <a:r>
              <a:rPr lang="fa-IR" dirty="0" smtClean="0"/>
              <a:t>مهارت های زندگی-خانوادگی</a:t>
            </a:r>
          </a:p>
          <a:p>
            <a:pPr algn="r" rtl="1"/>
            <a:r>
              <a:rPr lang="fa-IR" dirty="0" smtClean="0"/>
              <a:t>اخلاق، احکام، حقوق و حرمت جنین و قبح سقط جنین</a:t>
            </a:r>
            <a:endParaRPr lang="en-US" dirty="0"/>
          </a:p>
        </p:txBody>
      </p:sp>
    </p:spTree>
    <p:extLst>
      <p:ext uri="{BB962C8B-B14F-4D97-AF65-F5344CB8AC3E}">
        <p14:creationId xmlns:p14="http://schemas.microsoft.com/office/powerpoint/2010/main" val="2699164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b="1" dirty="0"/>
              <a:t>آموزش/مشاوره فرزندآوری مشتمل بر عناوین </a:t>
            </a:r>
            <a:r>
              <a:rPr lang="fa-IR" b="1" dirty="0" smtClean="0"/>
              <a:t>ذیل </a:t>
            </a:r>
            <a:r>
              <a:rPr lang="fa-IR" b="1" dirty="0"/>
              <a:t>مي </a:t>
            </a:r>
            <a:r>
              <a:rPr lang="fa-IR" b="1" dirty="0" smtClean="0"/>
              <a:t>باشد:</a:t>
            </a:r>
            <a:endParaRPr lang="en-US" dirty="0"/>
          </a:p>
        </p:txBody>
      </p:sp>
      <p:sp>
        <p:nvSpPr>
          <p:cNvPr id="3" name="Content Placeholder 2"/>
          <p:cNvSpPr>
            <a:spLocks noGrp="1"/>
          </p:cNvSpPr>
          <p:nvPr>
            <p:ph idx="1"/>
          </p:nvPr>
        </p:nvSpPr>
        <p:spPr/>
        <p:txBody>
          <a:bodyPr>
            <a:normAutofit fontScale="92500" lnSpcReduction="20000"/>
          </a:bodyPr>
          <a:lstStyle/>
          <a:p>
            <a:pPr marL="0" indent="0" algn="l" rtl="1">
              <a:buNone/>
            </a:pPr>
            <a:endParaRPr lang="fa-IR" b="1" dirty="0">
              <a:cs typeface="B Zar" pitchFamily="2" charset="-78"/>
            </a:endParaRPr>
          </a:p>
          <a:p>
            <a:pPr algn="r" rtl="1"/>
            <a:r>
              <a:rPr lang="fa-IR" sz="3500" b="1" dirty="0" smtClean="0">
                <a:cs typeface="B Titr" pitchFamily="2" charset="-78"/>
              </a:rPr>
              <a:t>فواید بارداری </a:t>
            </a:r>
            <a:r>
              <a:rPr lang="fa-IR" sz="3500" b="1" dirty="0">
                <a:cs typeface="B Titr" pitchFamily="2" charset="-78"/>
              </a:rPr>
              <a:t>،شیردهی و </a:t>
            </a:r>
            <a:r>
              <a:rPr lang="fa-IR" sz="3500" b="1" dirty="0" smtClean="0">
                <a:cs typeface="B Titr" pitchFamily="2" charset="-78"/>
              </a:rPr>
              <a:t>فرزندآوری</a:t>
            </a:r>
            <a:endParaRPr lang="en-US" sz="3500" b="1" dirty="0" smtClean="0">
              <a:cs typeface="B Titr" pitchFamily="2" charset="-78"/>
            </a:endParaRPr>
          </a:p>
          <a:p>
            <a:pPr algn="r" rtl="1"/>
            <a:r>
              <a:rPr lang="fa-IR" sz="3500" b="1" dirty="0" smtClean="0">
                <a:cs typeface="B Titr" pitchFamily="2" charset="-78"/>
              </a:rPr>
              <a:t>شبهات فرزندآوری</a:t>
            </a:r>
            <a:endParaRPr lang="fa-IR" sz="3500" b="1" dirty="0">
              <a:cs typeface="B Titr" pitchFamily="2" charset="-78"/>
            </a:endParaRPr>
          </a:p>
          <a:p>
            <a:pPr algn="r" rtl="1"/>
            <a:r>
              <a:rPr lang="fa-IR" sz="3500" b="1" dirty="0" smtClean="0">
                <a:cs typeface="B Titr" pitchFamily="2" charset="-78"/>
              </a:rPr>
              <a:t>عواقب  </a:t>
            </a:r>
            <a:r>
              <a:rPr lang="fa-IR" sz="3500" b="1" dirty="0">
                <a:cs typeface="B Titr" pitchFamily="2" charset="-78"/>
              </a:rPr>
              <a:t>ناشی از </a:t>
            </a:r>
            <a:r>
              <a:rPr lang="fa-IR" sz="3500" b="1" dirty="0" smtClean="0">
                <a:cs typeface="B Titr" pitchFamily="2" charset="-78"/>
              </a:rPr>
              <a:t>تأخیر درفرزندآوری</a:t>
            </a:r>
          </a:p>
          <a:p>
            <a:pPr algn="r" rtl="1"/>
            <a:r>
              <a:rPr lang="fa-IR" sz="3500" b="1" dirty="0" smtClean="0">
                <a:cs typeface="B Titr" pitchFamily="2" charset="-78"/>
              </a:rPr>
              <a:t>عواقب ناشی </a:t>
            </a:r>
            <a:r>
              <a:rPr lang="fa-IR" sz="3500" b="1" dirty="0">
                <a:cs typeface="B Titr" pitchFamily="2" charset="-78"/>
              </a:rPr>
              <a:t>از بی </a:t>
            </a:r>
            <a:r>
              <a:rPr lang="fa-IR" sz="3500" b="1" dirty="0" smtClean="0">
                <a:cs typeface="B Titr" pitchFamily="2" charset="-78"/>
              </a:rPr>
              <a:t>فرزندی، تک فرزندی</a:t>
            </a:r>
            <a:endParaRPr lang="fa-IR" sz="3500" b="1" dirty="0">
              <a:cs typeface="B Titr" pitchFamily="2" charset="-78"/>
            </a:endParaRPr>
          </a:p>
          <a:p>
            <a:pPr algn="r" rtl="1"/>
            <a:r>
              <a:rPr lang="fa-IR" sz="3500" b="1" dirty="0" smtClean="0">
                <a:cs typeface="B Titr" pitchFamily="2" charset="-78"/>
              </a:rPr>
              <a:t>آثار منفی کم فرزندی در خانواده</a:t>
            </a:r>
          </a:p>
          <a:p>
            <a:pPr algn="r" rtl="1"/>
            <a:r>
              <a:rPr lang="fa-IR" sz="3500" b="1" dirty="0" smtClean="0">
                <a:cs typeface="B Titr" pitchFamily="2" charset="-78"/>
              </a:rPr>
              <a:t>فرزندآوری از دیدگاه طبّ، ایرانی</a:t>
            </a:r>
          </a:p>
          <a:p>
            <a:pPr algn="r" rtl="1"/>
            <a:r>
              <a:rPr lang="fa-IR" sz="3500" b="1" dirty="0" smtClean="0">
                <a:cs typeface="B Titr" pitchFamily="2" charset="-78"/>
              </a:rPr>
              <a:t>عواقب پزشکی، روانی و اجتماعی سقط عمدی جنین، مبانی شرعی، قانونی و اخلاقی مرتبط با آن</a:t>
            </a:r>
            <a:endParaRPr lang="fa-IR" sz="3500" b="1" dirty="0">
              <a:cs typeface="B Titr" pitchFamily="2" charset="-78"/>
            </a:endParaRPr>
          </a:p>
        </p:txBody>
      </p:sp>
    </p:spTree>
    <p:extLst>
      <p:ext uri="{BB962C8B-B14F-4D97-AF65-F5344CB8AC3E}">
        <p14:creationId xmlns:p14="http://schemas.microsoft.com/office/powerpoint/2010/main" val="13576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پیشگیری و تشخیص به هنگام ناباروری مشتمل بر عناوین ذیل می باشد:</a:t>
            </a:r>
            <a:endParaRPr lang="en-US" dirty="0"/>
          </a:p>
        </p:txBody>
      </p:sp>
      <p:sp>
        <p:nvSpPr>
          <p:cNvPr id="3" name="Content Placeholder 2"/>
          <p:cNvSpPr>
            <a:spLocks noGrp="1"/>
          </p:cNvSpPr>
          <p:nvPr>
            <p:ph idx="1"/>
          </p:nvPr>
        </p:nvSpPr>
        <p:spPr/>
        <p:txBody>
          <a:bodyPr/>
          <a:lstStyle/>
          <a:p>
            <a:pPr algn="r" rtl="1"/>
            <a:r>
              <a:rPr lang="fa-IR" dirty="0" smtClean="0">
                <a:cs typeface="B Zar" pitchFamily="2" charset="-78"/>
              </a:rPr>
              <a:t>آموزش اصلاح سبک زندگی </a:t>
            </a:r>
          </a:p>
          <a:p>
            <a:pPr algn="r" rtl="1"/>
            <a:r>
              <a:rPr lang="fa-IR" dirty="0" smtClean="0"/>
              <a:t>آموزش پیشگیری از عوامل مستعد کننده ناباروری</a:t>
            </a:r>
          </a:p>
          <a:p>
            <a:pPr algn="r" rtl="1"/>
            <a:r>
              <a:rPr lang="fa-IR" dirty="0" smtClean="0"/>
              <a:t>آموزش در خصوص آندومتریوز</a:t>
            </a:r>
          </a:p>
          <a:p>
            <a:pPr algn="r" rtl="1"/>
            <a:r>
              <a:rPr lang="fa-IR" dirty="0" smtClean="0"/>
              <a:t>آموزش سندروم تخمدان پلی کیستیک</a:t>
            </a:r>
          </a:p>
          <a:p>
            <a:pPr algn="r" rtl="1"/>
            <a:r>
              <a:rPr lang="fa-IR" dirty="0" smtClean="0"/>
              <a:t>غربالگری و شناسایی علل مستعد کننده(آندومتریوز، تخمدان پلی کیستیک)و موارد مشکوک به ناباروری و در نهایت ارجاع به سطوح بالاتر</a:t>
            </a:r>
            <a:endParaRPr lang="en-US" dirty="0"/>
          </a:p>
        </p:txBody>
      </p:sp>
    </p:spTree>
    <p:extLst>
      <p:ext uri="{BB962C8B-B14F-4D97-AF65-F5344CB8AC3E}">
        <p14:creationId xmlns:p14="http://schemas.microsoft.com/office/powerpoint/2010/main" val="22592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2057400"/>
          </a:xfrm>
        </p:spPr>
        <p:txBody>
          <a:bodyPr>
            <a:normAutofit fontScale="90000"/>
          </a:bodyPr>
          <a:lstStyle/>
          <a:p>
            <a:r>
              <a:rPr lang="fa-IR" dirty="0" smtClean="0"/>
              <a:t>آموزش عوارض استفاده از روش های پیشگیری از بارداری شامل روش های ذیل است:</a:t>
            </a:r>
            <a:br>
              <a:rPr lang="fa-IR" dirty="0" smtClean="0"/>
            </a:br>
            <a:endParaRPr lang="en-US" dirty="0"/>
          </a:p>
        </p:txBody>
      </p:sp>
      <p:sp>
        <p:nvSpPr>
          <p:cNvPr id="3" name="Content Placeholder 2"/>
          <p:cNvSpPr>
            <a:spLocks noGrp="1"/>
          </p:cNvSpPr>
          <p:nvPr>
            <p:ph idx="1"/>
          </p:nvPr>
        </p:nvSpPr>
        <p:spPr>
          <a:xfrm>
            <a:off x="457200" y="2514600"/>
            <a:ext cx="8153400" cy="3611563"/>
          </a:xfrm>
        </p:spPr>
        <p:txBody>
          <a:bodyPr/>
          <a:lstStyle/>
          <a:p>
            <a:pPr algn="r" rtl="1"/>
            <a:r>
              <a:rPr lang="fa-IR" sz="3600" dirty="0" smtClean="0">
                <a:cs typeface="B Titr" pitchFamily="2" charset="-78"/>
              </a:rPr>
              <a:t>روش های هورمونی پیشگیری از بارداری</a:t>
            </a:r>
          </a:p>
          <a:p>
            <a:pPr algn="r" rtl="1"/>
            <a:r>
              <a:rPr lang="en-US" sz="3600" b="1" dirty="0" smtClean="0">
                <a:cs typeface="B Titr" pitchFamily="2" charset="-78"/>
              </a:rPr>
              <a:t>IUD</a:t>
            </a:r>
            <a:endParaRPr lang="fa-IR" sz="3600" b="1" dirty="0" smtClean="0">
              <a:cs typeface="B Titr" pitchFamily="2" charset="-78"/>
            </a:endParaRPr>
          </a:p>
          <a:p>
            <a:pPr algn="r" rtl="1"/>
            <a:r>
              <a:rPr lang="fa-IR" sz="3600" dirty="0" smtClean="0">
                <a:cs typeface="B Titr" pitchFamily="2" charset="-78"/>
              </a:rPr>
              <a:t>کاندوم</a:t>
            </a:r>
          </a:p>
          <a:p>
            <a:pPr algn="r" rtl="1"/>
            <a:endParaRPr lang="fa-IR" dirty="0"/>
          </a:p>
          <a:p>
            <a:pPr marL="0" indent="0" algn="r" rtl="1">
              <a:buNone/>
            </a:pPr>
            <a:endParaRPr lang="fa-IR" dirty="0"/>
          </a:p>
        </p:txBody>
      </p:sp>
    </p:spTree>
    <p:extLst>
      <p:ext uri="{BB962C8B-B14F-4D97-AF65-F5344CB8AC3E}">
        <p14:creationId xmlns:p14="http://schemas.microsoft.com/office/powerpoint/2010/main" val="2793821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fa-IR" sz="2400" dirty="0" smtClean="0">
                <a:solidFill>
                  <a:srgbClr val="FF0000"/>
                </a:solidFill>
                <a:cs typeface="B Titr" pitchFamily="2" charset="-78"/>
              </a:rPr>
              <a:t>جدول شماره(1).راهنمای مراقبت ازدواج، باروری سالم و فرزندآوری</a:t>
            </a:r>
            <a:endParaRPr lang="en-US" sz="2400" dirty="0">
              <a:solidFill>
                <a:srgbClr val="FF0000"/>
              </a:solidFill>
              <a:cs typeface="B Titr"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4785310"/>
              </p:ext>
            </p:extLst>
          </p:nvPr>
        </p:nvGraphicFramePr>
        <p:xfrm>
          <a:off x="457200" y="838199"/>
          <a:ext cx="8153400" cy="5486399"/>
        </p:xfrm>
        <a:graphic>
          <a:graphicData uri="http://schemas.openxmlformats.org/drawingml/2006/table">
            <a:tbl>
              <a:tblPr firstRow="1" bandRow="1">
                <a:tableStyleId>{5C22544A-7EE6-4342-B048-85BDC9FD1C3A}</a:tableStyleId>
              </a:tblPr>
              <a:tblGrid>
                <a:gridCol w="6553200"/>
                <a:gridCol w="1600200"/>
              </a:tblGrid>
              <a:tr h="598882">
                <a:tc>
                  <a:txBody>
                    <a:bodyPr/>
                    <a:lstStyle/>
                    <a:p>
                      <a:pPr algn="ctr"/>
                      <a:r>
                        <a:rPr lang="fa-IR" dirty="0" smtClean="0">
                          <a:cs typeface="B Zar" pitchFamily="2" charset="-78"/>
                        </a:rPr>
                        <a:t>آموزش هنگام ازدواج</a:t>
                      </a:r>
                      <a:endParaRPr lang="en-US" dirty="0">
                        <a:cs typeface="B Zar" pitchFamily="2" charset="-78"/>
                      </a:endParaRPr>
                    </a:p>
                  </a:txBody>
                  <a:tcPr anchor="ctr"/>
                </a:tc>
                <a:tc>
                  <a:txBody>
                    <a:bodyPr/>
                    <a:lstStyle/>
                    <a:p>
                      <a:r>
                        <a:rPr lang="fa-IR" dirty="0" smtClean="0">
                          <a:cs typeface="B Zar" pitchFamily="2" charset="-78"/>
                        </a:rPr>
                        <a:t>برنامه/اقدام</a:t>
                      </a:r>
                      <a:endParaRPr lang="en-US" dirty="0">
                        <a:cs typeface="B Zar" pitchFamily="2" charset="-78"/>
                      </a:endParaRPr>
                    </a:p>
                  </a:txBody>
                  <a:tcPr anchor="ctr"/>
                </a:tc>
              </a:tr>
              <a:tr h="1687117">
                <a:tc>
                  <a:txBody>
                    <a:bodyPr/>
                    <a:lstStyle/>
                    <a:p>
                      <a:pPr algn="r" rtl="1"/>
                      <a:r>
                        <a:rPr lang="fa-IR" sz="2400" dirty="0" smtClean="0">
                          <a:cs typeface="B Zar" pitchFamily="2" charset="-78"/>
                        </a:rPr>
                        <a:t>تشکیل/ تکمیل پرونده و ارایه خدمات بر حسب گروه سنّی</a:t>
                      </a:r>
                      <a:endParaRPr lang="en-US" sz="2400" dirty="0">
                        <a:cs typeface="B Zar" pitchFamily="2" charset="-78"/>
                      </a:endParaRPr>
                    </a:p>
                  </a:txBody>
                  <a:tcPr/>
                </a:tc>
                <a:tc>
                  <a:txBody>
                    <a:bodyPr/>
                    <a:lstStyle/>
                    <a:p>
                      <a:pPr algn="r" rtl="1"/>
                      <a:r>
                        <a:rPr lang="fa-IR" sz="2400" dirty="0" smtClean="0">
                          <a:cs typeface="B Zar" pitchFamily="2" charset="-78"/>
                        </a:rPr>
                        <a:t>مصاحبه و تشکیل پرونده یا بررسی مستندات</a:t>
                      </a:r>
                      <a:endParaRPr lang="en-US" sz="2400" dirty="0">
                        <a:cs typeface="B Zar" pitchFamily="2" charset="-78"/>
                      </a:endParaRPr>
                    </a:p>
                  </a:txBody>
                  <a:tcPr/>
                </a:tc>
              </a:tr>
              <a:tr h="442127">
                <a:tc>
                  <a:txBody>
                    <a:bodyPr/>
                    <a:lstStyle/>
                    <a:p>
                      <a:pPr algn="r" rtl="1"/>
                      <a:endParaRPr lang="en-US" sz="2400">
                        <a:cs typeface="B Zar" pitchFamily="2" charset="-78"/>
                      </a:endParaRPr>
                    </a:p>
                  </a:txBody>
                  <a:tcPr/>
                </a:tc>
                <a:tc>
                  <a:txBody>
                    <a:bodyPr/>
                    <a:lstStyle/>
                    <a:p>
                      <a:pPr algn="r" rtl="1"/>
                      <a:r>
                        <a:rPr lang="fa-IR" sz="2400" dirty="0" smtClean="0">
                          <a:cs typeface="B Zar" pitchFamily="2" charset="-78"/>
                        </a:rPr>
                        <a:t>معاینه بالینی</a:t>
                      </a:r>
                      <a:endParaRPr lang="en-US" sz="2400" dirty="0">
                        <a:cs typeface="B Zar" pitchFamily="2" charset="-78"/>
                      </a:endParaRPr>
                    </a:p>
                  </a:txBody>
                  <a:tcPr/>
                </a:tc>
              </a:tr>
              <a:tr h="442127">
                <a:tc>
                  <a:txBody>
                    <a:bodyPr/>
                    <a:lstStyle/>
                    <a:p>
                      <a:pPr algn="r" rtl="1"/>
                      <a:r>
                        <a:rPr lang="fa-IR" sz="2400" dirty="0" smtClean="0">
                          <a:cs typeface="B Zar" pitchFamily="2" charset="-78"/>
                        </a:rPr>
                        <a:t>مراجعه به مرکز خدمات جامع سلامت مجری آموزش های هنگام ازدواج برای دریافت خدمات هنگام ازدواج و ثبت در سامانه سیب</a:t>
                      </a:r>
                    </a:p>
                    <a:p>
                      <a:pPr algn="r" rtl="1"/>
                      <a:r>
                        <a:rPr lang="fa-IR" sz="2400" dirty="0" smtClean="0">
                          <a:cs typeface="B Zar" pitchFamily="2" charset="-78"/>
                        </a:rPr>
                        <a:t>تکمیل پرونده و ارائه خدمات بر حسب گروه سنّی</a:t>
                      </a:r>
                    </a:p>
                    <a:p>
                      <a:pPr algn="r" rtl="1"/>
                      <a:r>
                        <a:rPr lang="fa-IR" sz="2400" dirty="0" smtClean="0">
                          <a:cs typeface="B Zar" pitchFamily="2" charset="-78"/>
                        </a:rPr>
                        <a:t>پی</a:t>
                      </a:r>
                      <a:r>
                        <a:rPr lang="fa-IR" sz="2400" baseline="0" dirty="0" smtClean="0">
                          <a:cs typeface="B Zar" pitchFamily="2" charset="-78"/>
                        </a:rPr>
                        <a:t> گیری زوجین عقد کرده توسّط مراقبان سلامت جهت تکمیل خدمات بر اساس گروه سنّی</a:t>
                      </a:r>
                      <a:endParaRPr lang="en-US" sz="2400" dirty="0">
                        <a:cs typeface="B Zar" pitchFamily="2" charset="-78"/>
                      </a:endParaRPr>
                    </a:p>
                  </a:txBody>
                  <a:tcPr/>
                </a:tc>
                <a:tc>
                  <a:txBody>
                    <a:bodyPr/>
                    <a:lstStyle/>
                    <a:p>
                      <a:pPr algn="r" rtl="1"/>
                      <a:r>
                        <a:rPr lang="fa-IR" sz="2400" dirty="0" smtClean="0">
                          <a:cs typeface="B Zar" pitchFamily="2" charset="-78"/>
                        </a:rPr>
                        <a:t>اقدامات تکمیلی</a:t>
                      </a:r>
                      <a:endParaRPr lang="en-US" sz="2400" dirty="0">
                        <a:cs typeface="B Zar" pitchFamily="2" charset="-78"/>
                      </a:endParaRPr>
                    </a:p>
                  </a:txBody>
                  <a:tcPr/>
                </a:tc>
              </a:tr>
              <a:tr h="137327">
                <a:tc>
                  <a:txBody>
                    <a:bodyPr/>
                    <a:lstStyle/>
                    <a:p>
                      <a:pPr algn="r" rtl="1"/>
                      <a:r>
                        <a:rPr lang="fa-IR" sz="2400" dirty="0" smtClean="0">
                          <a:cs typeface="B Zar" pitchFamily="2" charset="-78"/>
                        </a:rPr>
                        <a:t>آموزش برحسب بسته آموزشی ارسالی از ستاد</a:t>
                      </a:r>
                      <a:r>
                        <a:rPr lang="fa-IR" sz="2400" baseline="0" dirty="0" smtClean="0">
                          <a:cs typeface="B Zar" pitchFamily="2" charset="-78"/>
                        </a:rPr>
                        <a:t> توسّط مربیّان دوره دیده صورت گیرد.</a:t>
                      </a:r>
                      <a:endParaRPr lang="en-US" sz="2400" dirty="0">
                        <a:cs typeface="B Zar" pitchFamily="2" charset="-78"/>
                      </a:endParaRPr>
                    </a:p>
                  </a:txBody>
                  <a:tcPr/>
                </a:tc>
                <a:tc>
                  <a:txBody>
                    <a:bodyPr/>
                    <a:lstStyle/>
                    <a:p>
                      <a:pPr algn="r" rtl="1"/>
                      <a:r>
                        <a:rPr lang="fa-IR" sz="2400" dirty="0" smtClean="0">
                          <a:cs typeface="B Zar" pitchFamily="2" charset="-78"/>
                        </a:rPr>
                        <a:t>آموزش و مشاوره</a:t>
                      </a:r>
                      <a:endParaRPr lang="en-US" sz="2400" dirty="0">
                        <a:cs typeface="B Zar" pitchFamily="2" charset="-78"/>
                      </a:endParaRPr>
                    </a:p>
                  </a:txBody>
                  <a:tcPr/>
                </a:tc>
              </a:tr>
            </a:tbl>
          </a:graphicData>
        </a:graphic>
      </p:graphicFrame>
    </p:spTree>
    <p:extLst>
      <p:ext uri="{BB962C8B-B14F-4D97-AF65-F5344CB8AC3E}">
        <p14:creationId xmlns:p14="http://schemas.microsoft.com/office/powerpoint/2010/main" val="3626387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TotalTime>
  <Words>4122</Words>
  <Application>Microsoft Office PowerPoint</Application>
  <PresentationFormat>On-screen Show (4:3)</PresentationFormat>
  <Paragraphs>306</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PowerPoint Presentation</vt:lpstr>
      <vt:lpstr>PowerPoint Presentation</vt:lpstr>
      <vt:lpstr>مقدّمه</vt:lpstr>
      <vt:lpstr>PowerPoint Presentation</vt:lpstr>
      <vt:lpstr>PowerPoint Presentation</vt:lpstr>
      <vt:lpstr>آموزش/مشاوره فرزندآوری مشتمل بر عناوین ذیل مي باشد:</vt:lpstr>
      <vt:lpstr>پیشگیری و تشخیص به هنگام ناباروری مشتمل بر عناوین ذیل می باشد:</vt:lpstr>
      <vt:lpstr>آموزش عوارض استفاده از روش های پیشگیری از بارداری شامل روش های ذیل است: </vt:lpstr>
      <vt:lpstr>جدول شماره(1).راهنمای مراقبت ازدواج، باروری سالم و فرزندآوری</vt:lpstr>
      <vt:lpstr>PowerPoint Presentation</vt:lpstr>
      <vt:lpstr>PowerPoint Presentation</vt:lpstr>
      <vt:lpstr>PowerPoint Presentation</vt:lpstr>
      <vt:lpstr>آشنایی با بسته آموزش/مشاوره فرزندآوری</vt:lpstr>
      <vt:lpstr>مفهوم رنگ ها</vt:lpstr>
      <vt:lpstr>نکات قابل توجّه</vt:lpstr>
      <vt:lpstr>PowerPoint Presentation</vt:lpstr>
      <vt:lpstr>نحوه گرفتن شرح حال و شناسایی گروه هدف </vt:lpstr>
      <vt:lpstr>PowerPoint Presentation</vt:lpstr>
      <vt:lpstr>الف-شرایط عمومی</vt:lpstr>
      <vt:lpstr>بدیهی است که این سؤالات یکبار در پرونده الکترونیک سلامت ثبت می گردد و در صورت ثبت  قبلی اطّلاعات(به جز تاریخ ازدواج)، نیازی به ثبت مجدِد این موارد توسّط ارائه دهنده خدمت نخواهد بود.(مطابق فرم ضمیمه)</vt:lpstr>
      <vt:lpstr>PowerPoint Presentation</vt:lpstr>
      <vt:lpstr>PowerPoint Presentation</vt:lpstr>
      <vt:lpstr>پ-وضعیّت فعلی سلامت باروری</vt:lpstr>
      <vt:lpstr>گروه هدف در آموزش/ مشاوره فرزندآوری</vt:lpstr>
      <vt:lpstr>پیگیری بر حسب سابقه مادر متفاوت است:</vt:lpstr>
      <vt:lpstr>تعاریف شایع برای آموزش/ مشاوره فرزندآوری:</vt:lpstr>
      <vt:lpstr>جدول شماره 2.راهنمای چگونگی ارزیابی، طبقه بندی و اقدام ارزیابی در برنامه آموزش/ مشاوره</vt:lpstr>
      <vt:lpstr>PowerPoint Presentation</vt:lpstr>
      <vt:lpstr>PowerPoint Presentation</vt:lpstr>
      <vt:lpstr>مراحل مشاوره فرزندآوری بر اساس رویکرد3 SOC(stage of change)</vt:lpstr>
      <vt:lpstr>   مثال: مریم 30 ساله که چهار سال است ازدواج کرده و با همسرش زندگی می کند و مشکلی از نظر مالی ندارد.تمایلی به داشتن فرزند ندارد و از زندگی خود راضی است .او از فواید فرزندآوری به موقع و عواقب فرزندآوری دیر هنگام اطّلاع کافی ندارد.تمایلی هم به تغییر رفتار و سبک زندگی خود ندارد.او در مرحله پیش تقکّر است در خصوص این افراد باید روی نگرش آنها به فرزندآوری به هنگام و خانواده شاد کار کرد.</vt:lpstr>
      <vt:lpstr>در مرحله تفکّر فرد قصد تغییر رفتار در شش ماه آینده را دارد. ولی این افراد مدام تصمیم خود را عوض می کنند، ممکن هست چند هفته یا چند ماه طول بکشد یا حتّی به مرحله بعد نرود، اقشار تحصیل کرده، زیاد در این مرحله می مانند.</vt:lpstr>
      <vt:lpstr>بهورز، مراقب سلامت و ماما، مزایای فرزندآوری به موقع و عواقب بی فرزندی را به وی شرح می دهد .مریم تصمیم دارد در خصوص داشتن فرزند فکر کند(مرحله تفکّر) مثال: مریم به دلیل تحصیل و کار، فرزند دار شدن را عقب انداخته، اکنون تصمیم دارد بعد از فارغ التّحصیلی و تغییر در زندگی برای فرزندآوری برنامه ریزی کند(حدود 6 ماه آینده)او در مرحله تفکّر است. در مرحله آمادگی، افراد برنامه ریزی فعّال برای تغییر رفتار در یک ماه آینده را دارند. گام هایی هر چند کوچک در این خصوص برداشته اند و برای تغییر، برنامه ریزی کرده اند و زندگی خود را بر اساس آن تنظیم می کنند. آیا توانایی تغییر را دارند؟پس باید روی تقویت اعتماد به نفس آنها کار کرده و موانع را برای آنها برداشت و یا در برداشتن موانع به آنها کمک کرد. </vt:lpstr>
      <vt:lpstr>PowerPoint Presentation</vt:lpstr>
      <vt:lpstr>PowerPoint Presentation</vt:lpstr>
      <vt:lpstr>مراحل تغییر رفتار</vt:lpstr>
      <vt:lpstr>PowerPoint Presentation</vt:lpstr>
      <vt:lpstr>مکان و مدّت زمان مشاوره فرزندآوری</vt:lpstr>
      <vt:lpstr>نحوه ارائه مشاوره: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elham mohammady</dc:creator>
  <cp:lastModifiedBy>azad</cp:lastModifiedBy>
  <cp:revision>169</cp:revision>
  <dcterms:created xsi:type="dcterms:W3CDTF">2006-08-16T00:00:00Z</dcterms:created>
  <dcterms:modified xsi:type="dcterms:W3CDTF">2024-07-17T16:41:49Z</dcterms:modified>
</cp:coreProperties>
</file>